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42" r:id="rId2"/>
    <p:sldMasterId id="2147483756" r:id="rId3"/>
  </p:sldMasterIdLst>
  <p:notesMasterIdLst>
    <p:notesMasterId r:id="rId15"/>
  </p:notesMasterIdLst>
  <p:handoutMasterIdLst>
    <p:handoutMasterId r:id="rId16"/>
  </p:handoutMasterIdLst>
  <p:sldIdLst>
    <p:sldId id="2008" r:id="rId4"/>
    <p:sldId id="1993" r:id="rId5"/>
    <p:sldId id="2010" r:id="rId6"/>
    <p:sldId id="2011" r:id="rId7"/>
    <p:sldId id="2012" r:id="rId8"/>
    <p:sldId id="2013" r:id="rId9"/>
    <p:sldId id="2014" r:id="rId10"/>
    <p:sldId id="2015" r:id="rId11"/>
    <p:sldId id="2018" r:id="rId12"/>
    <p:sldId id="2016" r:id="rId13"/>
    <p:sldId id="2020" r:id="rId14"/>
  </p:sldIdLst>
  <p:sldSz cx="9144000" cy="6858000" type="screen4x3"/>
  <p:notesSz cx="9918700" cy="6819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34D"/>
    <a:srgbClr val="00602B"/>
    <a:srgbClr val="004821"/>
    <a:srgbClr val="FFFF99"/>
    <a:srgbClr val="003618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0012" autoAdjust="0"/>
  </p:normalViewPr>
  <p:slideViewPr>
    <p:cSldViewPr>
      <p:cViewPr varScale="1">
        <p:scale>
          <a:sx n="132" d="100"/>
          <a:sy n="132" d="100"/>
        </p:scale>
        <p:origin x="12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FAC8E7-54E4-42E7-BD35-6AC0A8266A40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Законодательство (Бюджетный кодекс, КоАП РФ, иные законы)</a:t>
          </a:r>
          <a:endParaRPr lang="ru-RU" sz="2400" dirty="0"/>
        </a:p>
      </dgm:t>
    </dgm:pt>
    <dgm:pt modelId="{7E2CD719-8C23-4DEE-AB0B-3CFA96D52BA1}" type="parTrans" cxnId="{0889E70D-22C6-4610-A97E-2A0CBAF4C703}">
      <dgm:prSet/>
      <dgm:spPr/>
      <dgm:t>
        <a:bodyPr/>
        <a:lstStyle/>
        <a:p>
          <a:endParaRPr lang="ru-RU"/>
        </a:p>
      </dgm:t>
    </dgm:pt>
    <dgm:pt modelId="{03AB3045-DAED-4159-A15C-D0A4AB28AF2E}" type="sibTrans" cxnId="{0889E70D-22C6-4610-A97E-2A0CBAF4C703}">
      <dgm:prSet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</a:t>
          </a:r>
          <a:endParaRPr lang="ru-RU" sz="3600" b="1" dirty="0">
            <a:solidFill>
              <a:schemeClr val="tx1"/>
            </a:solidFill>
          </a:endParaRPr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Стандарты внутреннего государственного (муниципального) финансового контроля, их совершенствование (уточнение)</a:t>
          </a:r>
          <a:endParaRPr lang="ru-RU" sz="24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III</a:t>
          </a:r>
          <a:endParaRPr lang="ru-RU" sz="2400" b="1" dirty="0">
            <a:solidFill>
              <a:schemeClr val="tx1"/>
            </a:solidFill>
          </a:endParaRPr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dirty="0" smtClean="0"/>
            <a:t>Методические разъяснения  и НПА Минфина России</a:t>
          </a:r>
          <a:endParaRPr lang="ru-RU" sz="2000" dirty="0"/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aseline="0" dirty="0" smtClean="0">
              <a:solidFill>
                <a:schemeClr val="tx1"/>
              </a:solidFill>
            </a:rPr>
            <a:t>I</a:t>
          </a:r>
          <a:endParaRPr lang="ru-RU" baseline="0" dirty="0">
            <a:solidFill>
              <a:schemeClr val="tx1"/>
            </a:solidFill>
          </a:endParaRPr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F6273D1C-DE44-46A3-A48F-6416002E80FE}">
      <dgm:prSet phldrT="[Текст]" custT="1"/>
      <dgm:spPr>
        <a:ln w="2540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Ведомственные стандарты органов внутреннего Г(М)ФК</a:t>
          </a:r>
          <a:endParaRPr lang="ru-RU" sz="2000" dirty="0"/>
        </a:p>
      </dgm:t>
    </dgm:pt>
    <dgm:pt modelId="{2DA4638B-26F6-486F-BAC9-55C5935A844B}" type="sibTrans" cxnId="{CEC5FE63-F2F3-48BD-AE3D-85FE654F7C22}">
      <dgm:prSet/>
      <dgm:spPr/>
      <dgm:t>
        <a:bodyPr/>
        <a:lstStyle/>
        <a:p>
          <a:endParaRPr lang="ru-RU"/>
        </a:p>
      </dgm:t>
    </dgm:pt>
    <dgm:pt modelId="{6C4C23D1-E0B4-4773-AFB6-1ECA4261E833}" type="parTrans" cxnId="{CEC5FE63-F2F3-48BD-AE3D-85FE654F7C22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3" custLinFactNeighborX="-614" custLinFactNeighborY="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3" custScaleY="99690" custLinFactNeighborX="0" custLinFactNeighborY="-4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3" custScaleY="97472" custLinFactNeighborX="72" custLinFactNeighborY="-6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CEC5FE63-F2F3-48BD-AE3D-85FE654F7C22}" srcId="{303B8610-40EA-48C6-BE6E-456EC55ED0C4}" destId="{F6273D1C-DE44-46A3-A48F-6416002E80FE}" srcOrd="1" destOrd="0" parTransId="{6C4C23D1-E0B4-4773-AFB6-1ECA4261E833}" sibTransId="{2DA4638B-26F6-486F-BAC9-55C5935A844B}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90D1A3-E693-46A6-A2A8-53D421350715}" type="presOf" srcId="{B6FAC8E7-54E4-42E7-BD35-6AC0A8266A40}" destId="{45AAD843-F859-487B-A6C5-F227979FC08A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E50BEC8A-F42B-4075-9312-19DE9702CD45}" type="presOf" srcId="{F6273D1C-DE44-46A3-A48F-6416002E80FE}" destId="{260CC360-E741-404D-BA81-0700D8105679}" srcOrd="0" destOrd="1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0889E70D-22C6-4610-A97E-2A0CBAF4C703}" srcId="{AF96D43D-BB4F-4548-A029-A8A59DCAF575}" destId="{B6FAC8E7-54E4-42E7-BD35-6AC0A8266A40}" srcOrd="0" destOrd="0" parTransId="{7E2CD719-8C23-4DEE-AB0B-3CFA96D52BA1}" sibTransId="{03AB3045-DAED-4159-A15C-D0A4AB28AF2E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299184" cy="342091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17203" y="0"/>
            <a:ext cx="4299184" cy="342091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26.04.2021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6477811"/>
            <a:ext cx="4299184" cy="342091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17203" y="6477811"/>
            <a:ext cx="4299184" cy="342091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298103" cy="340996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8311" y="2"/>
            <a:ext cx="4298103" cy="340996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26.04.2021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11175"/>
            <a:ext cx="340995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1875" y="3239457"/>
            <a:ext cx="7934959" cy="3068954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77724"/>
            <a:ext cx="4298103" cy="340996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8311" y="6477724"/>
            <a:ext cx="4298103" cy="340996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70563" y="34925"/>
            <a:ext cx="2938462" cy="2203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20269" y="2265364"/>
            <a:ext cx="14091083" cy="24048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40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157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807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5275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720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093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306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8714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6486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99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4597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9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26.04.2021 13:54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73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0182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0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65423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4283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0600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798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0284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97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2836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029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6789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2" y="0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5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prstClr val="white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pPr algn="r">
                <a:defRPr/>
              </a:pPr>
              <a:t>26.04.2021 13:54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60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6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735" y="422108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О ЗАДАЧАХ В СФЕРЕ МЕТОДОЛОГИЧЕСКОГО ОБЕСПЕЧЕНИЯ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ВНУТРЕННЕГО ГОСУДАРСТВЕННОГО (МУНИЦИПАЛЬНОГО)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ФИНАНСОВОГО КОНТРОЛЯ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18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51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21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7332" y="321407"/>
            <a:ext cx="564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ОРГАНИЗАЦИЯ ВНУТРЕННЕГО МУНИЦИПАЛЬНОГО ФИНАНСОВОГО КОНТРОЛЯ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2017967"/>
            <a:ext cx="540000" cy="540000"/>
          </a:xfrm>
          <a:prstGeom prst="rect">
            <a:avLst/>
          </a:prstGeom>
        </p:spPr>
      </p:pic>
      <p:pic>
        <p:nvPicPr>
          <p:cNvPr id="7" name="Picture 3" descr="C:\Users\2323\AppData\Local\Temp\conversation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5" y="1152683"/>
            <a:ext cx="492960" cy="4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1068" y="102983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7305" y="2585188"/>
            <a:ext cx="3059497" cy="24364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735" y="2170902"/>
            <a:ext cx="2336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ВОЗМОЖНЫЕ РЕШЕНИЯ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5367" y="3068960"/>
            <a:ext cx="357136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передача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полномочий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осуществлению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муниципального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госфинконтроля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субъектовый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уровень 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основе соглашений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соответствующему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КСО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2016" y="1340768"/>
            <a:ext cx="7980464" cy="648072"/>
          </a:xfrm>
          <a:prstGeom prst="rect">
            <a:avLst/>
          </a:prstGeom>
          <a:noFill/>
          <a:ln w="28575">
            <a:solidFill>
              <a:srgbClr val="004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2113" y="1412788"/>
            <a:ext cx="798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внутренний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муниципальный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финансовый контроль осуществляется в муниципальных образованиях не в полном объеме или 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осуществляется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вообще</a:t>
            </a:r>
          </a:p>
        </p:txBody>
      </p:sp>
      <p:pic>
        <p:nvPicPr>
          <p:cNvPr id="21" name="Picture 2" descr="C:\Users\2323\AppData\Local\Temp\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07" y="2146538"/>
            <a:ext cx="438650" cy="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88024" y="2187189"/>
            <a:ext cx="368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РИСКИ (ПРОБЛЕМЫ)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3968" y="2006564"/>
            <a:ext cx="335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3996279" y="2615625"/>
            <a:ext cx="5040217" cy="5851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796729" y="2745897"/>
            <a:ext cx="0" cy="3819399"/>
          </a:xfrm>
          <a:prstGeom prst="line">
            <a:avLst/>
          </a:prstGeom>
          <a:ln>
            <a:solidFill>
              <a:srgbClr val="00602B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796729" y="2749130"/>
            <a:ext cx="53285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вопросы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местного значения могут и должны решать именно органы местного самоуправления или население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непосредственно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бюджетный процесс является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вопросом местного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значения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денежный» вопрос: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трансферты из бюджета </a:t>
            </a:r>
            <a:r>
              <a:rPr kumimoji="0" lang="ru-RU" sz="17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образования в бюджет субъекта РФ не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предусмотрены;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любой доп. «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отрицательный трансферт» </a:t>
            </a:r>
            <a:r>
              <a:rPr kumimoji="0" lang="ru-RU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может привести к </a:t>
            </a: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несбалансированности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высокодотационного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местного 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бюджета; 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7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кто будет осуществлять полномочие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учитывая удаленность и многочисленность </a:t>
            </a:r>
            <a:r>
              <a:rPr kumimoji="0" lang="ru-RU" sz="17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</a:t>
            </a:r>
            <a:r>
              <a:rPr kumimoji="0" lang="ru-RU" sz="17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образований? </a:t>
            </a:r>
          </a:p>
        </p:txBody>
      </p:sp>
    </p:spTree>
    <p:extLst>
      <p:ext uri="{BB962C8B-B14F-4D97-AF65-F5344CB8AC3E}">
        <p14:creationId xmlns:p14="http://schemas.microsoft.com/office/powerpoint/2010/main" val="18467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286638" y="2292200"/>
            <a:ext cx="65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602B"/>
                </a:solidFill>
              </a:rPr>
              <a:t>ЕСТЬ</a:t>
            </a:r>
            <a:endParaRPr lang="ru-RU" dirty="0">
              <a:solidFill>
                <a:srgbClr val="00602B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9552" y="315891"/>
            <a:ext cx="7905577" cy="5743503"/>
            <a:chOff x="766603" y="859573"/>
            <a:chExt cx="7905577" cy="5743503"/>
          </a:xfrm>
        </p:grpSpPr>
        <p:sp>
          <p:nvSpPr>
            <p:cNvPr id="5" name="Прямоугольник 31"/>
            <p:cNvSpPr>
              <a:spLocks noChangeArrowheads="1"/>
            </p:cNvSpPr>
            <p:nvPr/>
          </p:nvSpPr>
          <p:spPr bwMode="auto">
            <a:xfrm>
              <a:off x="4865207" y="1596317"/>
              <a:ext cx="1507892" cy="8442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ru-RU" sz="1400" b="1" noProof="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Внутренний М</a:t>
              </a: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ФК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может не осуществляться 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538875" y="2786668"/>
              <a:ext cx="3250891" cy="932830"/>
              <a:chOff x="7658623" y="2780950"/>
              <a:chExt cx="812718" cy="460495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 flipV="1">
                <a:off x="8064982" y="2588156"/>
                <a:ext cx="0" cy="81271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rot="5400000">
                <a:off x="8349693" y="3119798"/>
                <a:ext cx="24329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 rot="5400000">
                <a:off x="7536976" y="3116161"/>
                <a:ext cx="24329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 flipH="1">
                <a:off x="7958200" y="2887731"/>
                <a:ext cx="213563" cy="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6"/>
            <p:cNvGrpSpPr/>
            <p:nvPr/>
          </p:nvGrpSpPr>
          <p:grpSpPr>
            <a:xfrm>
              <a:off x="2274495" y="1241317"/>
              <a:ext cx="1779652" cy="1509770"/>
              <a:chOff x="1828026" y="684939"/>
              <a:chExt cx="1779652" cy="1509770"/>
            </a:xfrm>
          </p:grpSpPr>
          <p:sp>
            <p:nvSpPr>
              <p:cNvPr id="14" name="Ромб 13"/>
              <p:cNvSpPr/>
              <p:nvPr/>
            </p:nvSpPr>
            <p:spPr>
              <a:xfrm>
                <a:off x="1828026" y="684939"/>
                <a:ext cx="1779652" cy="1509770"/>
              </a:xfrm>
              <a:prstGeom prst="diamond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84989" y="1012887"/>
                <a:ext cx="1623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/>
                  <a:t>Отраслевые </a:t>
                </a:r>
              </a:p>
              <a:p>
                <a:pPr algn="ctr"/>
                <a:r>
                  <a:rPr lang="ru-RU" sz="1200" b="1" dirty="0" smtClean="0"/>
                  <a:t>органы местной администрации, МУ, </a:t>
                </a:r>
                <a:r>
                  <a:rPr lang="ru-RU" sz="1200" b="1" dirty="0" err="1" smtClean="0"/>
                  <a:t>МУПы</a:t>
                </a:r>
                <a:r>
                  <a:rPr lang="ru-RU" sz="1200" b="1" dirty="0" smtClean="0"/>
                  <a:t> </a:t>
                </a:r>
                <a:endParaRPr lang="ru-RU" sz="1200" b="1" dirty="0"/>
              </a:p>
            </p:txBody>
          </p:sp>
        </p:grpSp>
        <p:cxnSp>
          <p:nvCxnSpPr>
            <p:cNvPr id="8" name="Прямая со стрелкой 7"/>
            <p:cNvCxnSpPr/>
            <p:nvPr/>
          </p:nvCxnSpPr>
          <p:spPr>
            <a:xfrm>
              <a:off x="4074018" y="1996202"/>
              <a:ext cx="7911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83671" y="1626870"/>
              <a:ext cx="552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НЕТ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78171" y="859573"/>
              <a:ext cx="1494928" cy="584775"/>
            </a:xfrm>
            <a:prstGeom prst="rect">
              <a:avLst/>
            </a:prstGeom>
            <a:ln w="22225">
              <a:solidFill>
                <a:schemeClr val="tx2">
                  <a:lumMod val="20000"/>
                  <a:lumOff val="80000"/>
                </a:schemeClr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</a:rPr>
                <a:t>Ст. 265 БК РФ</a:t>
              </a:r>
            </a:p>
            <a:p>
              <a:pPr lvl="0"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</a:rPr>
                <a:t>Стандарт №95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6373099" y="1996202"/>
              <a:ext cx="7911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 31"/>
            <p:cNvSpPr>
              <a:spLocks noChangeArrowheads="1"/>
            </p:cNvSpPr>
            <p:nvPr/>
          </p:nvSpPr>
          <p:spPr bwMode="auto">
            <a:xfrm>
              <a:off x="7164288" y="1596318"/>
              <a:ext cx="1507892" cy="8442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ru-RU" sz="1400" b="1" noProof="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Контрольно-счетный орган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164288" y="859573"/>
              <a:ext cx="1494928" cy="584775"/>
            </a:xfrm>
            <a:prstGeom prst="rect">
              <a:avLst/>
            </a:prstGeom>
            <a:ln w="22225">
              <a:solidFill>
                <a:schemeClr val="tx2">
                  <a:lumMod val="20000"/>
                  <a:lumOff val="80000"/>
                </a:schemeClr>
              </a:solidFill>
              <a:prstDash val="dashDot"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</a:rPr>
                <a:t>Кто</a:t>
              </a:r>
            </a:p>
            <a:p>
              <a:pPr lvl="0" algn="ctr">
                <a:defRPr/>
              </a:pPr>
              <a:r>
                <a:rPr lang="ru-RU" sz="1600" b="1" dirty="0" smtClean="0">
                  <a:solidFill>
                    <a:prstClr val="black"/>
                  </a:solidFill>
                </a:rPr>
                <a:t>проверяет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?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Прямоугольник 31"/>
            <p:cNvSpPr>
              <a:spLocks noChangeArrowheads="1"/>
            </p:cNvSpPr>
            <p:nvPr/>
          </p:nvSpPr>
          <p:spPr bwMode="auto">
            <a:xfrm>
              <a:off x="4111261" y="3726863"/>
              <a:ext cx="1507892" cy="8442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ru-RU" sz="1400" b="1" noProof="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Незначительная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доля дотаций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dirty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в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бюджете</a:t>
              </a: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Прямоугольник 31"/>
            <p:cNvSpPr>
              <a:spLocks noChangeArrowheads="1"/>
            </p:cNvSpPr>
            <p:nvPr/>
          </p:nvSpPr>
          <p:spPr bwMode="auto">
            <a:xfrm>
              <a:off x="766603" y="3758212"/>
              <a:ext cx="1507892" cy="8442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ru-RU" sz="1400" b="1" noProof="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Значительная доля дотаций в бюджете </a:t>
              </a:r>
              <a:r>
                <a:rPr lang="en-US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&gt;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5</a:t>
              </a:r>
              <a:r>
                <a:rPr lang="en-US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0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%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3" name="Прямая со стрелкой 22"/>
            <p:cNvCxnSpPr>
              <a:stCxn id="21" idx="3"/>
            </p:cNvCxnSpPr>
            <p:nvPr/>
          </p:nvCxnSpPr>
          <p:spPr>
            <a:xfrm flipV="1">
              <a:off x="5619153" y="4148983"/>
              <a:ext cx="154513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Прямоугольник 31"/>
            <p:cNvSpPr>
              <a:spLocks noChangeArrowheads="1"/>
            </p:cNvSpPr>
            <p:nvPr/>
          </p:nvSpPr>
          <p:spPr bwMode="auto">
            <a:xfrm>
              <a:off x="7164288" y="3719499"/>
              <a:ext cx="1507892" cy="8442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ru-RU" sz="1400" b="1" noProof="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Органы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Times New Roman" pitchFamily="18" charset="0"/>
                </a:rPr>
                <a:t>ВМФК</a:t>
              </a:r>
              <a:r>
                <a:rPr kumimoji="0" lang="ru-RU" altLang="ru-RU" sz="14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cs typeface="Times New Roman" pitchFamily="18" charset="0"/>
                </a:rPr>
                <a:t> должны быть созданы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42" name="Группа 41"/>
            <p:cNvGrpSpPr/>
            <p:nvPr/>
          </p:nvGrpSpPr>
          <p:grpSpPr>
            <a:xfrm rot="16200000">
              <a:off x="1404937" y="5266841"/>
              <a:ext cx="1200708" cy="932830"/>
              <a:chOff x="5143249" y="5376265"/>
              <a:chExt cx="3250887" cy="932830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 flipV="1">
                <a:off x="6768693" y="4183442"/>
                <a:ext cx="0" cy="325088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32"/>
              <p:cNvCxnSpPr/>
              <p:nvPr/>
            </p:nvCxnSpPr>
            <p:spPr>
              <a:xfrm rot="5400000">
                <a:off x="8147713" y="6062673"/>
                <a:ext cx="4928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 rot="5400000">
                <a:off x="4896826" y="6055306"/>
                <a:ext cx="4928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 flipH="1">
                <a:off x="6552382" y="5592572"/>
                <a:ext cx="432617" cy="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538876" y="4625324"/>
              <a:ext cx="0" cy="11079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Прямоугольник 31"/>
            <p:cNvSpPr>
              <a:spLocks noChangeArrowheads="1"/>
            </p:cNvSpPr>
            <p:nvPr/>
          </p:nvSpPr>
          <p:spPr bwMode="auto">
            <a:xfrm>
              <a:off x="2479069" y="4847367"/>
              <a:ext cx="3744416" cy="57107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Проверки годовых отчетов об исполнении бюджета региональными органами ГФК </a:t>
              </a: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Прямоугольник 31"/>
            <p:cNvSpPr>
              <a:spLocks noChangeArrowheads="1"/>
            </p:cNvSpPr>
            <p:nvPr/>
          </p:nvSpPr>
          <p:spPr bwMode="auto">
            <a:xfrm>
              <a:off x="2479069" y="6032006"/>
              <a:ext cx="3744416" cy="57107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1400" b="1" noProof="0" dirty="0" smtClean="0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Точечные проверки ограниченными ресурсами органа Внутреннего МФК</a:t>
              </a:r>
              <a:endPara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Плюс 46"/>
            <p:cNvSpPr/>
            <p:nvPr/>
          </p:nvSpPr>
          <p:spPr>
            <a:xfrm>
              <a:off x="4027241" y="5448041"/>
              <a:ext cx="648072" cy="554360"/>
            </a:xfrm>
            <a:prstGeom prst="mathPlus">
              <a:avLst/>
            </a:prstGeom>
            <a:solidFill>
              <a:srgbClr val="C6D34D"/>
            </a:solidFill>
            <a:ln w="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705299" y="6303631"/>
            <a:ext cx="6253542" cy="36933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4821"/>
                </a:solidFill>
                <a:latin typeface="Calibri"/>
                <a:cs typeface="Arial" charset="0"/>
              </a:rPr>
              <a:t>СЛУЧАИ И УСЛОВИЯ ПЕРЕДАЧИ ПОЛНОМОЧИЙ ПО ВМФК</a:t>
            </a:r>
            <a:r>
              <a:rPr lang="en-US" b="1" dirty="0" smtClean="0">
                <a:solidFill>
                  <a:srgbClr val="004821"/>
                </a:solidFill>
                <a:latin typeface="Calibri"/>
                <a:cs typeface="Arial" charset="0"/>
              </a:rPr>
              <a:t>?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76509" y="4549026"/>
            <a:ext cx="2532490" cy="144655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004821"/>
                </a:solidFill>
                <a:latin typeface="Calibri"/>
                <a:cs typeface="Arial" charset="0"/>
              </a:rPr>
              <a:t>ПРИНЦИП</a:t>
            </a:r>
            <a:r>
              <a:rPr lang="en-US" b="1" noProof="0" dirty="0" smtClean="0">
                <a:solidFill>
                  <a:srgbClr val="004821"/>
                </a:solidFill>
                <a:latin typeface="Calibri"/>
                <a:cs typeface="Arial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noProof="0" dirty="0" smtClean="0">
                <a:solidFill>
                  <a:srgbClr val="004821"/>
                </a:solidFill>
                <a:latin typeface="Calibri"/>
                <a:cs typeface="Arial" charset="0"/>
              </a:rPr>
              <a:t>Должно быть полноценное самостоятельное управление бюджетным процессом, иначе передача объектов контроля во внешнее управление </a:t>
            </a:r>
          </a:p>
        </p:txBody>
      </p:sp>
      <p:sp>
        <p:nvSpPr>
          <p:cNvPr id="54" name="Стрелка влево 53"/>
          <p:cNvSpPr/>
          <p:nvPr/>
        </p:nvSpPr>
        <p:spPr>
          <a:xfrm rot="5400000" flipV="1">
            <a:off x="7560456" y="4063806"/>
            <a:ext cx="248489" cy="302511"/>
          </a:xfrm>
          <a:prstGeom prst="leftArrow">
            <a:avLst>
              <a:gd name="adj1" fmla="val 32845"/>
              <a:gd name="adj2" fmla="val 62384"/>
            </a:avLst>
          </a:prstGeom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Стрелка влево 54"/>
          <p:cNvSpPr/>
          <p:nvPr/>
        </p:nvSpPr>
        <p:spPr>
          <a:xfrm rot="204827" flipV="1">
            <a:off x="6062227" y="5638673"/>
            <a:ext cx="248489" cy="302511"/>
          </a:xfrm>
          <a:prstGeom prst="leftArrow">
            <a:avLst>
              <a:gd name="adj1" fmla="val 32845"/>
              <a:gd name="adj2" fmla="val 62384"/>
            </a:avLst>
          </a:prstGeom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61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20794"/>
              </p:ext>
            </p:extLst>
          </p:nvPr>
        </p:nvGraphicFramePr>
        <p:xfrm>
          <a:off x="323528" y="30086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МЕТОДОЛОГИЯ ВГ(М)ФК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6263470"/>
              </p:ext>
            </p:extLst>
          </p:nvPr>
        </p:nvGraphicFramePr>
        <p:xfrm>
          <a:off x="323528" y="1124744"/>
          <a:ext cx="8316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67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01294"/>
              </p:ext>
            </p:extLst>
          </p:nvPr>
        </p:nvGraphicFramePr>
        <p:xfrm>
          <a:off x="349040" y="379512"/>
          <a:ext cx="8660816" cy="457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ПРОБЛЕМНЫЕ ЗОНЫ ВГ(М)ФК</a:t>
                      </a:r>
                      <a:endParaRPr lang="ru-RU" sz="24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124744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ограниченность доступа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 документам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информационным системам, в том числе содержащим персональные данные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бюджетном законодательстве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требований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проверкам,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соответствующих стандартам ВГ(М)ФК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единых подходов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 квалификации выявляемых нарушений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недостаточные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условия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развития контроля, направленного 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предупреждение нарушений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5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27237"/>
              </p:ext>
            </p:extLst>
          </p:nvPr>
        </p:nvGraphicFramePr>
        <p:xfrm>
          <a:off x="611560" y="283637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ДОСТУПА К ИНФОРМАЦИИ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5023" y="1052736"/>
            <a:ext cx="8854834" cy="5535987"/>
            <a:chOff x="197351" y="1152683"/>
            <a:chExt cx="8854834" cy="55359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38" y="2017967"/>
              <a:ext cx="540000" cy="540000"/>
            </a:xfrm>
            <a:prstGeom prst="rect">
              <a:avLst/>
            </a:prstGeom>
          </p:spPr>
        </p:pic>
        <p:pic>
          <p:nvPicPr>
            <p:cNvPr id="8" name="Picture 3" descr="C:\Users\2323\AppData\Local\Temp\conversation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28" y="1152683"/>
              <a:ext cx="492960" cy="49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74488" y="2170902"/>
              <a:ext cx="2597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ВОЗМОЖНЫЕ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РЕШЕНИЯ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7351" y="2749130"/>
              <a:ext cx="3984929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i="1" dirty="0" smtClean="0">
                  <a:solidFill>
                    <a:prstClr val="black"/>
                  </a:solidFill>
                  <a:latin typeface="Calibri"/>
                </a:rPr>
                <a:t>Включение </a:t>
              </a:r>
              <a:r>
                <a:rPr kumimoji="0" lang="ru-RU" sz="180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в Бюджетный кодекс норм о взаимодействии</a:t>
              </a:r>
              <a:r>
                <a:rPr kumimoji="0" lang="ru-RU" sz="180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органов внутреннего Г(М)ФК и организаций, не являющихся объектами контроля </a:t>
              </a:r>
              <a:r>
                <a:rPr kumimoji="0" lang="ru-RU" sz="1800" b="1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(новая статья 269.3 БК РФ)</a:t>
              </a:r>
              <a:r>
                <a:rPr kumimoji="0" lang="en-US" sz="180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1600" i="1" dirty="0" smtClean="0">
                  <a:solidFill>
                    <a:prstClr val="black"/>
                  </a:solidFill>
                  <a:latin typeface="Calibri"/>
                </a:rPr>
                <a:t>обязанность организаций, в </a:t>
              </a:r>
              <a:r>
                <a:rPr lang="ru-RU" sz="1600" i="1" dirty="0" err="1" smtClean="0">
                  <a:solidFill>
                    <a:prstClr val="black"/>
                  </a:solidFill>
                  <a:latin typeface="Calibri"/>
                </a:rPr>
                <a:t>т.ч</a:t>
              </a:r>
              <a:r>
                <a:rPr lang="ru-RU" sz="1600" i="1" dirty="0" smtClean="0">
                  <a:solidFill>
                    <a:prstClr val="black"/>
                  </a:solidFill>
                  <a:latin typeface="Calibri"/>
                </a:rPr>
                <a:t>. объектов встречных проверок, предоставлять информацию и документы по запросу контролера</a:t>
              </a:r>
              <a:r>
                <a:rPr lang="en-US" sz="1600" i="1" dirty="0" smtClean="0">
                  <a:solidFill>
                    <a:prstClr val="black"/>
                  </a:solidFill>
                  <a:latin typeface="Calibri"/>
                </a:rPr>
                <a:t>;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lang="ru-RU" sz="1600" i="1" dirty="0" smtClean="0">
                  <a:solidFill>
                    <a:prstClr val="black"/>
                  </a:solidFill>
                  <a:latin typeface="Calibri"/>
                </a:rPr>
                <a:t>обязанность организаций - владельцев (операторов) ИС предоставлять доступ к данным ИС по запросу контролера</a:t>
              </a:r>
              <a:endParaRPr kumimoji="0" lang="ru-RU" sz="16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endPara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28866" y="1348978"/>
              <a:ext cx="79804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Несмотря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на норму статьи 269.2 БК РФ о получении доступа к информации и базам данных, органам ВГ(М)ФК такой доступ не всегда предоставляется организациями по причине недостаточности правовых оснований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2" descr="C:\Users\2323\AppData\Local\Temp\ch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313" y="2120854"/>
              <a:ext cx="438650" cy="43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811675" y="2187189"/>
              <a:ext cx="3682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РИСКИ (ПРОБЛЕМЫ)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РЕАЛИЗАЦИИ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62517" y="2749130"/>
              <a:ext cx="4589668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750" b="1" dirty="0" smtClean="0">
                  <a:solidFill>
                    <a:prstClr val="black"/>
                  </a:solidFill>
                  <a:latin typeface="Calibri"/>
                </a:rPr>
                <a:t>несоответствие </a:t>
              </a:r>
              <a:r>
                <a:rPr kumimoji="0" lang="ru-RU" sz="175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отраслевым актам, содержащим</a:t>
              </a:r>
              <a:r>
                <a:rPr kumimoji="0" lang="ru-RU" sz="175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нормы об ограничении доступа к информации в </a:t>
              </a:r>
              <a:r>
                <a:rPr kumimoji="0" lang="ru-RU" sz="175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т.ч</a:t>
              </a:r>
              <a:r>
                <a:rPr kumimoji="0" lang="ru-RU" sz="175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в части персональных данных, сведений, составляющих налоговую, банковскую тайну</a:t>
              </a:r>
              <a:r>
                <a:rPr kumimoji="0" lang="ru-RU" sz="17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lang="ru-RU" sz="1750" dirty="0">
                <a:solidFill>
                  <a:prstClr val="black"/>
                </a:solidFill>
                <a:latin typeface="Calibri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750" b="1" dirty="0" smtClean="0">
                  <a:solidFill>
                    <a:prstClr val="black"/>
                  </a:solidFill>
                  <a:latin typeface="Calibri"/>
                </a:rPr>
                <a:t>большая длительность процедур согласования</a:t>
              </a:r>
              <a:r>
                <a:rPr lang="ru-RU" sz="1750" dirty="0" smtClean="0">
                  <a:solidFill>
                    <a:prstClr val="black"/>
                  </a:solidFill>
                  <a:latin typeface="Calibri"/>
                </a:rPr>
                <a:t> этих изменений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ru-RU" sz="1750" b="1" noProof="0" dirty="0" smtClean="0">
                  <a:solidFill>
                    <a:prstClr val="black"/>
                  </a:solidFill>
                  <a:latin typeface="Calibri"/>
                </a:rPr>
                <a:t>риски непринятия решений </a:t>
              </a:r>
              <a:r>
                <a:rPr lang="ru-RU" sz="1750" noProof="0" dirty="0" smtClean="0">
                  <a:solidFill>
                    <a:prstClr val="black"/>
                  </a:solidFill>
                  <a:latin typeface="Calibri"/>
                </a:rPr>
                <a:t>по внесению изменений в отраслевые акты </a:t>
              </a:r>
              <a:endParaRPr kumimoji="0" lang="ru-RU" sz="1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316985" y="2555030"/>
            <a:ext cx="0" cy="3819399"/>
          </a:xfrm>
          <a:prstGeom prst="line">
            <a:avLst/>
          </a:prstGeom>
          <a:ln>
            <a:solidFill>
              <a:srgbClr val="00602B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2061" y="2517164"/>
            <a:ext cx="3059497" cy="24364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69347" y="2555030"/>
            <a:ext cx="3835101" cy="30158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6538" y="100330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2429" y="700685"/>
            <a:ext cx="8708499" cy="6010401"/>
            <a:chOff x="274757" y="854778"/>
            <a:chExt cx="8708499" cy="601040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57" y="2667081"/>
              <a:ext cx="540000" cy="540000"/>
            </a:xfrm>
            <a:prstGeom prst="rect">
              <a:avLst/>
            </a:prstGeom>
          </p:spPr>
        </p:pic>
        <p:pic>
          <p:nvPicPr>
            <p:cNvPr id="8" name="Picture 3" descr="C:\Users\2323\AppData\Local\Temp\conversation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6" y="854778"/>
              <a:ext cx="492960" cy="49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002792" y="2857824"/>
              <a:ext cx="2597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ВОЗМОЖНЫЕ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РЕШЕНИЯ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0751" y="3510414"/>
              <a:ext cx="8332049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внесение изменений в Бюджетный кодекс об исключении некорректных требований к проверкам</a:t>
              </a:r>
              <a:r>
                <a:rPr kumimoji="0" lang="ru-RU" sz="1800" b="0" i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(статьи 78, 78.1, 78.3, 130 и 136 БК РФ)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endPara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замена</a:t>
              </a:r>
              <a:r>
                <a:rPr kumimoji="0" lang="ru-RU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обязательности </a:t>
              </a: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возможность </a:t>
              </a:r>
              <a:r>
                <a:rPr kumimoji="0" lang="ru-RU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проведения проверок соблюдения</a:t>
              </a:r>
              <a:r>
                <a:rPr kumimoji="0" lang="ru-RU" b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целей, порядка и условий предоставления субсидий юр. лицам</a:t>
              </a:r>
              <a:r>
                <a:rPr kumimoji="0" lang="en-US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</a:t>
              </a:r>
              <a:endParaRPr kumimoji="0" lang="ru-RU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endPara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arenR"/>
                <a:tabLst/>
                <a:defRPr/>
              </a:pP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исключение необходимости установления</a:t>
              </a:r>
              <a:r>
                <a:rPr kumimoji="0" lang="ru-RU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b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отдельных порядков </a:t>
              </a:r>
              <a:r>
                <a:rPr kumimoji="0" lang="ru-RU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проведения проверок отчетов об исполнении региональных и местных бюджетов</a:t>
              </a:r>
              <a:r>
                <a:rPr kumimoji="0" lang="ru-RU" b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+ </a:t>
              </a:r>
              <a:r>
                <a:rPr kumimoji="0" lang="ru-RU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обязанность</a:t>
              </a:r>
              <a:r>
                <a:rPr kumimoji="0" lang="ru-RU" b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информирования </a:t>
              </a:r>
              <a:r>
                <a:rPr kumimoji="0" lang="ru-RU" b="1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финорганов</a:t>
              </a:r>
              <a:r>
                <a:rPr kumimoji="0" lang="ru-RU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b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 результатах таких проверок всеми контрольными органами, </a:t>
              </a:r>
              <a:r>
                <a:rPr kumimoji="0" lang="ru-RU" b="1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включая контрольно-счетные органы </a:t>
              </a:r>
              <a:endParaRPr kumimoji="0" lang="ru-RU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02792" y="1271326"/>
              <a:ext cx="79804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Ряд норм БК РФ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за рамками раздела про Г(М)ФК содержат требования к проверкам органов ВГ(М)ФК, противоречащие стандартам внутреннего государственного (муниципального) финансового контроля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(обязательность проверки по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каждой субсидии, необходимость отдельных порядко</a:t>
              </a:r>
              <a:r>
                <a:rPr lang="ru-RU" sz="1600" noProof="0" dirty="0" smtClean="0">
                  <a:solidFill>
                    <a:prstClr val="black"/>
                  </a:solidFill>
                  <a:latin typeface="Calibri"/>
                </a:rPr>
                <a:t>в проведения проверок отчетов об исполнении высокодотационных региональных и местных бюджетов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V="1">
            <a:off x="400438" y="3180745"/>
            <a:ext cx="8556046" cy="1696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0060" y="785562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ПРОБЛЕМА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76719"/>
              </p:ext>
            </p:extLst>
          </p:nvPr>
        </p:nvGraphicFramePr>
        <p:xfrm>
          <a:off x="772429" y="389322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ПРОВЕДЕНИЕ ПРОВЕРОК ПО ЕДИНЫМ ПРАВИЛАМ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4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9160" y="2668102"/>
            <a:ext cx="1626858" cy="1229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Планирование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208 от 27.02.2020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3103" y="1381808"/>
            <a:ext cx="7582091" cy="682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роцедурные стандарты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 учетом положений Закона 248-ФЗ от 31.07.2020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39560" y="2314071"/>
            <a:ext cx="6473273" cy="11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539560" y="2319912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999941" y="2331596"/>
            <a:ext cx="0" cy="336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749260" y="2653230"/>
            <a:ext cx="1550960" cy="12855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Досудебное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обжалование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1237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17.08.2020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76682" y="2345080"/>
            <a:ext cx="0" cy="32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84845" y="2314071"/>
            <a:ext cx="0" cy="374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86640" y="4256721"/>
            <a:ext cx="3465552" cy="7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1520" y="4636073"/>
            <a:ext cx="1423304" cy="1240232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Понятие и категории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риска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18445" y="4634060"/>
            <a:ext cx="1425226" cy="1214997"/>
          </a:xfrm>
          <a:prstGeom prst="roundRect">
            <a:avLst/>
          </a:pr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проверок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88745" y="4606814"/>
            <a:ext cx="1732402" cy="1242244"/>
          </a:xfrm>
          <a:prstGeom prst="roundRect">
            <a:avLst/>
          </a:prstGeom>
          <a:gradFill>
            <a:gsLst>
              <a:gs pos="0">
                <a:srgbClr val="0070C0"/>
              </a:gs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Критерии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тбора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(Оценка рисков)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452192" y="4248147"/>
            <a:ext cx="0" cy="324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0178" y="4248147"/>
            <a:ext cx="12925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3964461" y="2632583"/>
            <a:ext cx="1639373" cy="14237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Реализация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результатов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1095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23.07.2020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90823" y="389805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31058" y="4285980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63306" y="2319913"/>
            <a:ext cx="0" cy="348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2184778" y="2670005"/>
            <a:ext cx="1600134" cy="12519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Проведение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1235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17.08.2020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378" y="332656"/>
            <a:ext cx="8424936" cy="6057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ВСТУПЛЕНИЕ В СИЛУ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СТАНДАРТОВ </a:t>
            </a:r>
          </a:p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ВНУТРЕННЕГО ГОСФИНКОНТРОЛЯ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6137" y="3940370"/>
            <a:ext cx="203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Содержание стандарта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4778" y="2689373"/>
            <a:ext cx="1527544" cy="12441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Отчетность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1478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16.09.2020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461228" y="5229200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65244" y="4701983"/>
            <a:ext cx="0" cy="1054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65244" y="4701983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65244" y="5756417"/>
            <a:ext cx="148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13742" y="4405584"/>
            <a:ext cx="2304157" cy="677108"/>
          </a:xfrm>
          <a:prstGeom prst="rect">
            <a:avLst/>
          </a:prstGeom>
          <a:noFill/>
          <a:ln>
            <a:solidFill>
              <a:schemeClr val="accent1"/>
            </a:solidFill>
            <a:prstDash val="dashDot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Существенность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т.ч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влияние на результаты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ацпроектов, крупные закупки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13742" y="5504839"/>
            <a:ext cx="2352760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Вероятность (возможность)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нарушения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1700" y="5987310"/>
            <a:ext cx="2744275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Внесены изменения 31.12.2020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№ 2435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18709"/>
              </p:ext>
            </p:extLst>
          </p:nvPr>
        </p:nvGraphicFramePr>
        <p:xfrm>
          <a:off x="466345" y="299194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СОВЕРШЕНСТВОВАНИЕ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НПА В СФЕРЕ ВГ(М)ФК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(СТАНДАРТЫ, НПА МИНФИНА РФ)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105273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доработка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 расчета рисков при планировании контрольных мероприятий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уточнение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 назначения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проведения контрольных мероприятий (за исключением сроков направления запросов и возражений на акт проверки)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правовых оснований и случаев прекращения исполнения представлений и предписаний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установление дополнительных форм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отчетности о результатах контрольной деятельности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20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процедур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проведения анализа (проверок) органами Федерального казначейства региональных и муниципальных органов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ВГ(М)ФК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10426"/>
              </p:ext>
            </p:extLst>
          </p:nvPr>
        </p:nvGraphicFramePr>
        <p:xfrm>
          <a:off x="241592" y="329785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ЕДИНЫХ ПОДХОДОВ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К КВАЛИФИКАЦИИ НАРУШЕНИЙ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035837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МЕТОДИЧЕСКИЕ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РАЗЪЯСНЕНИЯ ПО ПРОВЕДЕНИЮ КОНТРОЛЬНЫХ МЕРОПРИЯТИЙ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6418" y="1710620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Объекты и предмет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51817" y="2913852"/>
            <a:ext cx="614835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Перечень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основных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вопросов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для изучения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каждому предмету (объекту) контроля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5032" y="4046221"/>
            <a:ext cx="6191123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Определение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контрольных действий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по каждому вопросу 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контрольног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мероприятия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6485" y="5178590"/>
            <a:ext cx="6188286" cy="740144"/>
          </a:xfrm>
          <a:prstGeom prst="round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Определение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(квалификация)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нарушений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и мер реагирования по результатам контроля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72000" y="2492896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572000" y="3675774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72000" y="4786365"/>
            <a:ext cx="0" cy="350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07872" y="6082143"/>
            <a:ext cx="6169739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Аналогичный подход применен в приказах МФ РФ для ФК № 113н от 28.05.2018, № 235н от 03.10.2018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6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14192"/>
              </p:ext>
            </p:extLst>
          </p:nvPr>
        </p:nvGraphicFramePr>
        <p:xfrm>
          <a:off x="241592" y="412054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ФОРМИРОВАНИЕ УСЛОВИЙ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ПРЕД-КОНТРОЛЯ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765" y="1196751"/>
            <a:ext cx="8469745" cy="1298309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СЕЙЧАС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положениях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БК о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госфинконтроле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есть понятие «предварительный контроль», но его характеристики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не раскрыты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5400000" flipH="1">
            <a:off x="4461181" y="2475591"/>
            <a:ext cx="216024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765" y="2847195"/>
            <a:ext cx="8496944" cy="1920748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ПРЕДЛАГАЕТСЯ (НРБК)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Дополнить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полномочия по проведению экспертно-аналитических мероприятий с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направлением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их итогам объектам контроля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предупреждений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признаках возможных нарушений и рисках их совершения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формированием предложений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изменению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 или их проектов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пресечения  неэффективных бюджетных расходов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 flipH="1">
            <a:off x="4463988" y="4758655"/>
            <a:ext cx="216024" cy="384942"/>
          </a:xfrm>
          <a:prstGeom prst="leftArrow">
            <a:avLst>
              <a:gd name="adj1" fmla="val 32845"/>
              <a:gd name="adj2" fmla="val 62384"/>
            </a:avLst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342" y="5134308"/>
            <a:ext cx="8496944" cy="1247020"/>
          </a:xfrm>
          <a:prstGeom prst="rect">
            <a:avLst/>
          </a:prstGeom>
          <a:solidFill>
            <a:srgbClr val="E9EDF4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ОСНОВАНИЯ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полноценного включения органов ВГ(М)ФК в государственную систему управления бюджетными рисками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24679</TotalTime>
  <Words>887</Words>
  <Application>Microsoft Office PowerPoint</Application>
  <PresentationFormat>Экран (4:3)</PresentationFormat>
  <Paragraphs>162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DINPro-Light</vt:lpstr>
      <vt:lpstr>Times New Roman</vt:lpstr>
      <vt:lpstr>Trebuchet MS</vt:lpstr>
      <vt:lpstr>Wingdings</vt:lpstr>
      <vt:lpstr>1_Office Theme</vt:lpstr>
      <vt:lpstr>2_Office Theme</vt:lpstr>
      <vt:lpstr>11_Office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Садовничая Ирина Олеговна</cp:lastModifiedBy>
  <cp:revision>2425</cp:revision>
  <cp:lastPrinted>2021-04-26T10:54:40Z</cp:lastPrinted>
  <dcterms:created xsi:type="dcterms:W3CDTF">2016-03-17T09:44:54Z</dcterms:created>
  <dcterms:modified xsi:type="dcterms:W3CDTF">2021-04-26T11:02:09Z</dcterms:modified>
</cp:coreProperties>
</file>