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8" r:id="rId4"/>
    <p:sldId id="259" r:id="rId5"/>
    <p:sldId id="262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5" y="538189"/>
            <a:ext cx="3783005" cy="117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479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0192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2" y="163468"/>
            <a:ext cx="11468010" cy="83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85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52"/>
            <a:ext cx="117597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888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40" y="-720"/>
            <a:ext cx="111664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83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1468010" cy="32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595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574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46052" rtl="0" eaLnBrk="1" latinLnBrk="0" hangingPunct="1">
        <a:spcBef>
          <a:spcPct val="0"/>
        </a:spcBef>
        <a:buNone/>
        <a:defRPr sz="4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4769" indent="-354769" algn="l" defTabSz="946052" rtl="0" eaLnBrk="1" latinLnBrk="0" hangingPunct="1">
        <a:spcBef>
          <a:spcPct val="20000"/>
        </a:spcBef>
        <a:buFont typeface="Arial" pitchFamily="34" charset="0"/>
        <a:buChar char="•"/>
        <a:defRPr sz="3356" kern="1200">
          <a:solidFill>
            <a:schemeClr val="tx1"/>
          </a:solidFill>
          <a:latin typeface="+mn-lt"/>
          <a:ea typeface="+mn-ea"/>
          <a:cs typeface="+mn-cs"/>
        </a:defRPr>
      </a:lvl1pPr>
      <a:lvl2pPr marL="768667" indent="-295641" algn="l" defTabSz="946052" rtl="0" eaLnBrk="1" latinLnBrk="0" hangingPunct="1">
        <a:spcBef>
          <a:spcPct val="20000"/>
        </a:spcBef>
        <a:buFont typeface="Arial" pitchFamily="34" charset="0"/>
        <a:buChar char="–"/>
        <a:defRPr sz="2902" kern="1200">
          <a:solidFill>
            <a:schemeClr val="tx1"/>
          </a:solidFill>
          <a:latin typeface="+mn-lt"/>
          <a:ea typeface="+mn-ea"/>
          <a:cs typeface="+mn-cs"/>
        </a:defRPr>
      </a:lvl2pPr>
      <a:lvl3pPr marL="1182565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449" kern="1200">
          <a:solidFill>
            <a:schemeClr val="tx1"/>
          </a:solidFill>
          <a:latin typeface="+mn-lt"/>
          <a:ea typeface="+mn-ea"/>
          <a:cs typeface="+mn-cs"/>
        </a:defRPr>
      </a:lvl3pPr>
      <a:lvl4pPr marL="1655591" indent="-236513" algn="l" defTabSz="946052" rtl="0" eaLnBrk="1" latinLnBrk="0" hangingPunct="1">
        <a:spcBef>
          <a:spcPct val="20000"/>
        </a:spcBef>
        <a:buFont typeface="Arial" pitchFamily="34" charset="0"/>
        <a:buChar char="–"/>
        <a:defRPr sz="2086" kern="1200">
          <a:solidFill>
            <a:schemeClr val="tx1"/>
          </a:solidFill>
          <a:latin typeface="+mn-lt"/>
          <a:ea typeface="+mn-ea"/>
          <a:cs typeface="+mn-cs"/>
        </a:defRPr>
      </a:lvl4pPr>
      <a:lvl5pPr marL="2128617" indent="-236513" algn="l" defTabSz="946052" rtl="0" eaLnBrk="1" latinLnBrk="0" hangingPunct="1">
        <a:spcBef>
          <a:spcPct val="20000"/>
        </a:spcBef>
        <a:buFont typeface="Arial" pitchFamily="34" charset="0"/>
        <a:buChar char="»"/>
        <a:defRPr sz="2086" kern="1200">
          <a:solidFill>
            <a:schemeClr val="tx1"/>
          </a:solidFill>
          <a:latin typeface="+mn-lt"/>
          <a:ea typeface="+mn-ea"/>
          <a:cs typeface="+mn-cs"/>
        </a:defRPr>
      </a:lvl5pPr>
      <a:lvl6pPr marL="2601642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6pPr>
      <a:lvl7pPr marL="3074668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7pPr>
      <a:lvl8pPr marL="3547694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8pPr>
      <a:lvl9pPr marL="4020720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73026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46052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19078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892104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365129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838155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11181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784207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981430" y="6237313"/>
            <a:ext cx="2351274" cy="269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874" tIns="43438" rIns="86874" bIns="43438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46052" eaLnBrk="1" hangingPunct="1"/>
            <a:r>
              <a:rPr lang="ru-RU" altLang="ru-RU" sz="1179" dirty="0" smtClean="0">
                <a:solidFill>
                  <a:prstClr val="white"/>
                </a:solidFill>
              </a:rPr>
              <a:t>Декабрь 2017</a:t>
            </a:r>
            <a:endParaRPr lang="ru-RU" altLang="ru-RU" sz="1179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36993" y="1072976"/>
            <a:ext cx="7561339" cy="2796158"/>
          </a:xfrm>
          <a:prstGeom prst="rect">
            <a:avLst/>
          </a:prstGeom>
          <a:noFill/>
        </p:spPr>
        <p:txBody>
          <a:bodyPr wrap="square" lIns="86874" tIns="43438" rIns="86874" bIns="43438" rtlCol="0">
            <a:spAutoFit/>
          </a:bodyPr>
          <a:lstStyle/>
          <a:p>
            <a:pPr defTabSz="946052"/>
            <a:r>
              <a:rPr lang="ru-RU" sz="4400" b="1" cap="all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Основные проблемы </a:t>
            </a:r>
            <a:r>
              <a:rPr lang="ru-RU" sz="4400" b="1" cap="all" dirty="0">
                <a:solidFill>
                  <a:prstClr val="white"/>
                </a:solidFill>
                <a:cs typeface="Times New Roman" panose="02020603050405020304" pitchFamily="18" charset="0"/>
              </a:rPr>
              <a:t>ОСУЩЕСТВЛЕНИЯ </a:t>
            </a:r>
            <a:r>
              <a:rPr lang="ru-RU" sz="4400" b="1" cap="all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ВНУТРЕННЕГО ФИНАНСОВОГО КОНТРОЛЯ</a:t>
            </a:r>
            <a:endParaRPr lang="ru-RU" sz="4400" b="1" cap="all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22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154" y="301925"/>
            <a:ext cx="11507637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ВНУТРЕННЕГО ФИНАНСОВОГО КОНТРОЛЯ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5608" y="907648"/>
            <a:ext cx="7047782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правовых актов, их актуализация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операций внутреннего финансового контроля</a:t>
            </a:r>
          </a:p>
          <a:p>
            <a:pPr marL="285750" indent="-285750">
              <a:buFontTx/>
              <a:buChar char="-"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формирования и направления информации о результатах внутреннего финансового контроля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5608" y="2626448"/>
            <a:ext cx="7047782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в должностные регламенты обязанностей по осуществлению внутренних бюджетных процедур и внутреннему финансовому контролю за их осуществлением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5608" y="4281257"/>
            <a:ext cx="7116792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информации о выявленных нарушениях и (или) недостатках руководителю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4425" y="5184449"/>
            <a:ext cx="7151301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руководителем результатов внутреннего финансового контроля</a:t>
            </a:r>
          </a:p>
          <a:p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решений по результатам внутреннего финансового контроля</a:t>
            </a:r>
          </a:p>
          <a:p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сроков выполнения решений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41538" y="897174"/>
            <a:ext cx="8626" cy="512591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280355" y="1558893"/>
            <a:ext cx="414070" cy="251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80355" y="2916400"/>
            <a:ext cx="375253" cy="682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63103" y="4623758"/>
            <a:ext cx="392505" cy="1144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280355" y="5952226"/>
            <a:ext cx="414070" cy="1997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авая фигурная скобка 13"/>
          <p:cNvSpPr/>
          <p:nvPr/>
        </p:nvSpPr>
        <p:spPr>
          <a:xfrm>
            <a:off x="8078644" y="974785"/>
            <a:ext cx="452882" cy="5658928"/>
          </a:xfrm>
          <a:prstGeom prst="rightBrac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31526" y="1703117"/>
            <a:ext cx="35972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руководителя ОИВ достоверной информацией о расходовании бюджетных средств</a:t>
            </a:r>
          </a:p>
          <a:p>
            <a:pPr marL="457200" indent="-457200">
              <a:buFontTx/>
              <a:buAutoNum type="arabicPeriod"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Своевременное устранение возможных нарушений</a:t>
            </a:r>
          </a:p>
          <a:p>
            <a:pPr marL="457200" indent="-457200">
              <a:buFontTx/>
              <a:buAutoNum type="arabicPeriod"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расходования бюджетных средств</a:t>
            </a:r>
          </a:p>
          <a:p>
            <a:pPr marL="457200" indent="-457200">
              <a:buFontTx/>
              <a:buAutoNum type="arabicPeriod"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Репутация ОИВ </a:t>
            </a:r>
          </a:p>
        </p:txBody>
      </p:sp>
    </p:spTree>
    <p:extLst>
      <p:ext uri="{BB962C8B-B14F-4D97-AF65-F5344CB8AC3E}">
        <p14:creationId xmlns:p14="http://schemas.microsoft.com/office/powerpoint/2010/main" val="879488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Скругленный прямоугольник 32"/>
          <p:cNvSpPr/>
          <p:nvPr/>
        </p:nvSpPr>
        <p:spPr>
          <a:xfrm>
            <a:off x="427008" y="808698"/>
            <a:ext cx="11619781" cy="2872597"/>
          </a:xfrm>
          <a:prstGeom prst="roundRect">
            <a:avLst>
              <a:gd name="adj" fmla="val 3373"/>
            </a:avLst>
          </a:prstGeom>
          <a:solidFill>
            <a:srgbClr val="E5E2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46052"/>
            <a:endParaRPr lang="ru-RU" sz="1905">
              <a:solidFill>
                <a:prstClr val="white"/>
              </a:solidFill>
            </a:endParaRPr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638355" y="871268"/>
            <a:ext cx="11197086" cy="2579298"/>
          </a:xfrm>
          <a:prstGeom prst="rect">
            <a:avLst/>
          </a:prstGeom>
        </p:spPr>
        <p:txBody>
          <a:bodyPr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ru-RU" sz="2400" b="1" dirty="0">
                <a:solidFill>
                  <a:srgbClr val="9B2B3B"/>
                </a:solidFill>
              </a:rPr>
              <a:t>Непрерывный процесс</a:t>
            </a:r>
            <a:r>
              <a:rPr lang="ru-RU" sz="2400" dirty="0">
                <a:solidFill>
                  <a:prstClr val="black"/>
                </a:solidFill>
              </a:rPr>
              <a:t>, осуществляемый руководством и должностными </a:t>
            </a:r>
            <a:r>
              <a:rPr lang="ru-RU" sz="2400" dirty="0" smtClean="0">
                <a:solidFill>
                  <a:prstClr val="black"/>
                </a:solidFill>
              </a:rPr>
              <a:t>лицами органов исполнительной власти,  </a:t>
            </a:r>
            <a:r>
              <a:rPr lang="ru-RU" sz="2400" dirty="0">
                <a:solidFill>
                  <a:prstClr val="black"/>
                </a:solidFill>
              </a:rPr>
              <a:t>в процессе организации и проведения </a:t>
            </a:r>
            <a:r>
              <a:rPr lang="ru-RU" sz="2400" dirty="0" smtClean="0">
                <a:solidFill>
                  <a:prstClr val="black"/>
                </a:solidFill>
              </a:rPr>
              <a:t>внутренних бюджетных </a:t>
            </a:r>
            <a:r>
              <a:rPr lang="ru-RU" sz="2400" dirty="0">
                <a:solidFill>
                  <a:prstClr val="black"/>
                </a:solidFill>
              </a:rPr>
              <a:t>процедур, обеспечивающий </a:t>
            </a:r>
            <a:r>
              <a:rPr lang="ru-RU" sz="2400" b="1" dirty="0">
                <a:solidFill>
                  <a:srgbClr val="9B2B3B"/>
                </a:solidFill>
              </a:rPr>
              <a:t>оценку качества </a:t>
            </a:r>
            <a:r>
              <a:rPr lang="ru-RU" sz="2400" dirty="0">
                <a:solidFill>
                  <a:prstClr val="black"/>
                </a:solidFill>
              </a:rPr>
              <a:t>их построения и функционирования, выявление и дальнейшее </a:t>
            </a:r>
            <a:r>
              <a:rPr lang="ru-RU" sz="2400" b="1" dirty="0">
                <a:solidFill>
                  <a:srgbClr val="9B2B3B"/>
                </a:solidFill>
              </a:rPr>
              <a:t>устранение бюджетных рисков </a:t>
            </a:r>
            <a:r>
              <a:rPr lang="ru-RU" sz="2400" dirty="0">
                <a:solidFill>
                  <a:prstClr val="black"/>
                </a:solidFill>
              </a:rPr>
              <a:t>и связанного с ними потенциального и реального ущерба бюджету, а также </a:t>
            </a:r>
            <a:r>
              <a:rPr lang="ru-RU" sz="2400" b="1" dirty="0">
                <a:solidFill>
                  <a:srgbClr val="9B2B3B"/>
                </a:solidFill>
              </a:rPr>
              <a:t>подготовку и организацию мер </a:t>
            </a:r>
            <a:r>
              <a:rPr lang="ru-RU" sz="2400" dirty="0">
                <a:solidFill>
                  <a:prstClr val="black"/>
                </a:solidFill>
              </a:rPr>
              <a:t>по повышению экономности и результативности использования средств бюджета.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9396" y="316255"/>
            <a:ext cx="12062604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946052"/>
            <a:r>
              <a:rPr lang="ru-RU" sz="3200" b="1" dirty="0">
                <a:solidFill>
                  <a:srgbClr val="B12726"/>
                </a:solidFill>
              </a:rPr>
              <a:t>Внутренний финансовый контроль</a:t>
            </a:r>
          </a:p>
        </p:txBody>
      </p:sp>
      <p:sp>
        <p:nvSpPr>
          <p:cNvPr id="34" name="Freeform 5"/>
          <p:cNvSpPr>
            <a:spLocks noChangeAspect="1"/>
          </p:cNvSpPr>
          <p:nvPr/>
        </p:nvSpPr>
        <p:spPr bwMode="auto">
          <a:xfrm rot="5400000" flipH="1">
            <a:off x="2630794" y="1725896"/>
            <a:ext cx="132467" cy="269452"/>
          </a:xfrm>
          <a:custGeom>
            <a:avLst/>
            <a:gdLst>
              <a:gd name="T0" fmla="*/ 8145 w 8145"/>
              <a:gd name="T1" fmla="*/ 8119 h 16245"/>
              <a:gd name="T2" fmla="*/ 0 w 8145"/>
              <a:gd name="T3" fmla="*/ 16245 h 16245"/>
              <a:gd name="T4" fmla="*/ 0 w 8145"/>
              <a:gd name="T5" fmla="*/ 0 h 16245"/>
              <a:gd name="T6" fmla="*/ 8145 w 8145"/>
              <a:gd name="T7" fmla="*/ 8119 h 16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45" h="16245">
                <a:moveTo>
                  <a:pt x="8145" y="8119"/>
                </a:moveTo>
                <a:lnTo>
                  <a:pt x="0" y="16245"/>
                </a:lnTo>
                <a:lnTo>
                  <a:pt x="0" y="0"/>
                </a:lnTo>
                <a:lnTo>
                  <a:pt x="8145" y="8119"/>
                </a:lnTo>
                <a:close/>
              </a:path>
            </a:pathLst>
          </a:custGeom>
          <a:solidFill>
            <a:srgbClr val="E5E2DD"/>
          </a:solidFill>
          <a:ln>
            <a:noFill/>
          </a:ln>
        </p:spPr>
        <p:txBody>
          <a:bodyPr vert="horz" wrap="square" lIns="82935" tIns="41468" rIns="82935" bIns="41468" numCol="1" anchor="t" anchorCtr="0" compatLnSpc="1">
            <a:prstTxWarp prst="textNoShape">
              <a:avLst/>
            </a:prstTxWarp>
          </a:bodyPr>
          <a:lstStyle/>
          <a:p>
            <a:pPr defTabSz="946052"/>
            <a:endParaRPr lang="ru-RU" sz="1905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7008" y="4334923"/>
            <a:ext cx="2022894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Непрерывность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31755" y="3873258"/>
            <a:ext cx="5044162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Осуществляют руководители, заместители руководителей, иные должностные лица, участвующие в составлении и исполнении бюджетов, ведении бюджетного учета и отчетности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57771" y="3873259"/>
            <a:ext cx="3789018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определяются должностными регламентами в отношении конкретных бюджетных процедур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7008" y="5696437"/>
            <a:ext cx="11235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к ВФК исключительно как к проведению проверок</a:t>
            </a:r>
          </a:p>
          <a:p>
            <a:pPr marL="457200" indent="-457200">
              <a:buAutoNum type="arabicParenR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Отношение к ВФК исключительно как к формальной процедуре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28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154" y="301925"/>
            <a:ext cx="11507637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часто выявляемые нарушения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30393" y="982037"/>
            <a:ext cx="10049772" cy="31700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Отсутствие утвержденных правовых актов, отсутствие актуализации.</a:t>
            </a:r>
          </a:p>
          <a:p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Несоответствие Перечня операций внутреннего финансового контроля установленным требованиям:</a:t>
            </a:r>
          </a:p>
          <a:p>
            <a:pPr marL="342900" indent="-342900">
              <a:buFontTx/>
              <a:buChar char="-"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сведений об ответственных должностных лицах</a:t>
            </a:r>
          </a:p>
          <a:p>
            <a:pPr marL="342900" indent="-342900">
              <a:buFontTx/>
              <a:buChar char="-"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в качестве исполнителей и(или) контролеров различных комиссий, рабочих групп</a:t>
            </a:r>
          </a:p>
          <a:p>
            <a:pPr marL="342900" indent="-342900">
              <a:buFontTx/>
              <a:buChar char="-"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информации о методах контроля и оформлении результатов</a:t>
            </a:r>
          </a:p>
          <a:p>
            <a:pPr marL="342900" indent="-342900">
              <a:buFontTx/>
              <a:buChar char="-"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операций без обоснования</a:t>
            </a:r>
          </a:p>
          <a:p>
            <a:pPr marL="342900" indent="-342900">
              <a:buFontTx/>
              <a:buChar char="-"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Ссылки на передачу полномочий по внутреннему финансовому контролю контрольным учреждениям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64896" y="4273015"/>
            <a:ext cx="10041146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должностных регламентах обязанностей по осуществлению внутренних бюджетных процедур и внутреннему финансовому контролю за их осуществлением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47644" y="5424651"/>
            <a:ext cx="10041146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Ненаправление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направление недостоверной информации о выявленных нарушениях и (или) недостатках руководителю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64895" y="6295636"/>
            <a:ext cx="10041147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мер по результатам внутреннего финансового контроля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724617" y="886700"/>
            <a:ext cx="17251" cy="580904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24617" y="2855343"/>
            <a:ext cx="914399" cy="1952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797940" y="4732350"/>
            <a:ext cx="923027" cy="251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707364" y="5775282"/>
            <a:ext cx="923027" cy="251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724617" y="6468840"/>
            <a:ext cx="923027" cy="251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1711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154" y="301925"/>
            <a:ext cx="11507637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ПЛАНЫ ВФА</a:t>
            </a:r>
            <a:endParaRPr lang="ru-RU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1154" y="982037"/>
            <a:ext cx="11499011" cy="52629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Отсутствие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аудиторских проверок в отношении бюджетных операций, осуществляемых ОИВ.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Несоответствие тем аудиторских проверок объектам контроля (например, тема проверки – финансово-хозяйственная деятельность, проверяемая бюджетная процедура - ведение бюджетного учета, принятие и исполнение бюджетных обязательств в ГБУ)</a:t>
            </a:r>
          </a:p>
          <a:p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Включение в план аудиторских проверок одной бюджетной процедуры в отношении всех объектов контроля (например, оплата труда, ведение бюджетного учета)</a:t>
            </a:r>
          </a:p>
          <a:p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Несоответствие темы аудиторской проверки перечню проверяемых бюджетных процедур (например, тема проверки – целевое и эффективное расходование средств бюджета города Москвы на финансовое обеспечение государственного задания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проверяемая бюджетная процедура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ведение бухгалтерского учета)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497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4196" y="4335448"/>
            <a:ext cx="4963608" cy="5304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46052"/>
            <a:r>
              <a:rPr lang="ru-RU" sz="3447" b="1" dirty="0">
                <a:solidFill>
                  <a:srgbClr val="B12726"/>
                </a:solidFill>
              </a:rPr>
              <a:t>Спасибо за внимание!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712" y="2245001"/>
            <a:ext cx="1542577" cy="1782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93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1283C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429</Words>
  <Application>Microsoft Office PowerPoint</Application>
  <PresentationFormat>Широкоэкранный</PresentationFormat>
  <Paragraphs>39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Зайко Ирина Евграфовна</dc:creator>
  <cp:lastModifiedBy>Зайко Ирина Евграфовна</cp:lastModifiedBy>
  <cp:revision>5</cp:revision>
  <dcterms:created xsi:type="dcterms:W3CDTF">2017-12-21T18:18:45Z</dcterms:created>
  <dcterms:modified xsi:type="dcterms:W3CDTF">2017-12-22T06:43:37Z</dcterms:modified>
</cp:coreProperties>
</file>