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7" r:id="rId2"/>
    <p:sldMasterId id="2147483673" r:id="rId3"/>
    <p:sldMasterId id="2147483679" r:id="rId4"/>
    <p:sldMasterId id="2147483685" r:id="rId5"/>
  </p:sldMasterIdLst>
  <p:notesMasterIdLst>
    <p:notesMasterId r:id="rId15"/>
  </p:notesMasterIdLst>
  <p:handoutMasterIdLst>
    <p:handoutMasterId r:id="rId16"/>
  </p:handoutMasterIdLst>
  <p:sldIdLst>
    <p:sldId id="315" r:id="rId6"/>
    <p:sldId id="325" r:id="rId7"/>
    <p:sldId id="324" r:id="rId8"/>
    <p:sldId id="326" r:id="rId9"/>
    <p:sldId id="300" r:id="rId10"/>
    <p:sldId id="328" r:id="rId11"/>
    <p:sldId id="321" r:id="rId12"/>
    <p:sldId id="322" r:id="rId13"/>
    <p:sldId id="316" r:id="rId14"/>
  </p:sldIdLst>
  <p:sldSz cx="5765800" cy="324485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F61937-F87B-41F2-84A7-3A146DE0BCD5}">
          <p14:sldIdLst>
            <p14:sldId id="315"/>
            <p14:sldId id="325"/>
            <p14:sldId id="324"/>
            <p14:sldId id="326"/>
            <p14:sldId id="300"/>
            <p14:sldId id="328"/>
            <p14:sldId id="321"/>
            <p14:sldId id="322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7F"/>
    <a:srgbClr val="4978B1"/>
    <a:srgbClr val="E6E6E6"/>
    <a:srgbClr val="DDDDDD"/>
    <a:srgbClr val="99CCFF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5332" autoAdjust="0"/>
  </p:normalViewPr>
  <p:slideViewPr>
    <p:cSldViewPr>
      <p:cViewPr varScale="1">
        <p:scale>
          <a:sx n="204" d="100"/>
          <a:sy n="204" d="100"/>
        </p:scale>
        <p:origin x="144" y="756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487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r">
              <a:defRPr sz="2200"/>
            </a:lvl1pPr>
          </a:lstStyle>
          <a:p>
            <a:fld id="{44C2326E-8299-4FDA-83B8-45F6A89747D3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18884"/>
            <a:ext cx="2955541" cy="499816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487" y="9418884"/>
            <a:ext cx="2955541" cy="499816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r">
              <a:defRPr sz="2200"/>
            </a:lvl1pPr>
          </a:lstStyle>
          <a:p>
            <a:fld id="{71F94941-0FE9-4867-80AB-D24239E67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63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2487" y="7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/>
          <a:lstStyle>
            <a:lvl1pPr algn="r">
              <a:defRPr sz="2200"/>
            </a:lvl1pPr>
          </a:lstStyle>
          <a:p>
            <a:fld id="{8F7CBA3A-4016-4326-8AC3-4CA1C77DF708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41425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9900" tIns="84949" rIns="169900" bIns="849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621" y="4774952"/>
            <a:ext cx="5456670" cy="3906339"/>
          </a:xfrm>
          <a:prstGeom prst="rect">
            <a:avLst/>
          </a:prstGeom>
        </p:spPr>
        <p:txBody>
          <a:bodyPr vert="horz" lIns="169900" tIns="84949" rIns="169900" bIns="849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3741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2487" y="9423741"/>
            <a:ext cx="2955541" cy="494965"/>
          </a:xfrm>
          <a:prstGeom prst="rect">
            <a:avLst/>
          </a:prstGeom>
        </p:spPr>
        <p:txBody>
          <a:bodyPr vert="horz" lIns="169900" tIns="84949" rIns="169900" bIns="84949" rtlCol="0" anchor="b"/>
          <a:lstStyle>
            <a:lvl1pPr algn="r">
              <a:defRPr sz="2200"/>
            </a:lvl1pPr>
          </a:lstStyle>
          <a:p>
            <a:fld id="{1D3B102A-EDC8-431F-B475-B3229B34E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1C76A-E72F-46C0-AE51-0EE3DEBD1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9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154738" y="2309813"/>
            <a:ext cx="20534313" cy="11555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3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154738" y="2309813"/>
            <a:ext cx="20534313" cy="11555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6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154738" y="2309813"/>
            <a:ext cx="20534313" cy="11555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3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154738" y="2309813"/>
            <a:ext cx="20534313" cy="115554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F5C-7F57-44F4-B39F-B8F4CFA104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39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47625"/>
            <a:ext cx="7418388" cy="4175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4DAA-301E-48B1-AACA-8F21E3D14C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FFB6-2799-4B5D-A590-C3D80720DEBA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CEBE-A87F-4C9D-A2D4-748D173823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BC7E-76D4-40AB-B088-9C208C4EE8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13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9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5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1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631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31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31"/>
            </a:lvl2pPr>
            <a:lvl3pPr marL="576621" indent="0">
              <a:buNone/>
              <a:defRPr sz="631"/>
            </a:lvl3pPr>
            <a:lvl4pPr marL="864931" indent="0">
              <a:buNone/>
              <a:defRPr sz="631"/>
            </a:lvl4pPr>
            <a:lvl5pPr marL="1153241" indent="0">
              <a:buNone/>
              <a:defRPr sz="631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6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5" y="486712"/>
            <a:ext cx="5403350" cy="1135682"/>
          </a:xfrm>
        </p:spPr>
        <p:txBody>
          <a:bodyPr>
            <a:normAutofit/>
          </a:bodyPr>
          <a:lstStyle>
            <a:lvl1pPr algn="ctr">
              <a:defRPr sz="1766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3E768217-5849-4846-92B2-726C2A401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133831" y="1622425"/>
            <a:ext cx="14981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5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43" y="1"/>
            <a:ext cx="4289202" cy="441315"/>
          </a:xfrm>
          <a:noFill/>
        </p:spPr>
        <p:txBody>
          <a:bodyPr>
            <a:noAutofit/>
          </a:bodyPr>
          <a:lstStyle>
            <a:lvl1pPr algn="r">
              <a:defRPr sz="1009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90" y="850162"/>
            <a:ext cx="5189220" cy="2048422"/>
          </a:xfrm>
        </p:spPr>
        <p:txBody>
          <a:bodyPr>
            <a:normAutofit/>
          </a:bodyPr>
          <a:lstStyle>
            <a:lvl1pPr>
              <a:defRPr sz="1513">
                <a:latin typeface="+mn-lt"/>
                <a:ea typeface="PT Serif" panose="020A0603040505020204" pitchFamily="18" charset="-52"/>
              </a:defRPr>
            </a:lvl1pPr>
            <a:lvl2pPr>
              <a:defRPr sz="1261">
                <a:latin typeface="+mn-lt"/>
                <a:ea typeface="PT Serif" panose="020A0603040505020204" pitchFamily="18" charset="-52"/>
              </a:defRPr>
            </a:lvl2pPr>
            <a:lvl3pPr>
              <a:defRPr sz="1135">
                <a:latin typeface="+mn-lt"/>
                <a:ea typeface="PT Serif" panose="020A0603040505020204" pitchFamily="18" charset="-52"/>
              </a:defRPr>
            </a:lvl3pPr>
            <a:lvl4pPr>
              <a:defRPr sz="1009">
                <a:latin typeface="+mn-lt"/>
                <a:ea typeface="PT Serif" panose="020A0603040505020204" pitchFamily="18" charset="-52"/>
              </a:defRPr>
            </a:lvl4pPr>
            <a:lvl5pPr>
              <a:defRPr sz="1009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33C06AEA-B4E8-40B9-B80C-E068E86265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50569" y="3030670"/>
            <a:ext cx="385623" cy="213520"/>
          </a:xfrm>
          <a:prstGeom prst="rect">
            <a:avLst/>
          </a:prstGeom>
        </p:spPr>
        <p:txBody>
          <a:bodyPr vert="horz" wrap="square" lIns="0" tIns="28829" rIns="0" bIns="28829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/>
            <a:fld id="{F777CE8F-F8DB-4AC4-B215-9C5F8871BE3C}" type="slidenum">
              <a:rPr lang="ru-RU" sz="1009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/>
              <a:t>‹#›</a:t>
            </a:fld>
            <a:endParaRPr lang="ru-RU" sz="1009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5765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10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21F4-55A3-46BF-BE01-169E648FC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C3EB-06BC-4257-B199-45F810F96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4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13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9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5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1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631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31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31"/>
            </a:lvl2pPr>
            <a:lvl3pPr marL="576621" indent="0">
              <a:buNone/>
              <a:defRPr sz="631"/>
            </a:lvl3pPr>
            <a:lvl4pPr marL="864931" indent="0">
              <a:buNone/>
              <a:defRPr sz="631"/>
            </a:lvl4pPr>
            <a:lvl5pPr marL="1153241" indent="0">
              <a:buNone/>
              <a:defRPr sz="631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4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5" y="486712"/>
            <a:ext cx="5403350" cy="1135682"/>
          </a:xfrm>
        </p:spPr>
        <p:txBody>
          <a:bodyPr>
            <a:normAutofit/>
          </a:bodyPr>
          <a:lstStyle>
            <a:lvl1pPr algn="ctr">
              <a:defRPr sz="1766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31B4D043-586A-4724-B248-0EB29CC7A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133831" y="1622425"/>
            <a:ext cx="14981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10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43" y="1"/>
            <a:ext cx="4289202" cy="441315"/>
          </a:xfrm>
          <a:noFill/>
        </p:spPr>
        <p:txBody>
          <a:bodyPr>
            <a:noAutofit/>
          </a:bodyPr>
          <a:lstStyle>
            <a:lvl1pPr algn="r">
              <a:defRPr sz="1009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90" y="850162"/>
            <a:ext cx="5189220" cy="2048422"/>
          </a:xfrm>
        </p:spPr>
        <p:txBody>
          <a:bodyPr>
            <a:normAutofit/>
          </a:bodyPr>
          <a:lstStyle>
            <a:lvl1pPr>
              <a:defRPr sz="1513">
                <a:latin typeface="+mn-lt"/>
                <a:ea typeface="PT Serif" panose="020A0603040505020204" pitchFamily="18" charset="-52"/>
              </a:defRPr>
            </a:lvl1pPr>
            <a:lvl2pPr>
              <a:defRPr sz="1261">
                <a:latin typeface="+mn-lt"/>
                <a:ea typeface="PT Serif" panose="020A0603040505020204" pitchFamily="18" charset="-52"/>
              </a:defRPr>
            </a:lvl2pPr>
            <a:lvl3pPr>
              <a:defRPr sz="1135">
                <a:latin typeface="+mn-lt"/>
                <a:ea typeface="PT Serif" panose="020A0603040505020204" pitchFamily="18" charset="-52"/>
              </a:defRPr>
            </a:lvl3pPr>
            <a:lvl4pPr>
              <a:defRPr sz="1009">
                <a:latin typeface="+mn-lt"/>
                <a:ea typeface="PT Serif" panose="020A0603040505020204" pitchFamily="18" charset="-52"/>
              </a:defRPr>
            </a:lvl4pPr>
            <a:lvl5pPr>
              <a:defRPr sz="1009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24763E73-F3CC-4C65-A66F-C2AF828941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50569" y="3030670"/>
            <a:ext cx="385623" cy="213520"/>
          </a:xfrm>
          <a:prstGeom prst="rect">
            <a:avLst/>
          </a:prstGeom>
        </p:spPr>
        <p:txBody>
          <a:bodyPr vert="horz" wrap="square" lIns="0" tIns="28829" rIns="0" bIns="28829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/>
            <a:fld id="{F777CE8F-F8DB-4AC4-B215-9C5F8871BE3C}" type="slidenum">
              <a:rPr lang="ru-RU" sz="1009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/>
              <a:t>‹#›</a:t>
            </a:fld>
            <a:endParaRPr lang="ru-RU" sz="1009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5765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6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AFA1-34E6-4FE3-ABB7-C3C01AA9AABB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FD96-30C8-4517-A0EF-CF2524C453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3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35F8D-E68D-4125-89AA-128DB42E3F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35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13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9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5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1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631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31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31"/>
            </a:lvl2pPr>
            <a:lvl3pPr marL="576621" indent="0">
              <a:buNone/>
              <a:defRPr sz="631"/>
            </a:lvl3pPr>
            <a:lvl4pPr marL="864931" indent="0">
              <a:buNone/>
              <a:defRPr sz="631"/>
            </a:lvl4pPr>
            <a:lvl5pPr marL="1153241" indent="0">
              <a:buNone/>
              <a:defRPr sz="631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2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5" y="486712"/>
            <a:ext cx="5403350" cy="1135682"/>
          </a:xfrm>
        </p:spPr>
        <p:txBody>
          <a:bodyPr>
            <a:normAutofit/>
          </a:bodyPr>
          <a:lstStyle>
            <a:lvl1pPr algn="ctr">
              <a:defRPr sz="1766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199FD0D4-7698-4A36-B0DA-7C8A9A570F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133831" y="1622425"/>
            <a:ext cx="14981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43" y="1"/>
            <a:ext cx="4289202" cy="441315"/>
          </a:xfrm>
          <a:noFill/>
        </p:spPr>
        <p:txBody>
          <a:bodyPr>
            <a:noAutofit/>
          </a:bodyPr>
          <a:lstStyle>
            <a:lvl1pPr algn="r">
              <a:defRPr sz="1009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90" y="850162"/>
            <a:ext cx="5189220" cy="2048422"/>
          </a:xfrm>
        </p:spPr>
        <p:txBody>
          <a:bodyPr>
            <a:normAutofit/>
          </a:bodyPr>
          <a:lstStyle>
            <a:lvl1pPr>
              <a:defRPr sz="1513">
                <a:latin typeface="+mn-lt"/>
                <a:ea typeface="PT Serif" panose="020A0603040505020204" pitchFamily="18" charset="-52"/>
              </a:defRPr>
            </a:lvl1pPr>
            <a:lvl2pPr>
              <a:defRPr sz="1261">
                <a:latin typeface="+mn-lt"/>
                <a:ea typeface="PT Serif" panose="020A0603040505020204" pitchFamily="18" charset="-52"/>
              </a:defRPr>
            </a:lvl2pPr>
            <a:lvl3pPr>
              <a:defRPr sz="1135">
                <a:latin typeface="+mn-lt"/>
                <a:ea typeface="PT Serif" panose="020A0603040505020204" pitchFamily="18" charset="-52"/>
              </a:defRPr>
            </a:lvl3pPr>
            <a:lvl4pPr>
              <a:defRPr sz="1009">
                <a:latin typeface="+mn-lt"/>
                <a:ea typeface="PT Serif" panose="020A0603040505020204" pitchFamily="18" charset="-52"/>
              </a:defRPr>
            </a:lvl4pPr>
            <a:lvl5pPr>
              <a:defRPr sz="1009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fld id="{7B8E4F3C-CD8C-45F5-9A25-C8906D1380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31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50569" y="3030670"/>
            <a:ext cx="385623" cy="213520"/>
          </a:xfrm>
          <a:prstGeom prst="rect">
            <a:avLst/>
          </a:prstGeom>
        </p:spPr>
        <p:txBody>
          <a:bodyPr vert="horz" wrap="square" lIns="0" tIns="28829" rIns="0" bIns="28829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/>
            <a:fld id="{F777CE8F-F8DB-4AC4-B215-9C5F8871BE3C}" type="slidenum">
              <a:rPr lang="ru-RU" sz="1009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/>
              <a:t>‹#›</a:t>
            </a:fld>
            <a:endParaRPr lang="ru-RU" sz="1009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5765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B6E7-1CCA-45B6-8A42-DFFDBEB15C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52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C567-83ED-46D2-846D-CCB18E6FA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DD95-BD6E-4BC8-BCE5-1A6019DAF742}" type="datetime1">
              <a:rPr lang="en-US" smtClean="0"/>
              <a:t>4/23/2021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3C50-C6D5-484B-B488-E91CEF84B93E}" type="datetime1">
              <a:rPr lang="en-US" smtClean="0"/>
              <a:t>4/23/2021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02C4-167A-4D47-8807-AD9389DB58B7}" type="datetime1">
              <a:rPr lang="en-US" smtClean="0"/>
              <a:t>4/23/2021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55332"/>
          </a:xfrm>
          <a:prstGeom prst="rect">
            <a:avLst/>
          </a:prstGeom>
          <a:noFill/>
        </p:spPr>
        <p:txBody>
          <a:bodyPr wrap="square" lIns="57662" tIns="28831" rIns="57662" bIns="28831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00"/>
            </a:lvl2pPr>
            <a:lvl3pPr marL="576621" indent="0">
              <a:buNone/>
              <a:defRPr sz="600"/>
            </a:lvl3pPr>
            <a:lvl4pPr marL="864931" indent="0">
              <a:buNone/>
              <a:defRPr sz="600"/>
            </a:lvl4pPr>
            <a:lvl5pPr marL="1153241" indent="0">
              <a:buNone/>
              <a:defRPr sz="600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4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759307"/>
            <a:ext cx="3995644" cy="1135682"/>
          </a:xfrm>
        </p:spPr>
        <p:txBody>
          <a:bodyPr>
            <a:normAutofit/>
          </a:bodyPr>
          <a:lstStyle>
            <a:lvl1pPr algn="l">
              <a:defRPr sz="15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4812" y="2122125"/>
            <a:ext cx="2951328" cy="681409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  <a:lvl2pPr marL="28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8" name="object 9"/>
          <p:cNvSpPr/>
          <p:nvPr userDrawn="1"/>
        </p:nvSpPr>
        <p:spPr>
          <a:xfrm>
            <a:off x="4517482" y="161246"/>
            <a:ext cx="1244222" cy="276212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76621"/>
            <a:endParaRPr sz="110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3068901"/>
            <a:ext cx="1112103" cy="155332"/>
          </a:xfrm>
          <a:prstGeom prst="rect">
            <a:avLst/>
          </a:prstGeom>
          <a:noFill/>
        </p:spPr>
        <p:txBody>
          <a:bodyPr wrap="square" lIns="57662" tIns="28831" rIns="57662" bIns="28831" rtlCol="0">
            <a:spAutoFit/>
          </a:bodyPr>
          <a:lstStyle/>
          <a:p>
            <a:pPr defTabSz="576621"/>
            <a:r>
              <a:rPr lang="en-US" sz="600" dirty="0">
                <a:solidFill>
                  <a:prstClr val="white">
                    <a:lumMod val="65000"/>
                  </a:prstClr>
                </a:solidFill>
              </a:rPr>
              <a:t>www.roskazna.ru</a:t>
            </a:r>
            <a:endParaRPr lang="ru-RU" sz="6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478991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3030670"/>
            <a:ext cx="576580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34"/>
          <p:cNvSpPr>
            <a:spLocks noGrp="1"/>
          </p:cNvSpPr>
          <p:nvPr>
            <p:ph type="body" sz="quarter" idx="10" hasCustomPrompt="1"/>
          </p:nvPr>
        </p:nvSpPr>
        <p:spPr>
          <a:xfrm>
            <a:off x="2973711" y="3068901"/>
            <a:ext cx="2792090" cy="145359"/>
          </a:xfrm>
        </p:spPr>
        <p:txBody>
          <a:bodyPr>
            <a:noAutofit/>
          </a:bodyPr>
          <a:lstStyle>
            <a:lvl1pPr marL="0" indent="0" algn="r"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 marL="288310" indent="0">
              <a:buNone/>
              <a:defRPr sz="600"/>
            </a:lvl2pPr>
            <a:lvl3pPr marL="576621" indent="0">
              <a:buNone/>
              <a:defRPr sz="600"/>
            </a:lvl3pPr>
            <a:lvl4pPr marL="864931" indent="0">
              <a:buNone/>
              <a:defRPr sz="600"/>
            </a:lvl4pPr>
            <a:lvl5pPr marL="1153241" indent="0">
              <a:buNone/>
              <a:defRPr sz="600"/>
            </a:lvl5pPr>
          </a:lstStyle>
          <a:p>
            <a:pPr lvl="0"/>
            <a:r>
              <a:rPr lang="ru-RU" dirty="0"/>
              <a:t> г. Москва, август 2020 года</a:t>
            </a:r>
          </a:p>
        </p:txBody>
      </p:sp>
      <p:cxnSp>
        <p:nvCxnSpPr>
          <p:cNvPr id="37" name="Прямая соединительная линия 36"/>
          <p:cNvCxnSpPr/>
          <p:nvPr userDrawn="1"/>
        </p:nvCxnSpPr>
        <p:spPr>
          <a:xfrm>
            <a:off x="0" y="2803534"/>
            <a:ext cx="3246140" cy="0"/>
          </a:xfrm>
          <a:prstGeom prst="line">
            <a:avLst/>
          </a:prstGeom>
          <a:ln w="9525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5" y="486712"/>
            <a:ext cx="5403350" cy="1135682"/>
          </a:xfrm>
        </p:spPr>
        <p:txBody>
          <a:bodyPr>
            <a:normAutofit/>
          </a:bodyPr>
          <a:lstStyle>
            <a:lvl1pPr algn="ctr">
              <a:defRPr sz="1800" b="0"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>
                <a:latin typeface="Trebuchet MS" panose="020B0603020202020204" pitchFamily="34" charset="0"/>
              </a:defRPr>
            </a:lvl1pPr>
          </a:lstStyle>
          <a:p>
            <a:fld id="{16C29DA1-D02D-42E6-A872-6A30C9E71B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133831" y="1622425"/>
            <a:ext cx="149813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7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343" y="1"/>
            <a:ext cx="4289202" cy="441315"/>
          </a:xfrm>
          <a:noFill/>
        </p:spPr>
        <p:txBody>
          <a:bodyPr>
            <a:noAutofit/>
          </a:bodyPr>
          <a:lstStyle>
            <a:lvl1pPr algn="r">
              <a:defRPr sz="1000" b="1">
                <a:solidFill>
                  <a:srgbClr val="11437F"/>
                </a:solidFill>
                <a:latin typeface="+mj-lt"/>
                <a:ea typeface="PT Serif" panose="020A0603040505020204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290" y="850162"/>
            <a:ext cx="5189220" cy="2048422"/>
          </a:xfrm>
        </p:spPr>
        <p:txBody>
          <a:bodyPr>
            <a:normAutofit/>
          </a:bodyPr>
          <a:lstStyle>
            <a:lvl1pPr>
              <a:defRPr sz="1500">
                <a:latin typeface="+mn-lt"/>
                <a:ea typeface="PT Serif" panose="020A0603040505020204" pitchFamily="18" charset="-52"/>
              </a:defRPr>
            </a:lvl1pPr>
            <a:lvl2pPr>
              <a:defRPr sz="1300">
                <a:latin typeface="+mn-lt"/>
                <a:ea typeface="PT Serif" panose="020A0603040505020204" pitchFamily="18" charset="-52"/>
              </a:defRPr>
            </a:lvl2pPr>
            <a:lvl3pPr>
              <a:defRPr sz="1100">
                <a:latin typeface="+mn-lt"/>
                <a:ea typeface="PT Serif" panose="020A0603040505020204" pitchFamily="18" charset="-52"/>
              </a:defRPr>
            </a:lvl3pPr>
            <a:lvl4pPr>
              <a:defRPr sz="1000">
                <a:latin typeface="+mn-lt"/>
                <a:ea typeface="PT Serif" panose="020A0603040505020204" pitchFamily="18" charset="-52"/>
              </a:defRPr>
            </a:lvl4pPr>
            <a:lvl5pPr>
              <a:defRPr sz="1000">
                <a:latin typeface="+mn-lt"/>
                <a:ea typeface="PT Serif" panose="020A0603040505020204" pitchFamily="18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>
                <a:latin typeface="Trebuchet MS" panose="020B0603020202020204" pitchFamily="34" charset="0"/>
              </a:defRPr>
            </a:lvl1pPr>
          </a:lstStyle>
          <a:p>
            <a:fld id="{74E2315C-C24D-4144-A694-C3740C1789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>
                <a:latin typeface="Trebuchet MS" panose="020B0603020202020204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350569" y="3030670"/>
            <a:ext cx="385623" cy="213582"/>
          </a:xfrm>
          <a:prstGeom prst="rect">
            <a:avLst/>
          </a:prstGeom>
        </p:spPr>
        <p:txBody>
          <a:bodyPr vert="horz" wrap="square" lIns="0" tIns="28831" rIns="0" bIns="28831" rtlCol="0" anchor="t">
            <a:spAutoFit/>
          </a:bodyPr>
          <a:lstStyle>
            <a:defPPr>
              <a:defRPr lang="ru-RU"/>
            </a:defPPr>
            <a:lvl1pPr>
              <a:defRPr b="1">
                <a:latin typeface="Trebuchet MS" panose="020B0603020202020204" pitchFamily="34" charset="0"/>
              </a:defRPr>
            </a:lvl1pPr>
          </a:lstStyle>
          <a:p>
            <a:pPr algn="r" defTabSz="576621"/>
            <a:fld id="{F777CE8F-F8DB-4AC4-B215-9C5F8871BE3C}" type="slidenum">
              <a:rPr lang="ru-RU" sz="1000" smtClean="0">
                <a:solidFill>
                  <a:srgbClr val="11437F"/>
                </a:solidFill>
                <a:latin typeface="Arial"/>
                <a:ea typeface="PT Serif" panose="020A0603040505020204" pitchFamily="18" charset="-52"/>
              </a:rPr>
              <a:pPr algn="r" defTabSz="576621"/>
              <a:t>‹#›</a:t>
            </a:fld>
            <a:endParaRPr lang="ru-RU" sz="1000" b="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ea typeface="PT Serif" panose="020A0603040505020204" pitchFamily="18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40003"/>
            <a:ext cx="884317" cy="34633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0" y="441316"/>
            <a:ext cx="5765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3FC12-176A-4741-88D9-26F114596CCC}" type="datetime1">
              <a:rPr lang="en-US" smtClean="0"/>
              <a:t>4/23/2021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57662" tIns="28831" rIns="57662" bIns="2883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57662" tIns="28831" rIns="57662" bIns="2883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57662" tIns="28831" rIns="57662" bIns="28831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3F9CB173-5D51-4D08-8FB6-7BDAC2051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57662" tIns="28831" rIns="57662" bIns="28831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57662" tIns="28831" rIns="57662" bIns="28831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6621"/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576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ctr" defTabSz="57662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FC6-A988-4969-9875-80EAADD36B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ctr" defTabSz="576621" rtl="0" eaLnBrk="1" latinLnBrk="0" hangingPunct="1"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18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66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»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57CC-F1E7-4844-90D5-C22776374C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8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ctr" defTabSz="576621" rtl="0" eaLnBrk="1" latinLnBrk="0" hangingPunct="1"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18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66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»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2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EE75-C3A5-4F81-9058-5A40221C99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6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6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E60AF-26C0-4F26-B6EA-302E8E6824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algn="ctr" defTabSz="576621" rtl="0" eaLnBrk="1" latinLnBrk="0" hangingPunct="1">
        <a:spcBef>
          <a:spcPct val="0"/>
        </a:spcBef>
        <a:buNone/>
        <a:defRPr sz="2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233" indent="-216233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18" kern="1200">
          <a:solidFill>
            <a:schemeClr val="tx1"/>
          </a:solidFill>
          <a:latin typeface="+mn-lt"/>
          <a:ea typeface="+mn-ea"/>
          <a:cs typeface="+mn-cs"/>
        </a:defRPr>
      </a:lvl1pPr>
      <a:lvl2pPr marL="468504" indent="-180194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766" kern="1200">
          <a:solidFill>
            <a:schemeClr val="tx1"/>
          </a:solidFill>
          <a:latin typeface="+mn-lt"/>
          <a:ea typeface="+mn-ea"/>
          <a:cs typeface="+mn-cs"/>
        </a:defRPr>
      </a:lvl2pPr>
      <a:lvl3pPr marL="72077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00908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97396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»"/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58570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401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327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638" indent="-144155" algn="l" defTabSz="576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310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62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93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241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55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86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8172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483" algn="l" defTabSz="576621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812" y="895589"/>
            <a:ext cx="4569287" cy="110783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Подходы  к оценке действий объекта контроля </a:t>
            </a:r>
            <a:br>
              <a:rPr lang="ru-RU" dirty="0"/>
            </a:br>
            <a:r>
              <a:rPr lang="ru-RU" dirty="0"/>
              <a:t>в случаях нецелевого, неэффективного использования бюджетных средств, сформированные Федеральным казначейством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Счетной палатой Российской Федерации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B365D988-78A7-4ABA-94E0-0B3A2F9AB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812" y="2076698"/>
            <a:ext cx="2951328" cy="681409"/>
          </a:xfrm>
        </p:spPr>
        <p:txBody>
          <a:bodyPr>
            <a:normAutofit/>
          </a:bodyPr>
          <a:lstStyle/>
          <a:p>
            <a:r>
              <a:rPr lang="ru-RU" sz="900" dirty="0"/>
              <a:t>Исаев Эли </a:t>
            </a:r>
            <a:r>
              <a:rPr lang="ru-RU" sz="900" dirty="0" err="1"/>
              <a:t>Абубакарович</a:t>
            </a:r>
            <a:endParaRPr lang="ru-RU" sz="900" dirty="0"/>
          </a:p>
          <a:p>
            <a:r>
              <a:rPr lang="ru-RU" sz="900" dirty="0"/>
              <a:t>Заместитель руководителя Федерального казначейства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г. Москва, </a:t>
            </a:r>
            <a:r>
              <a:rPr lang="ru-RU" dirty="0" smtClean="0"/>
              <a:t>27 </a:t>
            </a:r>
            <a:r>
              <a:rPr lang="ru-RU" dirty="0" smtClean="0"/>
              <a:t>апреля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>
            <a:stCxn id="13" idx="1"/>
            <a:endCxn id="11" idx="1"/>
          </p:cNvCxnSpPr>
          <p:nvPr/>
        </p:nvCxnSpPr>
        <p:spPr>
          <a:xfrm rot="10800000" flipV="1">
            <a:off x="810477" y="1005478"/>
            <a:ext cx="313011" cy="1238290"/>
          </a:xfrm>
          <a:prstGeom prst="bentConnector3">
            <a:avLst>
              <a:gd name="adj1" fmla="val 192208"/>
            </a:avLst>
          </a:prstGeom>
          <a:ln w="19050">
            <a:solidFill>
              <a:srgbClr val="114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низ 39"/>
          <p:cNvSpPr/>
          <p:nvPr/>
        </p:nvSpPr>
        <p:spPr>
          <a:xfrm>
            <a:off x="1873408" y="1264495"/>
            <a:ext cx="167150" cy="716485"/>
          </a:xfrm>
          <a:prstGeom prst="downArrow">
            <a:avLst>
              <a:gd name="adj1" fmla="val 50000"/>
              <a:gd name="adj2" fmla="val 367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3809563" y="1253118"/>
            <a:ext cx="167150" cy="716485"/>
          </a:xfrm>
          <a:prstGeom prst="downArrow">
            <a:avLst>
              <a:gd name="adj1" fmla="val 50000"/>
              <a:gd name="adj2" fmla="val 3672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286" y="1588"/>
            <a:ext cx="4287104" cy="440883"/>
          </a:xfrm>
        </p:spPr>
        <p:txBody>
          <a:bodyPr/>
          <a:lstStyle/>
          <a:p>
            <a: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Модель государственного финансового контроля </a:t>
            </a:r>
            <a:b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в Российской Федерации на основе риск-ориентированного подхода</a:t>
            </a:r>
          </a:p>
        </p:txBody>
      </p:sp>
      <p:sp>
        <p:nvSpPr>
          <p:cNvPr id="227" name="TextBox 1"/>
          <p:cNvSpPr txBox="1">
            <a:spLocks noChangeArrowheads="1"/>
          </p:cNvSpPr>
          <p:nvPr/>
        </p:nvSpPr>
        <p:spPr bwMode="auto">
          <a:xfrm>
            <a:off x="69164" y="2575465"/>
            <a:ext cx="4674432" cy="6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5763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568" i="1" u="sng" dirty="0">
                <a:solidFill>
                  <a:srgbClr val="ED7D31">
                    <a:lumMod val="50000"/>
                  </a:srgb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Возможности:</a:t>
            </a:r>
          </a:p>
          <a:p>
            <a:pPr marL="108069" indent="-108069" defTabSz="5763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установление приоритетности превентивного контроля и аудита на основе системы управления рисками в ФБС</a:t>
            </a:r>
          </a:p>
          <a:p>
            <a:pPr marL="108069" indent="-108069" defTabSz="5763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возможность автоматизации и синхронизации сервисов по управлению рисками </a:t>
            </a:r>
          </a:p>
          <a:p>
            <a:pPr marL="108069" indent="-108069" defTabSz="5763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взаимное признание результатов контрольной деятельности, исключение ее дублирования</a:t>
            </a:r>
          </a:p>
          <a:p>
            <a:pPr marL="108069" indent="-108069" defTabSz="5763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снижение контрольной нагрузки на подконтрольную среду</a:t>
            </a:r>
          </a:p>
          <a:p>
            <a:pPr marL="108069" indent="-108069" defTabSz="57637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altLang="ru-RU" sz="568" i="1" dirty="0">
                <a:solidFill>
                  <a:srgbClr val="1F477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организация обратной связи с «клиентами»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40460" y="490131"/>
            <a:ext cx="2513370" cy="446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01">
              <a:defRPr/>
            </a:pPr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750345" y="2003239"/>
            <a:ext cx="4402134" cy="481058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01">
              <a:defRPr/>
            </a:pPr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902669" y="1386645"/>
            <a:ext cx="4112787" cy="481058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01">
              <a:defRPr/>
            </a:pPr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10573" y="2173535"/>
            <a:ext cx="2097421" cy="1833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370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контроль</a:t>
            </a:r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902670" y="2038024"/>
            <a:ext cx="4112786" cy="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3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504" b="1" dirty="0">
                <a:solidFill>
                  <a:prstClr val="black"/>
                </a:solidFill>
                <a:latin typeface="Open Sans Condensed" pitchFamily="34" charset="0"/>
              </a:rPr>
              <a:t>Объекты контроля (кроме ГРБС)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1054995" y="1427410"/>
            <a:ext cx="3812785" cy="1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637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504" b="1" dirty="0">
                <a:solidFill>
                  <a:prstClr val="black"/>
                </a:solidFill>
                <a:latin typeface="Open Sans Condensed" pitchFamily="34" charset="0"/>
              </a:rPr>
              <a:t>Главный распорядитель бюджетных средств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54959" y="1583195"/>
            <a:ext cx="1868935" cy="1833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370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финансовый контроль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4137" y="1592130"/>
            <a:ext cx="1832553" cy="1856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370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финансовый аудит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63355" y="753725"/>
            <a:ext cx="1832554" cy="492283"/>
            <a:chOff x="3035300" y="753964"/>
            <a:chExt cx="1833451" cy="492524"/>
          </a:xfrm>
        </p:grpSpPr>
        <p:sp>
          <p:nvSpPr>
            <p:cNvPr id="13" name="Трапеция 12"/>
            <p:cNvSpPr/>
            <p:nvPr/>
          </p:nvSpPr>
          <p:spPr>
            <a:xfrm>
              <a:off x="3035300" y="765194"/>
              <a:ext cx="1833451" cy="481294"/>
            </a:xfrm>
            <a:prstGeom prst="trapezoi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1">
                <a:defRPr/>
              </a:pPr>
              <a:endParaRPr lang="ru-RU" sz="1799">
                <a:solidFill>
                  <a:prstClr val="white"/>
                </a:solidFill>
              </a:endParaRPr>
            </a:p>
          </p:txBody>
        </p:sp>
        <p:sp>
          <p:nvSpPr>
            <p:cNvPr id="22" name="TextBox 146"/>
            <p:cNvSpPr txBox="1">
              <a:spLocks noChangeArrowheads="1"/>
            </p:cNvSpPr>
            <p:nvPr/>
          </p:nvSpPr>
          <p:spPr bwMode="auto">
            <a:xfrm>
              <a:off x="3158940" y="753964"/>
              <a:ext cx="1585567" cy="1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500" b="1" dirty="0">
                  <a:solidFill>
                    <a:prstClr val="black"/>
                  </a:solidFill>
                  <a:latin typeface="Open Sans Condensed" pitchFamily="34" charset="0"/>
                </a:rPr>
                <a:t>Счетная палата Российской Федерации</a:t>
              </a:r>
            </a:p>
          </p:txBody>
        </p:sp>
        <p:sp>
          <p:nvSpPr>
            <p:cNvPr id="23" name="TextBox 147"/>
            <p:cNvSpPr txBox="1">
              <a:spLocks noChangeArrowheads="1"/>
            </p:cNvSpPr>
            <p:nvPr/>
          </p:nvSpPr>
          <p:spPr bwMode="auto">
            <a:xfrm>
              <a:off x="3148028" y="884199"/>
              <a:ext cx="1606798" cy="24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500" dirty="0">
                  <a:solidFill>
                    <a:srgbClr val="843C0C"/>
                  </a:solidFill>
                  <a:latin typeface="Open Sans Condensed" pitchFamily="34" charset="0"/>
                </a:rPr>
                <a:t>высший орган внешнего </a:t>
              </a:r>
            </a:p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500" dirty="0">
                  <a:solidFill>
                    <a:srgbClr val="843C0C"/>
                  </a:solidFill>
                  <a:latin typeface="Open Sans Condensed" pitchFamily="34" charset="0"/>
                </a:rPr>
                <a:t>государственного аудита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75164" y="2196709"/>
            <a:ext cx="1988857" cy="1856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576370" eaLnBrk="1" hangingPunct="1">
              <a:defRPr/>
            </a:pPr>
            <a:r>
              <a:rPr lang="ru-RU" altLang="ru-RU" sz="504" dirty="0">
                <a:solidFill>
                  <a:srgbClr val="843C0C"/>
                </a:solidFill>
                <a:latin typeface="Open Sans Condensed" pitchFamily="34" charset="0"/>
              </a:rPr>
              <a:t>Внутренний аудит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59062" y="763339"/>
            <a:ext cx="2016507" cy="508434"/>
            <a:chOff x="1006894" y="760677"/>
            <a:chExt cx="2017494" cy="508683"/>
          </a:xfrm>
        </p:grpSpPr>
        <p:sp>
          <p:nvSpPr>
            <p:cNvPr id="14" name="Трапеция 13"/>
            <p:cNvSpPr/>
            <p:nvPr/>
          </p:nvSpPr>
          <p:spPr>
            <a:xfrm>
              <a:off x="1054100" y="765194"/>
              <a:ext cx="1869848" cy="481294"/>
            </a:xfrm>
            <a:prstGeom prst="trapezoi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001">
                <a:defRPr/>
              </a:pPr>
              <a:endParaRPr lang="ru-RU" sz="1799">
                <a:solidFill>
                  <a:prstClr val="white"/>
                </a:solidFill>
              </a:endParaRPr>
            </a:p>
          </p:txBody>
        </p:sp>
        <p:sp>
          <p:nvSpPr>
            <p:cNvPr id="24" name="TextBox 148"/>
            <p:cNvSpPr txBox="1">
              <a:spLocks noChangeArrowheads="1"/>
            </p:cNvSpPr>
            <p:nvPr/>
          </p:nvSpPr>
          <p:spPr bwMode="auto">
            <a:xfrm>
              <a:off x="1172293" y="760677"/>
              <a:ext cx="1638331" cy="17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504" b="1" dirty="0">
                  <a:solidFill>
                    <a:prstClr val="black"/>
                  </a:solidFill>
                  <a:latin typeface="Open Sans Condensed" pitchFamily="34" charset="0"/>
                </a:rPr>
                <a:t>Федеральное казначейство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1158806" y="882966"/>
              <a:ext cx="1651818" cy="24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500" dirty="0">
                  <a:solidFill>
                    <a:srgbClr val="843C0C"/>
                  </a:solidFill>
                  <a:latin typeface="Open Sans Condensed" pitchFamily="34" charset="0"/>
                </a:rPr>
                <a:t>орган внутреннего</a:t>
              </a:r>
            </a:p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500" dirty="0">
                  <a:solidFill>
                    <a:srgbClr val="843C0C"/>
                  </a:solidFill>
                  <a:latin typeface="Open Sans Condensed" pitchFamily="34" charset="0"/>
                </a:rPr>
                <a:t>государственного финансового контроля</a:t>
              </a:r>
            </a:p>
          </p:txBody>
        </p:sp>
        <p:sp>
          <p:nvSpPr>
            <p:cNvPr id="26" name="TextBox 149"/>
            <p:cNvSpPr txBox="1">
              <a:spLocks noChangeArrowheads="1"/>
            </p:cNvSpPr>
            <p:nvPr/>
          </p:nvSpPr>
          <p:spPr bwMode="auto">
            <a:xfrm>
              <a:off x="1006894" y="1053810"/>
              <a:ext cx="875761" cy="21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400" dirty="0">
                  <a:solidFill>
                    <a:srgbClr val="843C0C"/>
                  </a:solidFill>
                  <a:latin typeface="Open Sans Condensed" pitchFamily="34" charset="0"/>
                </a:rPr>
                <a:t>Контроль в финансово-</a:t>
              </a:r>
              <a:br>
                <a:rPr lang="ru-RU" altLang="ru-RU" sz="400" dirty="0">
                  <a:solidFill>
                    <a:srgbClr val="843C0C"/>
                  </a:solidFill>
                  <a:latin typeface="Open Sans Condensed" pitchFamily="34" charset="0"/>
                </a:rPr>
              </a:br>
              <a:r>
                <a:rPr lang="ru-RU" altLang="ru-RU" sz="400" dirty="0">
                  <a:solidFill>
                    <a:srgbClr val="843C0C"/>
                  </a:solidFill>
                  <a:latin typeface="Open Sans Condensed" pitchFamily="34" charset="0"/>
                </a:rPr>
                <a:t>бюджетной сфере</a:t>
              </a:r>
            </a:p>
          </p:txBody>
        </p:sp>
        <p:sp>
          <p:nvSpPr>
            <p:cNvPr id="27" name="TextBox 150"/>
            <p:cNvSpPr txBox="1">
              <a:spLocks noChangeArrowheads="1"/>
            </p:cNvSpPr>
            <p:nvPr/>
          </p:nvSpPr>
          <p:spPr bwMode="auto">
            <a:xfrm>
              <a:off x="2044436" y="1053810"/>
              <a:ext cx="979952" cy="21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400" dirty="0">
                  <a:solidFill>
                    <a:srgbClr val="843C0C"/>
                  </a:solidFill>
                  <a:latin typeface="Open Sans Condensed" pitchFamily="34" charset="0"/>
                </a:rPr>
                <a:t>Анализ осуществления </a:t>
              </a:r>
            </a:p>
            <a:p>
              <a:pPr algn="ctr" defTabSz="576370" eaLnBrk="1" hangingPunct="1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ru-RU" altLang="ru-RU" sz="400" dirty="0">
                  <a:solidFill>
                    <a:srgbClr val="843C0C"/>
                  </a:solidFill>
                  <a:latin typeface="Open Sans Condensed" pitchFamily="34" charset="0"/>
                </a:rPr>
                <a:t>полномочий по ВФК и  ВФА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5400000">
            <a:off x="803865" y="319303"/>
            <a:ext cx="400110" cy="61004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370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Внешний государственный финансовый аудит (контроль)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4754954" y="359897"/>
            <a:ext cx="400110" cy="52885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370">
              <a:defRPr/>
            </a:pPr>
            <a:r>
              <a:rPr lang="ru-RU" sz="35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Государственный финансово-бюджетный контроль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5309688" y="1711527"/>
            <a:ext cx="415498" cy="55648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370">
              <a:defRPr/>
            </a:pPr>
            <a:r>
              <a:rPr lang="ru-RU" sz="30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Внутренний </a:t>
            </a:r>
          </a:p>
          <a:p>
            <a:pPr algn="ctr" defTabSz="576370">
              <a:defRPr/>
            </a:pPr>
            <a:r>
              <a:rPr lang="ru-RU" sz="30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финансовый контроль </a:t>
            </a:r>
            <a:br>
              <a:rPr lang="ru-RU" sz="30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30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финансовый аудит</a:t>
            </a:r>
          </a:p>
          <a:p>
            <a:pPr algn="ctr" defTabSz="576370">
              <a:defRPr/>
            </a:pPr>
            <a:r>
              <a:rPr lang="ru-RU" sz="300" b="1" dirty="0">
                <a:solidFill>
                  <a:srgbClr val="30579C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(внутриведомственный контроль)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1006799" y="1883214"/>
            <a:ext cx="166330" cy="1020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445479" y="1887766"/>
            <a:ext cx="166330" cy="1020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4640120" y="1880082"/>
            <a:ext cx="166330" cy="1020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195887" y="1882872"/>
            <a:ext cx="166330" cy="10200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026998" y="1252280"/>
            <a:ext cx="167150" cy="12264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666781" y="1249251"/>
            <a:ext cx="167150" cy="12264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247007" y="1242971"/>
            <a:ext cx="167150" cy="12264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76370">
              <a:defRPr/>
            </a:pPr>
            <a:endParaRPr lang="ru-RU" sz="1134">
              <a:solidFill>
                <a:prstClr val="white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21106" y="1611358"/>
            <a:ext cx="443920" cy="0"/>
          </a:xfrm>
          <a:prstGeom prst="straightConnector1">
            <a:avLst/>
          </a:prstGeom>
          <a:ln w="1905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21106" y="1003432"/>
            <a:ext cx="598585" cy="6571"/>
          </a:xfrm>
          <a:prstGeom prst="straightConnector1">
            <a:avLst/>
          </a:prstGeom>
          <a:ln w="1270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11" idx="1"/>
          </p:cNvCxnSpPr>
          <p:nvPr/>
        </p:nvCxnSpPr>
        <p:spPr>
          <a:xfrm>
            <a:off x="521107" y="2235468"/>
            <a:ext cx="289370" cy="8300"/>
          </a:xfrm>
          <a:prstGeom prst="straightConnector1">
            <a:avLst/>
          </a:prstGeom>
          <a:ln w="12700">
            <a:solidFill>
              <a:srgbClr val="1143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>
            <a:off x="4962062" y="1676786"/>
            <a:ext cx="137022" cy="616594"/>
          </a:xfrm>
          <a:prstGeom prst="bentConnector3">
            <a:avLst>
              <a:gd name="adj1" fmla="val 224784"/>
            </a:avLst>
          </a:prstGeom>
          <a:ln w="12700">
            <a:solidFill>
              <a:srgbClr val="1143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>
            <a:off x="4814731" y="969311"/>
            <a:ext cx="140278" cy="618791"/>
          </a:xfrm>
          <a:prstGeom prst="bentConnector3">
            <a:avLst>
              <a:gd name="adj1" fmla="val 315425"/>
            </a:avLst>
          </a:prstGeom>
          <a:ln w="12700">
            <a:solidFill>
              <a:srgbClr val="1143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 rot="5400000">
            <a:off x="4966990" y="1593365"/>
            <a:ext cx="242823" cy="6908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576370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Карты рисков</a:t>
            </a:r>
          </a:p>
        </p:txBody>
      </p:sp>
      <p:sp>
        <p:nvSpPr>
          <p:cNvPr id="74" name="TextBox 73"/>
          <p:cNvSpPr txBox="1"/>
          <p:nvPr/>
        </p:nvSpPr>
        <p:spPr>
          <a:xfrm rot="5400000">
            <a:off x="4927653" y="959075"/>
            <a:ext cx="242823" cy="69080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576370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Карты рисков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08546" y="833673"/>
            <a:ext cx="301621" cy="1686225"/>
          </a:xfrm>
          <a:prstGeom prst="rect">
            <a:avLst/>
          </a:prstGeom>
          <a:noFill/>
        </p:spPr>
        <p:txBody>
          <a:bodyPr vert="vert270" wrap="square" anchor="ctr">
            <a:spAutoFit/>
          </a:bodyPr>
          <a:lstStyle/>
          <a:p>
            <a:pPr algn="ctr" defTabSz="576370">
              <a:defRPr/>
            </a:pPr>
            <a:r>
              <a:rPr lang="ru-RU" sz="38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Информация о контрольной деятельности</a:t>
            </a:r>
          </a:p>
          <a:p>
            <a:pPr algn="ctr" defTabSz="576370">
              <a:defRPr/>
            </a:pPr>
            <a:r>
              <a:rPr lang="ru-RU" sz="380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Взаимное признание результатов</a:t>
            </a:r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2968194" y="-198372"/>
            <a:ext cx="6710" cy="1959306"/>
          </a:xfrm>
          <a:prstGeom prst="bentConnector3">
            <a:avLst>
              <a:gd name="adj1" fmla="val 3505333"/>
            </a:avLst>
          </a:prstGeom>
          <a:ln w="19050">
            <a:solidFill>
              <a:srgbClr val="11437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5400000">
            <a:off x="2814928" y="-209927"/>
            <a:ext cx="300980" cy="168829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370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Информация о контрольной деятельности</a:t>
            </a:r>
          </a:p>
          <a:p>
            <a:pPr algn="ctr" defTabSz="576370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Карты рисков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2844007" y="-333189"/>
            <a:ext cx="242823" cy="168829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defTabSz="576370">
              <a:defRPr/>
            </a:pPr>
            <a:r>
              <a:rPr lang="ru-RU" sz="378" b="1" dirty="0">
                <a:solidFill>
                  <a:srgbClr val="1F477D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Взаимное признание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5900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Синхронизация деятельности </a:t>
            </a:r>
            <a:b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со Счетной палатой Российской Федерации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787" y="487299"/>
            <a:ext cx="5630226" cy="268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8"/>
              </a:spcBef>
              <a:spcAft>
                <a:spcPts val="378"/>
              </a:spcAft>
            </a:pPr>
            <a:r>
              <a:rPr lang="ru-RU" sz="1009" b="1" dirty="0">
                <a:solidFill>
                  <a:srgbClr val="1F477D"/>
                </a:solidFill>
              </a:rPr>
              <a:t>Сближение применяемых СП РФ и ФК подходов по осуществлению контроля</a:t>
            </a:r>
          </a:p>
          <a:p>
            <a:pPr>
              <a:spcBef>
                <a:spcPts val="378"/>
              </a:spcBef>
              <a:spcAft>
                <a:spcPts val="378"/>
              </a:spcAft>
            </a:pPr>
            <a:r>
              <a:rPr lang="ru-RU" sz="662" i="1" dirty="0">
                <a:solidFill>
                  <a:srgbClr val="4472C4">
                    <a:lumMod val="75000"/>
                  </a:srgbClr>
                </a:solidFill>
              </a:rPr>
              <a:t>Приказ Счетной палаты РФ, Федерального казначейства от 28.05.2019 № 49, 127 «О создании Рабочей группы по вопросам государственного финансового контроля»</a:t>
            </a:r>
          </a:p>
          <a:p>
            <a:pPr>
              <a:spcBef>
                <a:spcPts val="200"/>
              </a:spcBef>
              <a:spcAft>
                <a:spcPts val="378"/>
              </a:spcAft>
            </a:pPr>
            <a:r>
              <a:rPr lang="ru-RU" sz="662" i="1" dirty="0">
                <a:solidFill>
                  <a:srgbClr val="4472C4">
                    <a:lumMod val="75000"/>
                  </a:srgbClr>
                </a:solidFill>
              </a:rPr>
              <a:t>Планы деятельности совместной Рабочей группы по вопросам государственного финансового контроля на 2019 год, на 2020 год</a:t>
            </a: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 smtClean="0">
                <a:solidFill>
                  <a:prstClr val="black"/>
                </a:solidFill>
              </a:rPr>
              <a:t>сформированы </a:t>
            </a:r>
            <a:r>
              <a:rPr lang="ru-RU" sz="650" b="1" dirty="0">
                <a:solidFill>
                  <a:prstClr val="black"/>
                </a:solidFill>
              </a:rPr>
              <a:t>единые подходы к количественному выражению нарушений</a:t>
            </a:r>
            <a:r>
              <a:rPr lang="ru-RU" sz="650" dirty="0">
                <a:solidFill>
                  <a:prstClr val="black"/>
                </a:solidFill>
              </a:rPr>
              <a:t>, выявляемых в ходе осуществления внешнего государственного аудита (контроля), контроля в финансово-бюджетной сфере,  </a:t>
            </a:r>
            <a:r>
              <a:rPr lang="ru-RU" sz="650" b="1" dirty="0">
                <a:solidFill>
                  <a:prstClr val="black"/>
                </a:solidFill>
              </a:rPr>
              <a:t>достигнута </a:t>
            </a:r>
            <a:r>
              <a:rPr lang="ru-RU" sz="650" b="1" dirty="0" smtClean="0">
                <a:solidFill>
                  <a:prstClr val="black"/>
                </a:solidFill>
              </a:rPr>
              <a:t>договоренность о </a:t>
            </a:r>
            <a:r>
              <a:rPr lang="ru-RU" sz="650" b="1" dirty="0">
                <a:solidFill>
                  <a:prstClr val="black"/>
                </a:solidFill>
              </a:rPr>
              <a:t>признании </a:t>
            </a:r>
            <a:r>
              <a:rPr lang="ru-RU" sz="650" dirty="0" smtClean="0">
                <a:solidFill>
                  <a:prstClr val="black"/>
                </a:solidFill>
              </a:rPr>
              <a:t>подходов</a:t>
            </a:r>
            <a:br>
              <a:rPr lang="ru-RU" sz="650" dirty="0" smtClean="0">
                <a:solidFill>
                  <a:prstClr val="black"/>
                </a:solidFill>
              </a:rPr>
            </a:br>
            <a:r>
              <a:rPr lang="ru-RU" sz="650" dirty="0" smtClean="0">
                <a:solidFill>
                  <a:prstClr val="black"/>
                </a:solidFill>
              </a:rPr>
              <a:t>к </a:t>
            </a:r>
            <a:r>
              <a:rPr lang="ru-RU" sz="650" dirty="0">
                <a:solidFill>
                  <a:prstClr val="black"/>
                </a:solidFill>
              </a:rPr>
              <a:t>количественному выражению нарушений обоими </a:t>
            </a:r>
            <a:r>
              <a:rPr lang="ru-RU" sz="650" dirty="0" smtClean="0">
                <a:solidFill>
                  <a:prstClr val="black"/>
                </a:solidFill>
              </a:rPr>
              <a:t>ведомствами</a:t>
            </a:r>
            <a:endParaRPr lang="ru-RU" sz="650" dirty="0">
              <a:solidFill>
                <a:prstClr val="black"/>
              </a:solidFill>
            </a:endParaRP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>
                <a:solidFill>
                  <a:prstClr val="black"/>
                </a:solidFill>
              </a:rPr>
              <a:t>сформированы единые подходы к денежному выражению </a:t>
            </a:r>
            <a:r>
              <a:rPr lang="ru-RU" sz="650" dirty="0">
                <a:solidFill>
                  <a:prstClr val="black"/>
                </a:solidFill>
              </a:rPr>
              <a:t>нарушений, выявляемых в ходе осуществления внешнего государственного аудита (контроля), контроля в финансово-бюджетной сфере, </a:t>
            </a:r>
            <a:r>
              <a:rPr lang="ru-RU" sz="650" b="1" dirty="0">
                <a:solidFill>
                  <a:prstClr val="black"/>
                </a:solidFill>
              </a:rPr>
              <a:t>достигнута договоренность о признании подходов к денежному выражению нарушений обоими </a:t>
            </a:r>
            <a:r>
              <a:rPr lang="ru-RU" sz="650" b="1" dirty="0" smtClean="0">
                <a:solidFill>
                  <a:prstClr val="black"/>
                </a:solidFill>
              </a:rPr>
              <a:t>ведомствам</a:t>
            </a:r>
            <a:endParaRPr lang="ru-RU" sz="650" b="1" dirty="0">
              <a:solidFill>
                <a:prstClr val="black"/>
              </a:solidFill>
            </a:endParaRP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>
                <a:solidFill>
                  <a:prstClr val="black"/>
                </a:solidFill>
              </a:rPr>
              <a:t>одобрены единые подходы к классификации нарушений</a:t>
            </a:r>
            <a:r>
              <a:rPr lang="ru-RU" sz="650" dirty="0">
                <a:solidFill>
                  <a:prstClr val="black"/>
                </a:solidFill>
              </a:rPr>
              <a:t>, выявляемых в ходе осуществления государственного и муниципального финансового контроля </a:t>
            </a:r>
            <a:endParaRPr lang="ru-RU" sz="650" dirty="0" smtClean="0">
              <a:solidFill>
                <a:prstClr val="black"/>
              </a:solidFill>
            </a:endParaRP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>
                <a:solidFill>
                  <a:prstClr val="black"/>
                </a:solidFill>
              </a:rPr>
              <a:t>проработаны предложения </a:t>
            </a:r>
            <a:r>
              <a:rPr lang="ru-RU" sz="650" dirty="0">
                <a:solidFill>
                  <a:prstClr val="black"/>
                </a:solidFill>
              </a:rPr>
              <a:t>ФК  </a:t>
            </a:r>
            <a:r>
              <a:rPr lang="ru-RU" sz="650" b="1" dirty="0">
                <a:solidFill>
                  <a:prstClr val="black"/>
                </a:solidFill>
              </a:rPr>
              <a:t>по включению </a:t>
            </a:r>
            <a:r>
              <a:rPr lang="ru-RU" sz="650" dirty="0">
                <a:solidFill>
                  <a:prstClr val="black"/>
                </a:solidFill>
              </a:rPr>
              <a:t>в  Карту рисков </a:t>
            </a:r>
            <a:r>
              <a:rPr lang="ru-RU" sz="650" b="1" dirty="0">
                <a:solidFill>
                  <a:prstClr val="black"/>
                </a:solidFill>
              </a:rPr>
              <a:t>видов рисков в финансово-бюджетной сфере </a:t>
            </a:r>
            <a:r>
              <a:rPr lang="ru-RU" sz="650" dirty="0">
                <a:solidFill>
                  <a:prstClr val="black"/>
                </a:solidFill>
              </a:rPr>
              <a:t>на предстоящий </a:t>
            </a:r>
            <a:r>
              <a:rPr lang="ru-RU" sz="650" dirty="0" smtClean="0">
                <a:solidFill>
                  <a:prstClr val="black"/>
                </a:solidFill>
              </a:rPr>
              <a:t>год</a:t>
            </a:r>
            <a:endParaRPr lang="ru-RU" sz="650" dirty="0">
              <a:solidFill>
                <a:prstClr val="black"/>
              </a:solidFill>
            </a:endParaRP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 smtClean="0">
                <a:solidFill>
                  <a:prstClr val="black"/>
                </a:solidFill>
              </a:rPr>
              <a:t>поддержано </a:t>
            </a:r>
            <a:r>
              <a:rPr lang="ru-RU" sz="650" b="1" dirty="0">
                <a:solidFill>
                  <a:prstClr val="black"/>
                </a:solidFill>
              </a:rPr>
              <a:t>предложение использовать </a:t>
            </a:r>
            <a:r>
              <a:rPr lang="ru-RU" sz="650" dirty="0">
                <a:solidFill>
                  <a:prstClr val="black"/>
                </a:solidFill>
              </a:rPr>
              <a:t>разработанные ФК </a:t>
            </a:r>
            <a:r>
              <a:rPr lang="ru-RU" sz="650" b="1" dirty="0">
                <a:solidFill>
                  <a:prstClr val="black"/>
                </a:solidFill>
              </a:rPr>
              <a:t>рекомендации по оценке действий объекта контроля </a:t>
            </a:r>
            <a:r>
              <a:rPr lang="ru-RU" sz="650" dirty="0">
                <a:solidFill>
                  <a:prstClr val="black"/>
                </a:solidFill>
              </a:rPr>
              <a:t>в случаях </a:t>
            </a:r>
            <a:r>
              <a:rPr lang="ru-RU" sz="650" b="1" dirty="0">
                <a:solidFill>
                  <a:prstClr val="black"/>
                </a:solidFill>
              </a:rPr>
              <a:t>нецелевого использования </a:t>
            </a:r>
            <a:r>
              <a:rPr lang="ru-RU" sz="650" dirty="0">
                <a:solidFill>
                  <a:prstClr val="black"/>
                </a:solidFill>
              </a:rPr>
              <a:t>им бюджетных </a:t>
            </a:r>
            <a:r>
              <a:rPr lang="ru-RU" sz="650" dirty="0" smtClean="0">
                <a:solidFill>
                  <a:prstClr val="black"/>
                </a:solidFill>
              </a:rPr>
              <a:t>средств</a:t>
            </a:r>
            <a:endParaRPr lang="en-US" sz="650" dirty="0">
              <a:solidFill>
                <a:prstClr val="black"/>
              </a:solidFill>
            </a:endParaRP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>
                <a:solidFill>
                  <a:prstClr val="black"/>
                </a:solidFill>
              </a:rPr>
              <a:t>поддержано предложение использовать </a:t>
            </a:r>
            <a:r>
              <a:rPr lang="ru-RU" sz="650" dirty="0">
                <a:solidFill>
                  <a:prstClr val="black"/>
                </a:solidFill>
              </a:rPr>
              <a:t>разработанные ФК </a:t>
            </a:r>
            <a:r>
              <a:rPr lang="ru-RU" sz="650" b="1" dirty="0">
                <a:solidFill>
                  <a:prstClr val="black"/>
                </a:solidFill>
              </a:rPr>
              <a:t>рекомендации  по оценке действий объекта контроля </a:t>
            </a:r>
            <a:r>
              <a:rPr lang="ru-RU" sz="650" dirty="0">
                <a:solidFill>
                  <a:prstClr val="black"/>
                </a:solidFill>
              </a:rPr>
              <a:t>в случаях </a:t>
            </a:r>
            <a:r>
              <a:rPr lang="ru-RU" sz="650" b="1" dirty="0">
                <a:solidFill>
                  <a:prstClr val="black"/>
                </a:solidFill>
              </a:rPr>
              <a:t>неэффективного использования </a:t>
            </a:r>
            <a:r>
              <a:rPr lang="ru-RU" sz="650" dirty="0">
                <a:solidFill>
                  <a:prstClr val="black"/>
                </a:solidFill>
              </a:rPr>
              <a:t>им бюджетных </a:t>
            </a:r>
            <a:r>
              <a:rPr lang="ru-RU" sz="650" dirty="0" smtClean="0">
                <a:solidFill>
                  <a:prstClr val="black"/>
                </a:solidFill>
              </a:rPr>
              <a:t>средств</a:t>
            </a:r>
            <a:endParaRPr lang="ru-RU" sz="650" dirty="0">
              <a:solidFill>
                <a:prstClr val="black"/>
              </a:solidFill>
            </a:endParaRP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 smtClean="0">
                <a:solidFill>
                  <a:prstClr val="black"/>
                </a:solidFill>
              </a:rPr>
              <a:t>определен </a:t>
            </a:r>
            <a:r>
              <a:rPr lang="ru-RU" sz="650" b="1" dirty="0">
                <a:solidFill>
                  <a:prstClr val="black"/>
                </a:solidFill>
              </a:rPr>
              <a:t>и одобрен формат взаимодействия СП РФ и ФК в рамках процесса синхронизации проектов планов </a:t>
            </a:r>
            <a:r>
              <a:rPr lang="ru-RU" sz="650" dirty="0">
                <a:solidFill>
                  <a:prstClr val="black"/>
                </a:solidFill>
              </a:rPr>
              <a:t>контрольной деятельности на 2021 год ФК и СП РФ, проведена работа по их синхронизации  </a:t>
            </a:r>
          </a:p>
          <a:p>
            <a:pPr marL="108116" indent="-108116">
              <a:spcBef>
                <a:spcPts val="200"/>
              </a:spcBef>
              <a:buClr>
                <a:srgbClr val="4978B1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65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достигнуты договоренности об организации</a:t>
            </a:r>
            <a:r>
              <a:rPr lang="en-US" sz="65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65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 расширении взаимодействия </a:t>
            </a:r>
            <a:r>
              <a:rPr lang="ru-RU" sz="6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рамках осуществления контрольной </a:t>
            </a:r>
            <a:r>
              <a:rPr lang="ru-RU" sz="65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  <a:br>
              <a:rPr lang="ru-RU" sz="65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650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65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2021 году по приоритетным направлениям расходования бюджетных средств</a:t>
            </a:r>
            <a:endParaRPr lang="ru-RU" sz="6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Синхронизация деятельности </a:t>
            </a:r>
            <a:b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000" dirty="0">
                <a:latin typeface="Franklin Gothic Medium Cond" panose="020B0606030402020204" pitchFamily="34" charset="0"/>
                <a:ea typeface="+mn-ea"/>
                <a:cs typeface="Arial" panose="020B0604020202020204" pitchFamily="34" charset="0"/>
              </a:rPr>
              <a:t>со Счетной палатой Российской Федерации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383707" y="527929"/>
            <a:ext cx="3289452" cy="310561"/>
            <a:chOff x="1182625" y="451729"/>
            <a:chExt cx="3289452" cy="31056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4BDD4EC-669E-4F28-8FBB-5BE17EF201BE}"/>
                </a:ext>
              </a:extLst>
            </p:cNvPr>
            <p:cNvSpPr txBox="1"/>
            <p:nvPr/>
          </p:nvSpPr>
          <p:spPr>
            <a:xfrm>
              <a:off x="1526840" y="451729"/>
              <a:ext cx="2590160" cy="310561"/>
            </a:xfrm>
            <a:prstGeom prst="rect">
              <a:avLst/>
            </a:prstGeom>
            <a:noFill/>
          </p:spPr>
          <p:txBody>
            <a:bodyPr wrap="square" lIns="57623" tIns="28811" rIns="57623" bIns="28811" rtlCol="0">
              <a:spAutoFit/>
            </a:bodyPr>
            <a:lstStyle/>
            <a:p>
              <a:pPr algn="ctr"/>
              <a:r>
                <a:rPr lang="ru-RU" sz="820" b="1" dirty="0">
                  <a:solidFill>
                    <a:srgbClr val="5B9BD5">
                      <a:lumMod val="50000"/>
                    </a:srgbClr>
                  </a:solidFill>
                  <a:cs typeface="Times New Roman" panose="02020603050405020304" pitchFamily="18" charset="0"/>
                </a:rPr>
                <a:t>Рабочая группа по вопросам государственного</a:t>
              </a:r>
            </a:p>
            <a:p>
              <a:pPr algn="ctr"/>
              <a:r>
                <a:rPr lang="ru-RU" sz="820" b="1" dirty="0">
                  <a:solidFill>
                    <a:srgbClr val="5B9BD5">
                      <a:lumMod val="50000"/>
                    </a:srgbClr>
                  </a:solidFill>
                  <a:cs typeface="Times New Roman" panose="02020603050405020304" pitchFamily="18" charset="0"/>
                </a:rPr>
                <a:t>финансового контроля 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37185C2C-53E9-41C3-BD30-216761BC4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625" y="451730"/>
              <a:ext cx="277664" cy="25222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359BFF82-AC67-4655-B951-9BD01171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8149" y="453850"/>
              <a:ext cx="283928" cy="266003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99671" y="933234"/>
            <a:ext cx="1447802" cy="2027217"/>
            <a:chOff x="901699" y="1195407"/>
            <a:chExt cx="1447802" cy="202721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241"/>
                      </a14:imgEffect>
                      <a14:imgEffect>
                        <a14:saturation sa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1" y="1195408"/>
              <a:ext cx="1447800" cy="202605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901699" y="1195407"/>
              <a:ext cx="1447801" cy="2027217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41"/>
                    </a14:imgEffect>
                    <a14:imgEffect>
                      <a14:saturation sa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9" y="708025"/>
            <a:ext cx="1374244" cy="1948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618" y="706867"/>
            <a:ext cx="1372218" cy="194971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430767" y="1241425"/>
            <a:ext cx="3195333" cy="1524000"/>
          </a:xfrm>
          <a:prstGeom prst="wedgeRectCallout">
            <a:avLst>
              <a:gd name="adj1" fmla="val -59749"/>
              <a:gd name="adj2" fmla="val -5809"/>
            </a:avLst>
          </a:prstGeom>
          <a:solidFill>
            <a:schemeClr val="bg1"/>
          </a:solidFill>
          <a:ln w="3175">
            <a:solidFill>
              <a:srgbClr val="99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4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08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2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16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0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24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28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32" algn="l" defTabSz="914008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3. О результатах выработки единых подходов к квалификации неэффективного, нецелевого использования бюджетных средств</a:t>
            </a:r>
          </a:p>
          <a:p>
            <a:endParaRPr lang="ru-RU" sz="600" u="sng" dirty="0" smtClean="0">
              <a:solidFill>
                <a:srgbClr val="990000"/>
              </a:solidFill>
              <a:cs typeface="Times New Roman" panose="02020603050405020304" pitchFamily="18" charset="0"/>
            </a:endParaRPr>
          </a:p>
          <a:p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3.1. Принять к сведению доклады…</a:t>
            </a:r>
          </a:p>
          <a:p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3.2. </a:t>
            </a:r>
            <a:r>
              <a:rPr lang="ru-RU" sz="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Поддержать </a:t>
            </a:r>
            <a:r>
              <a:rPr lang="ru-RU" sz="6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разработанные Федеральным казначейством</a:t>
            </a:r>
            <a:r>
              <a:rPr lang="ru-RU" sz="6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 lang="ru-RU" sz="600" dirty="0">
                <a:solidFill>
                  <a:schemeClr val="tx1"/>
                </a:solidFill>
                <a:cs typeface="Times New Roman" panose="02020603050405020304" pitchFamily="18" charset="0"/>
              </a:rPr>
              <a:t>– рекомендации по оценке действий объекта контроля в случаях нецелевого использования им бюджетных средств;</a:t>
            </a:r>
          </a:p>
          <a:p>
            <a:r>
              <a:rPr lang="ru-RU" sz="600" dirty="0">
                <a:solidFill>
                  <a:schemeClr val="tx1"/>
                </a:solidFill>
                <a:cs typeface="Times New Roman" panose="02020603050405020304" pitchFamily="18" charset="0"/>
              </a:rPr>
              <a:t>– рекомендации по оценке действий объекта контроля в случаях неэффективного использования им бюджетных средств</a:t>
            </a:r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3.3. </a:t>
            </a:r>
            <a:r>
              <a:rPr lang="ru-RU" sz="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Согласиться с предложением использовать</a:t>
            </a:r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указанные в пункте 3.2 настоящего Протокола </a:t>
            </a:r>
            <a:r>
              <a:rPr lang="ru-RU" sz="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документы </a:t>
            </a:r>
            <a:r>
              <a:rPr lang="ru-RU" sz="600" b="1" dirty="0">
                <a:solidFill>
                  <a:schemeClr val="tx1"/>
                </a:solidFill>
                <a:cs typeface="Times New Roman" panose="02020603050405020304" pitchFamily="18" charset="0"/>
              </a:rPr>
              <a:t>в целях оказания практической помощи контрольно-ревизионным подразделениям </a:t>
            </a:r>
            <a:r>
              <a:rPr lang="ru-RU" sz="600" dirty="0">
                <a:solidFill>
                  <a:schemeClr val="tx1"/>
                </a:solidFill>
                <a:cs typeface="Times New Roman" panose="02020603050405020304" pitchFamily="18" charset="0"/>
              </a:rPr>
              <a:t>Федерального </a:t>
            </a:r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казначейства</a:t>
            </a:r>
            <a:b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 </a:t>
            </a:r>
            <a:r>
              <a:rPr lang="ru-RU" sz="600" dirty="0">
                <a:solidFill>
                  <a:schemeClr val="tx1"/>
                </a:solidFill>
                <a:cs typeface="Times New Roman" panose="02020603050405020304" pitchFamily="18" charset="0"/>
              </a:rPr>
              <a:t>его территориальных органов при осуществлении внутреннего государственного финансового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8529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77125" y="43319"/>
            <a:ext cx="4012840" cy="351451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pPr algn="r"/>
            <a: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Рекомендации по оценке действий объекта контроля в </a:t>
            </a: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случаях</a:t>
            </a:r>
            <a:b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неэффективного использования </a:t>
            </a:r>
            <a: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им бюджетных </a:t>
            </a: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средств</a:t>
            </a:r>
            <a:endParaRPr lang="ru-RU" sz="1000" b="1" dirty="0">
              <a:solidFill>
                <a:srgbClr val="11437F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1411" y="250825"/>
            <a:ext cx="5762979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11437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2616" y="841236"/>
            <a:ext cx="4778141" cy="1685187"/>
            <a:chOff x="2257671" y="859732"/>
            <a:chExt cx="2288576" cy="1821448"/>
          </a:xfrm>
        </p:grpSpPr>
        <p:sp>
          <p:nvSpPr>
            <p:cNvPr id="38" name="TextBox 37"/>
            <p:cNvSpPr txBox="1"/>
            <p:nvPr/>
          </p:nvSpPr>
          <p:spPr>
            <a:xfrm>
              <a:off x="2457273" y="859732"/>
              <a:ext cx="2088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11437F"/>
                  </a:solidFill>
                </a:rPr>
                <a:t>Рекомендации по оценке действий объекта контроля в случаях неэффективного использования им бюджетных средств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57671" y="1400428"/>
              <a:ext cx="1040837" cy="1280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2000" indent="-228600" algn="just">
                <a:spcBef>
                  <a:spcPts val="30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Осуществление </a:t>
              </a:r>
              <a:r>
                <a:rPr lang="ru-RU" sz="600" dirty="0"/>
                <a:t>оценки действий объекта контроля как неэффективного (нерезультативного, неэкономного) использования (расходования) бюджетных средств; </a:t>
              </a:r>
              <a:endParaRPr lang="ru-RU" sz="600" dirty="0" smtClean="0"/>
            </a:p>
            <a:p>
              <a:pPr marL="72000" indent="-228600" algn="just">
                <a:spcBef>
                  <a:spcPts val="30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особенности </a:t>
              </a:r>
              <a:r>
                <a:rPr lang="ru-RU" sz="600" dirty="0"/>
                <a:t>оценки деятельности объекта контроля по отдельным направлениям с </a:t>
              </a:r>
              <a:r>
                <a:rPr lang="ru-RU" sz="600" dirty="0" smtClean="0"/>
                <a:t>учетом</a:t>
              </a:r>
              <a:br>
                <a:rPr lang="ru-RU" sz="600" dirty="0" smtClean="0"/>
              </a:br>
              <a:r>
                <a:rPr lang="ru-RU" sz="600" dirty="0" smtClean="0"/>
                <a:t>их </a:t>
              </a:r>
              <a:r>
                <a:rPr lang="ru-RU" sz="600" dirty="0"/>
                <a:t>правового </a:t>
              </a:r>
              <a:r>
                <a:rPr lang="ru-RU" sz="600" dirty="0" smtClean="0"/>
                <a:t>регулирования;</a:t>
              </a:r>
            </a:p>
            <a:p>
              <a:pPr marL="72000" indent="-228600" algn="just">
                <a:spcBef>
                  <a:spcPts val="30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Оформление </a:t>
              </a:r>
              <a:r>
                <a:rPr lang="ru-RU" sz="600" dirty="0"/>
                <a:t>документов, подтверждающих оценку действий объекта контроля как неэффективное (нерезультативное, неэкономное) использование (расходование) бюджетных средств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488144"/>
            <a:ext cx="5778500" cy="372282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5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-90310" y="495009"/>
            <a:ext cx="5854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1437F"/>
                </a:solidFill>
              </a:rPr>
              <a:t>Цель: </a:t>
            </a:r>
            <a:r>
              <a:rPr lang="ru-RU" sz="700" dirty="0"/>
              <a:t>оказание практической помощи </a:t>
            </a:r>
            <a:r>
              <a:rPr lang="ru-RU" sz="700" dirty="0" smtClean="0"/>
              <a:t>при оценке нарушений, выявляемых при осуществлении полномочий</a:t>
            </a:r>
            <a:br>
              <a:rPr lang="ru-RU" sz="700" dirty="0" smtClean="0"/>
            </a:br>
            <a:r>
              <a:rPr lang="ru-RU" sz="700" dirty="0" smtClean="0"/>
              <a:t>по государственному финансовому контролю, в случаях неэффективного использования бюджетных средств</a:t>
            </a:r>
            <a:endParaRPr lang="ru-RU" sz="700" b="1" dirty="0">
              <a:solidFill>
                <a:srgbClr val="1143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815" y="1183696"/>
            <a:ext cx="144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3 Раздела: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94226" y="1426369"/>
            <a:ext cx="2883264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использование </a:t>
            </a:r>
            <a:r>
              <a:rPr lang="ru-RU" sz="500" dirty="0"/>
              <a:t>объектом контроля бюджетных средств </a:t>
            </a:r>
            <a:br>
              <a:rPr lang="ru-RU" sz="500" dirty="0"/>
            </a:br>
            <a:r>
              <a:rPr lang="ru-RU" sz="500" dirty="0"/>
              <a:t>на устранение недостатков, возникших в связи с отсутствием </a:t>
            </a:r>
            <a:r>
              <a:rPr lang="ru-RU" sz="500" dirty="0" smtClean="0"/>
              <a:t>контроля</a:t>
            </a:r>
            <a:br>
              <a:rPr lang="ru-RU" sz="500" dirty="0" smtClean="0"/>
            </a:br>
            <a:r>
              <a:rPr lang="ru-RU" sz="500" dirty="0" smtClean="0"/>
              <a:t>за </a:t>
            </a:r>
            <a:r>
              <a:rPr lang="ru-RU" sz="500" dirty="0"/>
              <a:t>выполнением поставщиком (исполнителем, подрядчиком) обязательств </a:t>
            </a:r>
            <a:br>
              <a:rPr lang="ru-RU" sz="500" dirty="0"/>
            </a:br>
            <a:r>
              <a:rPr lang="ru-RU" sz="500" dirty="0"/>
              <a:t>по государственному контракту (договору); 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оплата </a:t>
            </a:r>
            <a:r>
              <a:rPr lang="ru-RU" sz="500" dirty="0"/>
              <a:t>фактически поставленных товаров, выполненных работ, оказанных услуг, результаты которых не подлежат практическому применению либо не используются с даты приобретения и на дату проведения проверки (ревизии) в </a:t>
            </a:r>
            <a:r>
              <a:rPr lang="ru-RU" sz="500" dirty="0" smtClean="0"/>
              <a:t>соответствии</a:t>
            </a:r>
            <a:br>
              <a:rPr lang="ru-RU" sz="500" dirty="0" smtClean="0"/>
            </a:br>
            <a:r>
              <a:rPr lang="ru-RU" sz="500" dirty="0" smtClean="0"/>
              <a:t>с </a:t>
            </a:r>
            <a:r>
              <a:rPr lang="ru-RU" sz="500" dirty="0"/>
              <a:t>целями предоставления бюджетных </a:t>
            </a:r>
            <a:r>
              <a:rPr lang="ru-RU" sz="500" dirty="0" smtClean="0"/>
              <a:t>средств;</a:t>
            </a:r>
            <a:endParaRPr lang="ru-RU" sz="500" dirty="0"/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расходование </a:t>
            </a:r>
            <a:r>
              <a:rPr lang="ru-RU" sz="500" dirty="0"/>
              <a:t>бюджетных средств на научно-исследовательские, опытно-конструкторские и проектно-изыскательские работы при наличии уже существующих разработок подобного типа (плагиат</a:t>
            </a:r>
            <a:r>
              <a:rPr lang="ru-RU" sz="500" dirty="0" smtClean="0"/>
              <a:t>);</a:t>
            </a:r>
            <a:endParaRPr lang="ru-RU" sz="500" dirty="0"/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расходование </a:t>
            </a:r>
            <a:r>
              <a:rPr lang="ru-RU" sz="500" dirty="0"/>
              <a:t>бюджетных средств на содержание неиспользуемого имущества (соответствующий срок и факт наличия нарушения определяется в каждом конкретном случае исходя из анализа ситуации); 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err="1" smtClean="0"/>
              <a:t>недостижение</a:t>
            </a:r>
            <a:r>
              <a:rPr lang="ru-RU" sz="500" dirty="0" smtClean="0"/>
              <a:t> </a:t>
            </a:r>
            <a:r>
              <a:rPr lang="ru-RU" sz="500" dirty="0"/>
              <a:t>(превышение допустимого (возможного) отклонения) объектом контроля показателей, установленных государственной программой, государственным </a:t>
            </a:r>
            <a:r>
              <a:rPr lang="ru-RU" sz="500" dirty="0" smtClean="0"/>
              <a:t>заданием;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………</a:t>
            </a:r>
            <a:endParaRPr lang="ru-RU" sz="500" dirty="0"/>
          </a:p>
        </p:txBody>
      </p:sp>
      <p:sp>
        <p:nvSpPr>
          <p:cNvPr id="16" name="TextBox 15"/>
          <p:cNvSpPr txBox="1"/>
          <p:nvPr/>
        </p:nvSpPr>
        <p:spPr>
          <a:xfrm>
            <a:off x="2882900" y="1138425"/>
            <a:ext cx="274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/>
              <a:t>Примеры неэффективного использования</a:t>
            </a:r>
            <a:br>
              <a:rPr lang="ru-RU" sz="700" b="1" dirty="0" smtClean="0"/>
            </a:br>
            <a:r>
              <a:rPr lang="ru-RU" sz="700" b="1" dirty="0" smtClean="0"/>
              <a:t>бюджетных средств, в том числе:</a:t>
            </a:r>
            <a:endParaRPr lang="ru-RU" sz="7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616" y="1189702"/>
            <a:ext cx="2249284" cy="147521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688" y="2729078"/>
            <a:ext cx="274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rgbClr val="C00000"/>
                </a:solidFill>
              </a:rPr>
              <a:t>!!! </a:t>
            </a:r>
            <a:r>
              <a:rPr lang="ru-RU" sz="600" b="1" dirty="0">
                <a:solidFill>
                  <a:srgbClr val="C00000"/>
                </a:solidFill>
              </a:rPr>
              <a:t>Обобщены положения законодательных и нормативных правовых актов, определяющих требования к</a:t>
            </a:r>
            <a:r>
              <a:rPr lang="ru-RU" sz="600" b="1" dirty="0" smtClean="0">
                <a:solidFill>
                  <a:srgbClr val="C00000"/>
                </a:solidFill>
              </a:rPr>
              <a:t> экономному</a:t>
            </a:r>
            <a:br>
              <a:rPr lang="ru-RU" sz="600" b="1" dirty="0" smtClean="0">
                <a:solidFill>
                  <a:srgbClr val="C00000"/>
                </a:solidFill>
              </a:rPr>
            </a:br>
            <a:r>
              <a:rPr lang="ru-RU" sz="600" b="1" dirty="0" smtClean="0">
                <a:solidFill>
                  <a:srgbClr val="C00000"/>
                </a:solidFill>
              </a:rPr>
              <a:t>и </a:t>
            </a:r>
            <a:r>
              <a:rPr lang="ru-RU" sz="600" b="1" dirty="0">
                <a:solidFill>
                  <a:srgbClr val="C00000"/>
                </a:solidFill>
              </a:rPr>
              <a:t>результативному использованию бюджетных средств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541007" y="3031937"/>
            <a:ext cx="212458" cy="172758"/>
          </a:xfrm>
        </p:spPr>
        <p:txBody>
          <a:bodyPr/>
          <a:lstStyle/>
          <a:p>
            <a:fld id="{AFAE60AF-26C0-4F26-B6EA-302E8E682429}" type="slidenum">
              <a:rPr lang="ru-RU" sz="1000" b="1" smtClean="0">
                <a:solidFill>
                  <a:srgbClr val="11437F"/>
                </a:solidFill>
              </a:rPr>
              <a:pPr/>
              <a:t>5</a:t>
            </a:fld>
            <a:endParaRPr lang="ru-RU" sz="1000" b="1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77125" y="43319"/>
            <a:ext cx="4012840" cy="351451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pPr algn="r"/>
            <a: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Рекомендации по оценке действий объекта контроля в </a:t>
            </a: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случаях</a:t>
            </a:r>
            <a:b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нецелевого использования </a:t>
            </a:r>
            <a: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им бюджетных </a:t>
            </a: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средств</a:t>
            </a:r>
            <a:endParaRPr lang="ru-RU" sz="1000" b="1" dirty="0">
              <a:solidFill>
                <a:srgbClr val="11437F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1411" y="250825"/>
            <a:ext cx="5762979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11437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27357" y="841236"/>
            <a:ext cx="4803402" cy="1695589"/>
            <a:chOff x="2245572" y="859732"/>
            <a:chExt cx="2300675" cy="1832691"/>
          </a:xfrm>
        </p:grpSpPr>
        <p:sp>
          <p:nvSpPr>
            <p:cNvPr id="38" name="TextBox 37"/>
            <p:cNvSpPr txBox="1"/>
            <p:nvPr/>
          </p:nvSpPr>
          <p:spPr>
            <a:xfrm>
              <a:off x="2457273" y="859732"/>
              <a:ext cx="2088974" cy="36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11437F"/>
                  </a:solidFill>
                </a:rPr>
                <a:t>Рекомендации по оценке действий объекта контроля в случаях </a:t>
              </a:r>
              <a:r>
                <a:rPr lang="ru-RU" sz="800" b="1" dirty="0" smtClean="0">
                  <a:solidFill>
                    <a:srgbClr val="11437F"/>
                  </a:solidFill>
                </a:rPr>
                <a:t>нецелевого </a:t>
              </a:r>
              <a:r>
                <a:rPr lang="ru-RU" sz="800" b="1" dirty="0">
                  <a:solidFill>
                    <a:srgbClr val="11437F"/>
                  </a:solidFill>
                </a:rPr>
                <a:t>использования им бюджетных средств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45572" y="1383949"/>
              <a:ext cx="1127807" cy="1308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 algn="just">
                <a:spcBef>
                  <a:spcPts val="15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Общие положения</a:t>
              </a:r>
            </a:p>
            <a:p>
              <a:pPr marL="228600" indent="-228600" algn="just">
                <a:spcBef>
                  <a:spcPts val="15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Определение </a:t>
              </a:r>
              <a:r>
                <a:rPr lang="ru-RU" sz="600" dirty="0"/>
                <a:t>понятия «нецелевое использование бюджетных средств» и </a:t>
              </a:r>
              <a:r>
                <a:rPr lang="ru-RU" sz="600" dirty="0" smtClean="0"/>
                <a:t>ответственность</a:t>
              </a:r>
              <a:br>
                <a:rPr lang="ru-RU" sz="600" dirty="0" smtClean="0"/>
              </a:br>
              <a:r>
                <a:rPr lang="ru-RU" sz="600" dirty="0" smtClean="0"/>
                <a:t>за </a:t>
              </a:r>
              <a:r>
                <a:rPr lang="ru-RU" sz="600" dirty="0"/>
                <a:t>совершение данного нарушения</a:t>
              </a:r>
              <a:r>
                <a:rPr lang="ru-RU" sz="600" dirty="0" smtClean="0"/>
                <a:t>;</a:t>
              </a:r>
            </a:p>
            <a:p>
              <a:pPr marL="228600" indent="-228600" algn="just">
                <a:spcBef>
                  <a:spcPts val="15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Осуществление </a:t>
              </a:r>
              <a:r>
                <a:rPr lang="ru-RU" sz="600" dirty="0"/>
                <a:t>оценки действий объекта контроля как нецелевого использования бюджетных средств; </a:t>
              </a:r>
            </a:p>
            <a:p>
              <a:pPr marL="228600" indent="-228600" algn="just">
                <a:spcBef>
                  <a:spcPts val="15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Причины </a:t>
              </a:r>
              <a:r>
                <a:rPr lang="ru-RU" sz="600" dirty="0"/>
                <a:t>и условия совершения объектами контроля нецелевого использования бюджетных средств; </a:t>
              </a:r>
            </a:p>
            <a:p>
              <a:pPr marL="228600" indent="-228600" algn="just">
                <a:spcBef>
                  <a:spcPts val="150"/>
                </a:spcBef>
                <a:buFont typeface="+mj-lt"/>
                <a:buAutoNum type="arabicPeriod"/>
                <a:tabLst>
                  <a:tab pos="180975" algn="l"/>
                </a:tabLst>
              </a:pPr>
              <a:r>
                <a:rPr lang="ru-RU" sz="600" dirty="0" smtClean="0"/>
                <a:t>Оформление </a:t>
              </a:r>
              <a:r>
                <a:rPr lang="ru-RU" sz="600" dirty="0"/>
                <a:t>документов, подтверждающих оценку действий объекта контроля как нецелевого использования бюджетных </a:t>
              </a:r>
              <a:r>
                <a:rPr lang="ru-RU" sz="600" dirty="0" smtClean="0"/>
                <a:t>средств</a:t>
              </a:r>
              <a:endParaRPr lang="ru-RU" sz="6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488144"/>
            <a:ext cx="5778500" cy="372282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59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-90310" y="495009"/>
            <a:ext cx="58547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1437F"/>
                </a:solidFill>
              </a:rPr>
              <a:t>Цель: </a:t>
            </a:r>
            <a:r>
              <a:rPr lang="ru-RU" sz="700" dirty="0"/>
              <a:t>оказание практической помощи при оценке нарушений, выявляемых при осуществлении полномочий по государственному финансовому </a:t>
            </a:r>
            <a:r>
              <a:rPr lang="ru-RU" sz="700" dirty="0" smtClean="0"/>
              <a:t>контролю, в случаях нецелевого использования бюджетных средств</a:t>
            </a:r>
            <a:endParaRPr lang="ru-RU" sz="700" b="1" dirty="0">
              <a:solidFill>
                <a:srgbClr val="1143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814" y="1163065"/>
            <a:ext cx="14478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5 Разделов:</a:t>
            </a:r>
            <a:endParaRPr lang="ru-RU" sz="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616" y="1150350"/>
            <a:ext cx="2401684" cy="138647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94225" y="1118592"/>
            <a:ext cx="2740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/>
              <a:t>Примеры </a:t>
            </a:r>
            <a:r>
              <a:rPr lang="ru-RU" sz="700" b="1" dirty="0" smtClean="0"/>
              <a:t>нецелевого </a:t>
            </a:r>
            <a:r>
              <a:rPr lang="ru-RU" sz="700" b="1" dirty="0"/>
              <a:t>использования</a:t>
            </a:r>
            <a:br>
              <a:rPr lang="ru-RU" sz="700" b="1" dirty="0"/>
            </a:br>
            <a:r>
              <a:rPr lang="ru-RU" sz="700" b="1" dirty="0"/>
              <a:t>бюджетных средств, в том числе:</a:t>
            </a:r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5534657" y="3031319"/>
            <a:ext cx="212458" cy="172758"/>
          </a:xfrm>
          <a:prstGeom prst="rect">
            <a:avLst/>
          </a:prstGeom>
        </p:spPr>
        <p:txBody>
          <a:bodyPr/>
          <a:lstStyle/>
          <a:p>
            <a:r>
              <a:rPr lang="ru-RU" sz="1000" b="1" dirty="0" smtClean="0">
                <a:solidFill>
                  <a:srgbClr val="11437F"/>
                </a:solidFill>
              </a:rPr>
              <a:t>6</a:t>
            </a:r>
            <a:endParaRPr lang="ru-RU" sz="1000" b="1" dirty="0">
              <a:solidFill>
                <a:srgbClr val="1143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043" y="2613025"/>
            <a:ext cx="258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!!! </a:t>
            </a:r>
            <a:r>
              <a:rPr lang="ru-RU" sz="600" b="1" kern="0" dirty="0">
                <a:solidFill>
                  <a:srgbClr val="C00000"/>
                </a:solidFill>
              </a:rPr>
              <a:t>Обобщены положения законодательных и нормативных правовых </a:t>
            </a:r>
            <a:r>
              <a:rPr lang="ru-RU" sz="600" b="1" kern="0" dirty="0" smtClean="0">
                <a:solidFill>
                  <a:srgbClr val="C00000"/>
                </a:solidFill>
              </a:rPr>
              <a:t>актов, касающиеся целевого характера предоставления </a:t>
            </a:r>
            <a:r>
              <a:rPr lang="ru-RU" sz="600" b="1" kern="0" smtClean="0">
                <a:solidFill>
                  <a:srgbClr val="C00000"/>
                </a:solidFill>
              </a:rPr>
              <a:t>бюджетных средств </a:t>
            </a:r>
            <a:r>
              <a:rPr lang="ru-RU" sz="600" b="1" kern="0" dirty="0" smtClean="0">
                <a:solidFill>
                  <a:srgbClr val="C00000"/>
                </a:solidFill>
              </a:rPr>
              <a:t>и </a:t>
            </a:r>
            <a:r>
              <a:rPr lang="ru-RU" sz="600" b="1" kern="0" smtClean="0">
                <a:solidFill>
                  <a:srgbClr val="C00000"/>
                </a:solidFill>
              </a:rPr>
              <a:t>определения понятия </a:t>
            </a:r>
            <a:r>
              <a:rPr lang="ru-RU" sz="600" b="1" kern="0" dirty="0">
                <a:solidFill>
                  <a:srgbClr val="C00000"/>
                </a:solidFill>
              </a:rPr>
              <a:t>«нецелевое использование бюджетных средств</a:t>
            </a:r>
            <a:r>
              <a:rPr lang="ru-RU" sz="600" b="1" kern="0" dirty="0" smtClean="0">
                <a:solidFill>
                  <a:srgbClr val="C00000"/>
                </a:solidFill>
              </a:rPr>
              <a:t>»</a:t>
            </a:r>
            <a:endParaRPr kumimoji="0" lang="ru-RU" sz="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4225" y="1423362"/>
            <a:ext cx="2883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/>
              <a:t>осуществление расходов на цели, не предусмотренные в законе (решении) </a:t>
            </a:r>
            <a:r>
              <a:rPr lang="ru-RU" sz="500" dirty="0" smtClean="0"/>
              <a:t/>
            </a:r>
            <a:br>
              <a:rPr lang="ru-RU" sz="500" dirty="0" smtClean="0"/>
            </a:br>
            <a:r>
              <a:rPr lang="ru-RU" sz="500" dirty="0" smtClean="0"/>
              <a:t>о </a:t>
            </a:r>
            <a:r>
              <a:rPr lang="ru-RU" sz="500" dirty="0"/>
              <a:t>бюджете, бюджетной росписи, бюджетной смете и обоснованиях (расчетах) плановых сметных показателей;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оплата </a:t>
            </a:r>
            <a:r>
              <a:rPr lang="ru-RU" sz="500" dirty="0"/>
              <a:t>расходов, не предусмотренных государственной программой Российской Федерации, федеральной целевой программой, их подпрограммами</a:t>
            </a:r>
            <a:r>
              <a:rPr lang="ru-RU" sz="500"/>
              <a:t>, </a:t>
            </a:r>
            <a:r>
              <a:rPr lang="ru-RU" sz="500" smtClean="0"/>
              <a:t/>
            </a:r>
            <a:br>
              <a:rPr lang="ru-RU" sz="500" smtClean="0"/>
            </a:br>
            <a:r>
              <a:rPr lang="ru-RU" sz="500" smtClean="0"/>
              <a:t>а </a:t>
            </a:r>
            <a:r>
              <a:rPr lang="ru-RU" sz="500" dirty="0"/>
              <a:t>также национальными проектами (программами);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расходование </a:t>
            </a:r>
            <a:r>
              <a:rPr lang="ru-RU" sz="500" dirty="0"/>
              <a:t>бюджетных средств по контракту при несоответствии использования поставленного товара, выполненной работы (ее результата) или оказанной услуги цели осуществления самой </a:t>
            </a:r>
            <a:r>
              <a:rPr lang="ru-RU" sz="500" dirty="0" smtClean="0"/>
              <a:t>закупки;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расходование </a:t>
            </a:r>
            <a:r>
              <a:rPr lang="ru-RU" sz="500" dirty="0"/>
              <a:t>юридическими лицами средств, полученных в форме субсидий, источником которых являются бюджетные средства, на цели, не соответствующие целям, определенным в договоре (соглашении) об их предоставлении;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осуществление </a:t>
            </a:r>
            <a:r>
              <a:rPr lang="ru-RU" sz="500" dirty="0"/>
              <a:t>расходов на оплату товаров (работ, услуг), не связанных </a:t>
            </a:r>
            <a:r>
              <a:rPr lang="ru-RU" sz="500" dirty="0" smtClean="0"/>
              <a:t/>
            </a:r>
            <a:br>
              <a:rPr lang="ru-RU" sz="500" dirty="0" smtClean="0"/>
            </a:br>
            <a:r>
              <a:rPr lang="ru-RU" sz="500" dirty="0" smtClean="0"/>
              <a:t>с </a:t>
            </a:r>
            <a:r>
              <a:rPr lang="ru-RU" sz="500" dirty="0"/>
              <a:t>деятельностью </a:t>
            </a:r>
            <a:r>
              <a:rPr lang="ru-RU" sz="500" dirty="0" smtClean="0"/>
              <a:t>учреждения;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/>
              <a:t>выплаты пособий, компенсаций, социальных доплат гражданам, не имеющим права на получение социальных выплат, или приобретение товаров, работ, услуг в пользу этих лиц</a:t>
            </a:r>
            <a:r>
              <a:rPr lang="ru-RU" sz="500" dirty="0" smtClean="0"/>
              <a:t>;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sz="500" dirty="0" smtClean="0"/>
              <a:t>………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393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77125" y="43319"/>
            <a:ext cx="4012840" cy="197563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	Запрос позиции по одобренным ранее документам</a:t>
            </a:r>
            <a:endParaRPr lang="ru-RU" sz="1000" dirty="0">
              <a:solidFill>
                <a:srgbClr val="11437F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1411" y="250825"/>
            <a:ext cx="5762979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11437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29424" y="471202"/>
            <a:ext cx="533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1437F"/>
                </a:solidFill>
              </a:rPr>
              <a:t>В целях унификации подходов при осуществлении </a:t>
            </a:r>
            <a:r>
              <a:rPr lang="ru-RU" sz="800" b="1" dirty="0">
                <a:solidFill>
                  <a:srgbClr val="11437F"/>
                </a:solidFill>
              </a:rPr>
              <a:t>контрольной деятельности, </a:t>
            </a:r>
            <a:r>
              <a:rPr lang="ru-RU" sz="800" b="1" dirty="0" smtClean="0">
                <a:solidFill>
                  <a:srgbClr val="11437F"/>
                </a:solidFill>
              </a:rPr>
              <a:t/>
            </a:r>
            <a:br>
              <a:rPr lang="ru-RU" sz="800" b="1" dirty="0" smtClean="0">
                <a:solidFill>
                  <a:srgbClr val="11437F"/>
                </a:solidFill>
              </a:rPr>
            </a:br>
            <a:r>
              <a:rPr lang="ru-RU" sz="800" b="1" dirty="0" smtClean="0">
                <a:solidFill>
                  <a:srgbClr val="11437F"/>
                </a:solidFill>
              </a:rPr>
              <a:t>Федеральным казначейством направлен запрос позиции по одобренным ранее документам:</a:t>
            </a:r>
            <a:endParaRPr lang="ru-RU" sz="800" b="1" dirty="0">
              <a:solidFill>
                <a:srgbClr val="11437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5942" y="927695"/>
            <a:ext cx="527775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200"/>
              </a:spcBef>
              <a:buFontTx/>
              <a:buChar char="-"/>
              <a:tabLst>
                <a:tab pos="180975" algn="l"/>
              </a:tabLst>
            </a:pPr>
            <a:r>
              <a:rPr lang="ru-RU" sz="800" dirty="0"/>
              <a:t>Рекомендации по оценке действий объекта контроля в случаях неэффективного </a:t>
            </a:r>
            <a:r>
              <a:rPr lang="ru-RU" sz="800" dirty="0" smtClean="0"/>
              <a:t>использования</a:t>
            </a:r>
            <a:br>
              <a:rPr lang="ru-RU" sz="800" dirty="0" smtClean="0"/>
            </a:br>
            <a:r>
              <a:rPr lang="ru-RU" sz="800" dirty="0" smtClean="0"/>
              <a:t>им </a:t>
            </a:r>
            <a:r>
              <a:rPr lang="ru-RU" sz="800" dirty="0"/>
              <a:t>бюджетных средств;</a:t>
            </a:r>
          </a:p>
          <a:p>
            <a:pPr marL="180975" indent="-180975" algn="just">
              <a:spcBef>
                <a:spcPts val="200"/>
              </a:spcBef>
              <a:buFontTx/>
              <a:buChar char="-"/>
              <a:tabLst>
                <a:tab pos="180975" algn="l"/>
              </a:tabLst>
            </a:pPr>
            <a:r>
              <a:rPr lang="ru-RU" sz="800" dirty="0"/>
              <a:t>Рекомендации по оценке действий объекта контроля в случаях нецелевого </a:t>
            </a:r>
            <a:r>
              <a:rPr lang="ru-RU" sz="800" dirty="0" smtClean="0"/>
              <a:t>использования</a:t>
            </a:r>
            <a:br>
              <a:rPr lang="ru-RU" sz="800" dirty="0" smtClean="0"/>
            </a:br>
            <a:r>
              <a:rPr lang="ru-RU" sz="800" dirty="0" smtClean="0"/>
              <a:t>им </a:t>
            </a:r>
            <a:r>
              <a:rPr lang="ru-RU" sz="800" dirty="0"/>
              <a:t>бюджетных средств;</a:t>
            </a:r>
          </a:p>
          <a:p>
            <a:pPr marL="180975" indent="-180975" algn="just">
              <a:spcBef>
                <a:spcPts val="200"/>
              </a:spcBef>
              <a:buFontTx/>
              <a:buChar char="-"/>
              <a:tabLst>
                <a:tab pos="180975" algn="l"/>
              </a:tabLst>
            </a:pPr>
            <a:r>
              <a:rPr lang="ru-RU" sz="800" dirty="0"/>
              <a:t>подходы к денежному и количественному выражению нарушений, выявляемых в ходе осуществления внешнего государственного аудита (контроля), государственного и муниципального финансового контроля;</a:t>
            </a:r>
          </a:p>
          <a:p>
            <a:pPr marL="180975" indent="-180975" algn="just">
              <a:spcBef>
                <a:spcPts val="200"/>
              </a:spcBef>
              <a:buFontTx/>
              <a:buChar char="-"/>
              <a:tabLst>
                <a:tab pos="180975" algn="l"/>
              </a:tabLst>
            </a:pPr>
            <a:r>
              <a:rPr lang="ru-RU" sz="800" dirty="0"/>
              <a:t>формулировки понятий «систематическое нарушение», «системное нарушение» и подходы к их отражению в соответствующей отчетности Счетной палаты Российской Федерации и Федерального </a:t>
            </a:r>
            <a:r>
              <a:rPr lang="ru-RU" sz="800" dirty="0" smtClean="0"/>
              <a:t>казначейства</a:t>
            </a:r>
            <a:endParaRPr lang="ru-RU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292100" y="2446017"/>
            <a:ext cx="1748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11437F"/>
                </a:solidFill>
              </a:rPr>
              <a:t>Получена позиция: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92300" y="2427960"/>
            <a:ext cx="371293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ru-RU" sz="600" dirty="0" smtClean="0"/>
              <a:t>Инспекции </a:t>
            </a:r>
            <a:r>
              <a:rPr lang="ru-RU" sz="600" dirty="0"/>
              <a:t>финансово-экономического контроля и контроля </a:t>
            </a:r>
            <a:r>
              <a:rPr lang="ru-RU" sz="600" dirty="0" smtClean="0"/>
              <a:t>в </a:t>
            </a:r>
            <a:r>
              <a:rPr lang="ru-RU" sz="600" dirty="0"/>
              <a:t>сфере закупок Алтайского </a:t>
            </a:r>
            <a:r>
              <a:rPr lang="ru-RU" sz="600" dirty="0" smtClean="0"/>
              <a:t>края </a:t>
            </a:r>
          </a:p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ru-RU" sz="600" dirty="0" smtClean="0"/>
              <a:t>Главного </a:t>
            </a:r>
            <a:r>
              <a:rPr lang="ru-RU" sz="600" dirty="0"/>
              <a:t>контрольного управления г. </a:t>
            </a:r>
            <a:r>
              <a:rPr lang="ru-RU" sz="600" dirty="0" smtClean="0"/>
              <a:t>Москвы</a:t>
            </a:r>
          </a:p>
          <a:p>
            <a:pPr marL="180975" indent="-180975">
              <a:buFontTx/>
              <a:buChar char="-"/>
              <a:tabLst>
                <a:tab pos="180975" algn="l"/>
              </a:tabLst>
            </a:pPr>
            <a:r>
              <a:rPr lang="ru-RU" sz="600" dirty="0" smtClean="0"/>
              <a:t>Комитета </a:t>
            </a:r>
            <a:r>
              <a:rPr lang="ru-RU" sz="600" dirty="0"/>
              <a:t>государственного финансового контроля Санкт -</a:t>
            </a:r>
            <a:r>
              <a:rPr lang="ru-RU" sz="600" dirty="0" smtClean="0"/>
              <a:t>Петербурга </a:t>
            </a:r>
            <a:endParaRPr lang="ru-RU" sz="600" dirty="0"/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5534657" y="3031937"/>
            <a:ext cx="212458" cy="172758"/>
          </a:xfrm>
          <a:prstGeom prst="rect">
            <a:avLst/>
          </a:prstGeom>
        </p:spPr>
        <p:txBody>
          <a:bodyPr/>
          <a:lstStyle/>
          <a:p>
            <a:r>
              <a:rPr lang="ru-RU" sz="1000" b="1" dirty="0" smtClean="0">
                <a:solidFill>
                  <a:srgbClr val="11437F"/>
                </a:solidFill>
              </a:rPr>
              <a:t>7</a:t>
            </a:r>
            <a:endParaRPr lang="ru-RU" sz="1000" b="1" dirty="0">
              <a:solidFill>
                <a:srgbClr val="1143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900" y="2841625"/>
            <a:ext cx="5389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</a:rPr>
              <a:t>Ожидаем позицию Минфина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0436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01700" y="43319"/>
            <a:ext cx="4788265" cy="813116"/>
          </a:xfrm>
          <a:prstGeom prst="rect">
            <a:avLst/>
          </a:prstGeom>
          <a:noFill/>
        </p:spPr>
        <p:txBody>
          <a:bodyPr wrap="square" lIns="43251" tIns="21626" rIns="43251" bIns="21626" rtlCol="0">
            <a:spAutoFit/>
          </a:bodyPr>
          <a:lstStyle/>
          <a:p>
            <a:pPr algn="r"/>
            <a: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Предложения инспекции финансово-экономического контроля и контроля в сфере закупок Алтайского края к Рекомендациям по оценке действий объекта контроля в случаях</a:t>
            </a:r>
            <a:b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нецелевого, неэффективного </a:t>
            </a:r>
            <a:r>
              <a:rPr lang="ru-RU" sz="1000" b="1" dirty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использования им бюджетных средств</a:t>
            </a:r>
          </a:p>
          <a:p>
            <a:pPr algn="r"/>
            <a:r>
              <a:rPr lang="ru-RU" sz="1000" dirty="0" smtClean="0">
                <a:solidFill>
                  <a:srgbClr val="11437F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solidFill>
                <a:srgbClr val="11437F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  <a:p>
            <a:pPr algn="r"/>
            <a:endParaRPr lang="ru-RU" sz="1000" dirty="0">
              <a:solidFill>
                <a:srgbClr val="11437F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"/>
          <p:cNvSpPr/>
          <p:nvPr/>
        </p:nvSpPr>
        <p:spPr>
          <a:xfrm flipV="1">
            <a:off x="2821" y="339409"/>
            <a:ext cx="5762979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11437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3" y="43319"/>
            <a:ext cx="918967" cy="3599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383" y="631825"/>
            <a:ext cx="526385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700" dirty="0" smtClean="0"/>
              <a:t>1. </a:t>
            </a:r>
            <a:r>
              <a:rPr lang="ru-RU" sz="700" dirty="0" err="1" smtClean="0"/>
              <a:t>Недостижение</a:t>
            </a:r>
            <a:r>
              <a:rPr lang="ru-RU" sz="700" dirty="0" smtClean="0"/>
              <a:t> </a:t>
            </a:r>
            <a:r>
              <a:rPr lang="ru-RU" sz="700" dirty="0"/>
              <a:t>(превышение допустимого (возможного) отклонения) объектом контроля показателей, установленных государственным </a:t>
            </a:r>
            <a:r>
              <a:rPr lang="ru-RU" sz="700" dirty="0" smtClean="0"/>
              <a:t>заданием, </a:t>
            </a:r>
            <a:r>
              <a:rPr lang="ru-RU" sz="700" dirty="0"/>
              <a:t>не может квалифицироваться как неэффективное использование бюджетных средств</a:t>
            </a:r>
            <a:r>
              <a:rPr lang="ru-RU" sz="700" dirty="0" smtClean="0"/>
              <a:t>,</a:t>
            </a:r>
            <a:br>
              <a:rPr lang="ru-RU" sz="700" dirty="0" smtClean="0"/>
            </a:br>
            <a:r>
              <a:rPr lang="ru-RU" sz="700" dirty="0" smtClean="0"/>
              <a:t>так </a:t>
            </a:r>
            <a:r>
              <a:rPr lang="ru-RU" sz="700" dirty="0"/>
              <a:t>как отсутствует прямая зависимость между расходованием объектом контроля средств субсидии, предоставленных на финансовое обеспечение выполнения </a:t>
            </a:r>
            <a:r>
              <a:rPr lang="ru-RU" sz="700" dirty="0" err="1"/>
              <a:t>госзадания</a:t>
            </a:r>
            <a:r>
              <a:rPr lang="ru-RU" sz="700" dirty="0"/>
              <a:t>, и достижением объектом контроля значений показателей (объем, качество), установленных </a:t>
            </a:r>
            <a:r>
              <a:rPr lang="ru-RU" sz="700" dirty="0" err="1"/>
              <a:t>госзаданием</a:t>
            </a:r>
            <a:r>
              <a:rPr lang="ru-RU" sz="700" dirty="0" smtClean="0"/>
              <a:t>.</a:t>
            </a:r>
          </a:p>
          <a:p>
            <a:pPr lvl="0" algn="just">
              <a:spcAft>
                <a:spcPts val="600"/>
              </a:spcAft>
            </a:pPr>
            <a:r>
              <a:rPr lang="ru-RU" sz="700" dirty="0" smtClean="0"/>
              <a:t>2</a:t>
            </a:r>
            <a:r>
              <a:rPr lang="ru-RU" sz="700" dirty="0"/>
              <a:t>. </a:t>
            </a:r>
            <a:r>
              <a:rPr lang="ru-RU" sz="700" dirty="0" err="1"/>
              <a:t>Недостижение</a:t>
            </a:r>
            <a:r>
              <a:rPr lang="ru-RU" sz="700" dirty="0"/>
              <a:t> (превышение допустимого (возможного) отклонения) объектом контроля показателей, установленных государственной </a:t>
            </a:r>
            <a:r>
              <a:rPr lang="ru-RU" sz="700" dirty="0" smtClean="0"/>
              <a:t>программой, не </a:t>
            </a:r>
            <a:r>
              <a:rPr lang="ru-RU" sz="700" dirty="0"/>
              <a:t>может квалифицироваться как неэффективное использование бюджетных средств</a:t>
            </a:r>
            <a:r>
              <a:rPr lang="ru-RU" sz="700" dirty="0" smtClean="0"/>
              <a:t>,</a:t>
            </a:r>
            <a:br>
              <a:rPr lang="ru-RU" sz="700" dirty="0" smtClean="0"/>
            </a:br>
            <a:r>
              <a:rPr lang="ru-RU" sz="700" dirty="0" smtClean="0"/>
              <a:t>так </a:t>
            </a:r>
            <a:r>
              <a:rPr lang="ru-RU" sz="700" dirty="0"/>
              <a:t>как отсутствует прямая зависимость между расходованием объектом контроля средств, </a:t>
            </a:r>
            <a:r>
              <a:rPr lang="ru-RU" sz="700" dirty="0" smtClean="0"/>
              <a:t>предоставленных</a:t>
            </a:r>
            <a:br>
              <a:rPr lang="ru-RU" sz="700" dirty="0" smtClean="0"/>
            </a:br>
            <a:r>
              <a:rPr lang="ru-RU" sz="700" dirty="0" smtClean="0"/>
              <a:t>на </a:t>
            </a:r>
            <a:r>
              <a:rPr lang="ru-RU" sz="700" dirty="0"/>
              <a:t>реализацию госпрограммы, и достижением объектом контроля значений показателей, установленных госпрограммой</a:t>
            </a:r>
            <a:r>
              <a:rPr lang="ru-RU" sz="700" dirty="0" smtClean="0"/>
              <a:t>.</a:t>
            </a:r>
          </a:p>
          <a:p>
            <a:pPr lvl="0" algn="just">
              <a:spcAft>
                <a:spcPts val="600"/>
              </a:spcAft>
            </a:pPr>
            <a:r>
              <a:rPr lang="ru-RU" sz="700" dirty="0"/>
              <a:t>3. </a:t>
            </a:r>
            <a:r>
              <a:rPr lang="ru-RU" sz="700" dirty="0" smtClean="0"/>
              <a:t>Оплаты </a:t>
            </a:r>
            <a:r>
              <a:rPr lang="ru-RU" sz="700" dirty="0"/>
              <a:t>товаров (работ, услуг), не предусмотренных государственным </a:t>
            </a:r>
            <a:r>
              <a:rPr lang="ru-RU" sz="700" dirty="0" smtClean="0"/>
              <a:t>заданием, не </a:t>
            </a:r>
            <a:r>
              <a:rPr lang="ru-RU" sz="700" dirty="0"/>
              <a:t>может быть установлено проверкой, так как утвержденная и действующая на практике форма </a:t>
            </a:r>
            <a:r>
              <a:rPr lang="ru-RU" sz="700" dirty="0" err="1"/>
              <a:t>госзадания</a:t>
            </a:r>
            <a:r>
              <a:rPr lang="ru-RU" sz="700" dirty="0"/>
              <a:t> не содержит цели использования средств субсидии, предоставленных на финансовое обеспечение выполнения </a:t>
            </a:r>
            <a:r>
              <a:rPr lang="ru-RU" sz="700" dirty="0" err="1"/>
              <a:t>госзадания</a:t>
            </a:r>
            <a:r>
              <a:rPr lang="ru-RU" sz="700" dirty="0"/>
              <a:t>, и (или) перечня подлежащих приобретению товаров (работ, услуг). В </a:t>
            </a:r>
            <a:r>
              <a:rPr lang="ru-RU" sz="700" dirty="0" err="1"/>
              <a:t>госзаданиях</a:t>
            </a:r>
            <a:r>
              <a:rPr lang="ru-RU" sz="700" dirty="0"/>
              <a:t> бюджетных (автономных) учреждений прописываются значения показателей, характеризующих объем и качество государственных услуг (работ), которые необходимо достигнуть (выполнить), и нет ни слова про предоставленные средства субсидии и цели их использования</a:t>
            </a:r>
            <a:r>
              <a:rPr lang="ru-RU" sz="700" dirty="0" smtClean="0"/>
              <a:t>.</a:t>
            </a:r>
          </a:p>
          <a:p>
            <a:pPr lvl="0" algn="just">
              <a:spcAft>
                <a:spcPts val="600"/>
              </a:spcAft>
            </a:pPr>
            <a:r>
              <a:rPr lang="ru-RU" sz="700" dirty="0" smtClean="0"/>
              <a:t>4</a:t>
            </a:r>
            <a:r>
              <a:rPr lang="ru-RU" sz="700" dirty="0"/>
              <a:t>. Оплаты товаров (работ, услуг), не предусмотренных соглашением о предоставлении </a:t>
            </a:r>
            <a:r>
              <a:rPr lang="ru-RU" sz="700" dirty="0" smtClean="0"/>
              <a:t>субсидии, </a:t>
            </a:r>
            <a:r>
              <a:rPr lang="ru-RU" sz="700" dirty="0"/>
              <a:t>не может быть установлено проверкой, так как утвержденная и действующая на практике форма Соглашения не содержит конкретных целей использования средств субсидии, предоставленных на финансовое обеспечение выполнения </a:t>
            </a:r>
            <a:r>
              <a:rPr lang="ru-RU" sz="700" dirty="0" err="1"/>
              <a:t>госзадания</a:t>
            </a:r>
            <a:r>
              <a:rPr lang="ru-RU" sz="700" dirty="0"/>
              <a:t>, а также перечня товаров (работ, услуг), подлежащих приобретению (или разрешенных к приобретению) за счет средств субсидии, предоставленных на финансовое обеспечение выполнения </a:t>
            </a:r>
            <a:r>
              <a:rPr lang="ru-RU" sz="700" dirty="0" err="1"/>
              <a:t>госзадания</a:t>
            </a:r>
            <a:r>
              <a:rPr lang="ru-RU" sz="700" dirty="0"/>
              <a:t>. </a:t>
            </a:r>
            <a:endParaRPr lang="ru-RU" sz="700" dirty="0" smtClean="0"/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5534657" y="3031937"/>
            <a:ext cx="212458" cy="172758"/>
          </a:xfrm>
          <a:prstGeom prst="rect">
            <a:avLst/>
          </a:prstGeom>
        </p:spPr>
        <p:txBody>
          <a:bodyPr/>
          <a:lstStyle/>
          <a:p>
            <a:r>
              <a:rPr lang="ru-RU" sz="1000" b="1" dirty="0" smtClean="0">
                <a:solidFill>
                  <a:srgbClr val="11437F"/>
                </a:solidFill>
              </a:rPr>
              <a:t>8</a:t>
            </a:r>
          </a:p>
          <a:p>
            <a:endParaRPr lang="ru-RU" sz="1000" b="1" dirty="0">
              <a:solidFill>
                <a:srgbClr val="114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3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0343" y="3070225"/>
            <a:ext cx="5746838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9" name="object 9"/>
          <p:cNvSpPr/>
          <p:nvPr/>
        </p:nvSpPr>
        <p:spPr>
          <a:xfrm>
            <a:off x="4517871" y="207610"/>
            <a:ext cx="1239310" cy="275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0"/>
          </a:p>
        </p:txBody>
      </p:sp>
      <p:sp>
        <p:nvSpPr>
          <p:cNvPr id="10" name="TextBox 9"/>
          <p:cNvSpPr txBox="1"/>
          <p:nvPr/>
        </p:nvSpPr>
        <p:spPr>
          <a:xfrm>
            <a:off x="294813" y="1382936"/>
            <a:ext cx="2433178" cy="289877"/>
          </a:xfrm>
          <a:prstGeom prst="rect">
            <a:avLst/>
          </a:prstGeom>
          <a:noFill/>
        </p:spPr>
        <p:txBody>
          <a:bodyPr wrap="square" lIns="43217" tIns="21617" rIns="43217" bIns="21617" rtlCol="0">
            <a:spAutoFit/>
          </a:bodyPr>
          <a:lstStyle/>
          <a:p>
            <a:r>
              <a:rPr lang="ru-RU" sz="1600" b="1" dirty="0">
                <a:solidFill>
                  <a:srgbClr val="11437F"/>
                </a:solidFill>
                <a:latin typeface="+mj-lt"/>
                <a:ea typeface="PT Serif" panose="020A0603040505020204" pitchFamily="18" charset="-52"/>
                <a:cs typeface="+mj-cs"/>
              </a:rPr>
              <a:t>Спасибо за внимание!</a:t>
            </a:r>
          </a:p>
        </p:txBody>
      </p:sp>
      <p:sp>
        <p:nvSpPr>
          <p:cNvPr id="12" name="object 2"/>
          <p:cNvSpPr/>
          <p:nvPr/>
        </p:nvSpPr>
        <p:spPr>
          <a:xfrm flipV="1">
            <a:off x="2835" y="250825"/>
            <a:ext cx="576016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7" y="43319"/>
            <a:ext cx="918518" cy="3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резентация_СКП_11-09-19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</TotalTime>
  <Words>620</Words>
  <Application>Microsoft Office PowerPoint</Application>
  <PresentationFormat>Произвольный</PresentationFormat>
  <Paragraphs>123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Calibri</vt:lpstr>
      <vt:lpstr>Franklin Gothic Medium Cond</vt:lpstr>
      <vt:lpstr>Open Sans Condensed</vt:lpstr>
      <vt:lpstr>PT Serif</vt:lpstr>
      <vt:lpstr>Times New Roman</vt:lpstr>
      <vt:lpstr>Trebuchet MS</vt:lpstr>
      <vt:lpstr>Wingdings</vt:lpstr>
      <vt:lpstr>Office Theme</vt:lpstr>
      <vt:lpstr>Презентация_СКП_11-09-19</vt:lpstr>
      <vt:lpstr>1_Презентация_СКП_11-09-19</vt:lpstr>
      <vt:lpstr>2_Презентация_СКП_11-09-19</vt:lpstr>
      <vt:lpstr>3_Презентация_СКП_11-09-19</vt:lpstr>
      <vt:lpstr>Подходы  к оценке действий объекта контроля  в случаях нецелевого, неэффективного использования бюджетных средств, сформированные Федеральным казначейством  и Счетной палатой Российской Федерации</vt:lpstr>
      <vt:lpstr>Модель государственного финансового контроля  в Российской Федерации на основе риск-ориентированного подхода</vt:lpstr>
      <vt:lpstr>Синхронизация деятельности  со Счетной палатой Российской Федерации</vt:lpstr>
      <vt:lpstr>Синхронизация деятельности  со Счетной палатой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Садовничая Ирина Олеговна</cp:lastModifiedBy>
  <cp:revision>328</cp:revision>
  <cp:lastPrinted>2021-04-23T09:33:21Z</cp:lastPrinted>
  <dcterms:created xsi:type="dcterms:W3CDTF">2019-07-31T16:47:50Z</dcterms:created>
  <dcterms:modified xsi:type="dcterms:W3CDTF">2021-04-23T09:33:23Z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