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79" r:id="rId4"/>
    <p:sldId id="278" r:id="rId5"/>
    <p:sldId id="292" r:id="rId6"/>
    <p:sldId id="287" r:id="rId7"/>
    <p:sldId id="285" r:id="rId8"/>
    <p:sldId id="286" r:id="rId9"/>
    <p:sldId id="283" r:id="rId10"/>
    <p:sldId id="291" r:id="rId11"/>
    <p:sldId id="293" r:id="rId12"/>
    <p:sldId id="295" r:id="rId13"/>
    <p:sldId id="266" r:id="rId14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476" autoAdjust="0"/>
  </p:normalViewPr>
  <p:slideViewPr>
    <p:cSldViewPr>
      <p:cViewPr varScale="1">
        <p:scale>
          <a:sx n="144" d="100"/>
          <a:sy n="144" d="100"/>
        </p:scale>
        <p:origin x="660" y="102"/>
      </p:cViewPr>
      <p:guideLst>
        <p:guide orient="horz" pos="4565"/>
        <p:guide pos="34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5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9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3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0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4/26/2021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t>4/26/2021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TextBox 9"/>
          <p:cNvSpPr txBox="1"/>
          <p:nvPr/>
        </p:nvSpPr>
        <p:spPr>
          <a:xfrm>
            <a:off x="228601" y="142875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Федеральным казначейством аналитических полномочий: итоги и перспективы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7" y="4803086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апрель 2021 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10" y="3638550"/>
            <a:ext cx="5217823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30" b="1" dirty="0" smtClean="0">
                <a:solidFill>
                  <a:srgbClr val="11437F"/>
                </a:solidFill>
              </a:rPr>
              <a:t>Тарасова Елена Викторовна</a:t>
            </a:r>
            <a:endParaRPr lang="ru-RU" sz="1430" dirty="0">
              <a:solidFill>
                <a:srgbClr val="11437F"/>
              </a:solidFill>
            </a:endParaRPr>
          </a:p>
          <a:p>
            <a:r>
              <a:rPr lang="ru-RU" sz="1110" dirty="0" smtClean="0">
                <a:solidFill>
                  <a:srgbClr val="11437F"/>
                </a:solidFill>
              </a:rPr>
              <a:t>Начальник Контрольно-аналитического управления </a:t>
            </a:r>
            <a:br>
              <a:rPr lang="ru-RU" sz="1110" dirty="0" smtClean="0">
                <a:solidFill>
                  <a:srgbClr val="11437F"/>
                </a:solidFill>
              </a:rPr>
            </a:br>
            <a:r>
              <a:rPr lang="ru-RU" sz="1110" dirty="0" smtClean="0">
                <a:solidFill>
                  <a:srgbClr val="11437F"/>
                </a:solidFill>
              </a:rPr>
              <a:t>в финансово-бюджетной сфере Федерального </a:t>
            </a:r>
            <a:r>
              <a:rPr lang="ru-RU" sz="1110" dirty="0">
                <a:solidFill>
                  <a:srgbClr val="11437F"/>
                </a:solidFill>
              </a:rPr>
              <a:t>казначейства</a:t>
            </a:r>
          </a:p>
        </p:txBody>
      </p:sp>
      <p:sp>
        <p:nvSpPr>
          <p:cNvPr id="16" name="object 2"/>
          <p:cNvSpPr/>
          <p:nvPr/>
        </p:nvSpPr>
        <p:spPr>
          <a:xfrm>
            <a:off x="5" y="4250972"/>
            <a:ext cx="4209462" cy="24823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9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 2020 году анализа осуществления главными </a:t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администраторами бюджетных средств внутреннего финансового аудита</a:t>
            </a:r>
            <a:endParaRPr lang="ru-RU" sz="1400" b="0" i="1" dirty="0"/>
          </a:p>
        </p:txBody>
      </p:sp>
      <p:sp>
        <p:nvSpPr>
          <p:cNvPr id="11" name="Овал 10"/>
          <p:cNvSpPr/>
          <p:nvPr/>
        </p:nvSpPr>
        <p:spPr>
          <a:xfrm>
            <a:off x="8023878" y="1062369"/>
            <a:ext cx="727364" cy="692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IV </a:t>
            </a:r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кв.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753" y="1928128"/>
            <a:ext cx="1153141" cy="23176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29614" y="1943624"/>
            <a:ext cx="1143000" cy="22896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 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22502" y="1919545"/>
            <a:ext cx="1153391" cy="41779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11437F"/>
                </a:solidFill>
              </a:rPr>
              <a:t>Анализ форм образования субъектов ВФА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16061" y="1928128"/>
            <a:ext cx="1143000" cy="3889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11437F"/>
                </a:solidFill>
              </a:rPr>
              <a:t>Анализ форм взаимодействия руководителя субъекта ВФА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28363" y="2396371"/>
            <a:ext cx="1143000" cy="2863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10 субъектов РФ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401114" y="2686446"/>
            <a:ext cx="0" cy="23818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813963" y="2924629"/>
            <a:ext cx="710045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100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839200" y="2678610"/>
            <a:ext cx="0" cy="62601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072423" y="3299217"/>
            <a:ext cx="894163" cy="2961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32 муниципальных образования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8401192" y="3603162"/>
            <a:ext cx="0" cy="24925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818464" y="3841003"/>
            <a:ext cx="701041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50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8401672" y="1770023"/>
            <a:ext cx="2" cy="167697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326320" y="2409674"/>
            <a:ext cx="1143000" cy="2863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10 субъектов РФ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6899071" y="2699749"/>
            <a:ext cx="0" cy="23818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311920" y="2937932"/>
            <a:ext cx="710045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100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7337157" y="2691913"/>
            <a:ext cx="0" cy="62601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6581730" y="3317931"/>
            <a:ext cx="894163" cy="2961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38 муниципальных образований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6911494" y="3608266"/>
            <a:ext cx="0" cy="24925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6321216" y="3857518"/>
            <a:ext cx="701041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50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535389" y="1036831"/>
            <a:ext cx="727364" cy="692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III </a:t>
            </a:r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кв.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913183" y="1744485"/>
            <a:ext cx="2" cy="167697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4824491" y="1922903"/>
            <a:ext cx="1153141" cy="23176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824240" y="1914320"/>
            <a:ext cx="1153391" cy="41779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11437F"/>
                </a:solidFill>
              </a:rPr>
              <a:t>Анализ результатов осуществления ГАБС ВФА в 2019 году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828058" y="2404449"/>
            <a:ext cx="1143000" cy="2863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10 субъектов РФ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5400809" y="2694524"/>
            <a:ext cx="0" cy="23818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4813658" y="2932707"/>
            <a:ext cx="710045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99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5838895" y="2686688"/>
            <a:ext cx="0" cy="62601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083468" y="3311449"/>
            <a:ext cx="894163" cy="2961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30 муниципальных образований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5399558" y="3608266"/>
            <a:ext cx="0" cy="24925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4818159" y="3852414"/>
            <a:ext cx="701041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44 ГАБС</a:t>
            </a:r>
            <a:endParaRPr lang="ru-RU" sz="600" b="1" dirty="0">
              <a:solidFill>
                <a:srgbClr val="11437F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5037127" y="1031606"/>
            <a:ext cx="727364" cy="692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кв.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5414921" y="1739260"/>
            <a:ext cx="2" cy="167697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3319277" y="1922903"/>
            <a:ext cx="1153141" cy="23176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319026" y="1914320"/>
            <a:ext cx="1153391" cy="41779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11437F"/>
                </a:solidFill>
              </a:rPr>
              <a:t>Оценка осуществления ГАСФБ ВФА </a:t>
            </a:r>
            <a:br>
              <a:rPr lang="ru-RU" sz="700" b="1" dirty="0" smtClean="0">
                <a:solidFill>
                  <a:srgbClr val="11437F"/>
                </a:solidFill>
              </a:rPr>
            </a:br>
            <a:r>
              <a:rPr lang="ru-RU" sz="700" b="1" dirty="0" smtClean="0">
                <a:solidFill>
                  <a:srgbClr val="11437F"/>
                </a:solidFill>
              </a:rPr>
              <a:t>в 2019 году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322844" y="2404449"/>
            <a:ext cx="1143000" cy="2863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РФ</a:t>
            </a:r>
            <a:endParaRPr lang="ru-RU" sz="600" b="1" dirty="0">
              <a:solidFill>
                <a:srgbClr val="11437F"/>
              </a:solidFill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3895595" y="2694524"/>
            <a:ext cx="0" cy="23818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3519737" y="2924629"/>
            <a:ext cx="710045" cy="2098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11437F"/>
                </a:solidFill>
              </a:rPr>
              <a:t>88 ГАСФБ</a:t>
            </a:r>
            <a:endParaRPr lang="ru-RU" sz="600" b="1" dirty="0">
              <a:solidFill>
                <a:srgbClr val="11437F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3531913" y="1031606"/>
            <a:ext cx="727364" cy="692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9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кв.</a:t>
            </a:r>
            <a:endParaRPr lang="ru-RU" sz="9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3909707" y="1739260"/>
            <a:ext cx="2" cy="167697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 вниз 45"/>
          <p:cNvSpPr/>
          <p:nvPr/>
        </p:nvSpPr>
        <p:spPr>
          <a:xfrm rot="16200000">
            <a:off x="2987039" y="2625090"/>
            <a:ext cx="266700" cy="3124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4908" y="1923440"/>
            <a:ext cx="31297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Плановая заявка</a:t>
            </a:r>
            <a: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 </a:t>
            </a:r>
            <a:b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Минфина России на проведение аналитических мероприятий </a:t>
            </a:r>
            <a:b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в 2020 году </a:t>
            </a:r>
          </a:p>
          <a:p>
            <a:pPr algn="ctr">
              <a:lnSpc>
                <a:spcPct val="150000"/>
              </a:lnSpc>
            </a:pPr>
            <a:r>
              <a:rPr lang="ru-RU" sz="1100" b="1" dirty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(письмо от 06.03.2020 № 02-02-05/16941</a:t>
            </a:r>
            <a:r>
              <a:rPr lang="ru-RU" sz="11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20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10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 2021 году анализа осуществления главными </a:t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администраторами бюджетных средств внутреннего финансового аудита</a:t>
            </a:r>
            <a:endParaRPr lang="ru-RU" sz="1400" b="0" i="1" dirty="0">
              <a:solidFill>
                <a:srgbClr val="11437F"/>
              </a:solidFill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1" y="747415"/>
            <a:ext cx="3457203" cy="2129135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79411" y="1581150"/>
            <a:ext cx="3457203" cy="53920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1437F"/>
                </a:solidFill>
              </a:rPr>
              <a:t>АНКЕТИРОВАНИЕ</a:t>
            </a:r>
          </a:p>
          <a:p>
            <a:pPr algn="ctr"/>
            <a:r>
              <a:rPr lang="ru-RU" sz="3200" b="1" dirty="0" smtClean="0">
                <a:solidFill>
                  <a:srgbClr val="11437F"/>
                </a:solidFill>
              </a:rPr>
              <a:t>35 633 </a:t>
            </a:r>
            <a:r>
              <a:rPr lang="ru-RU" sz="1600" b="1" dirty="0" smtClean="0">
                <a:solidFill>
                  <a:srgbClr val="11437F"/>
                </a:solidFill>
              </a:rPr>
              <a:t>ГАБС</a:t>
            </a:r>
            <a:endParaRPr lang="ru-RU" sz="1600" b="1" dirty="0">
              <a:solidFill>
                <a:srgbClr val="11437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3195" y="1436459"/>
            <a:ext cx="49601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Отсутствие</a:t>
            </a:r>
            <a:r>
              <a:rPr lang="ru-RU" sz="1050" dirty="0" smtClean="0">
                <a:ea typeface="Times New Roman"/>
                <a:cs typeface="Times New Roman"/>
              </a:rPr>
              <a:t> </a:t>
            </a:r>
            <a:r>
              <a:rPr lang="ru-RU" sz="1050" dirty="0">
                <a:ea typeface="Times New Roman"/>
                <a:cs typeface="Times New Roman"/>
              </a:rPr>
              <a:t>у значительной части </a:t>
            </a:r>
            <a:r>
              <a:rPr lang="ru-RU" sz="1050" dirty="0" smtClean="0">
                <a:ea typeface="Times New Roman"/>
                <a:cs typeface="Times New Roman"/>
              </a:rPr>
              <a:t>ГАБС 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понимания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различий между внутренним финансовым аудитом, ведомственным контролем и внутренним муниципальным финансовым 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контролем</a:t>
            </a:r>
            <a:r>
              <a:rPr lang="ru-RU" sz="1050" dirty="0" smtClean="0">
                <a:ea typeface="Times New Roman"/>
                <a:cs typeface="Times New Roman"/>
              </a:rPr>
              <a:t>.</a:t>
            </a:r>
          </a:p>
          <a:p>
            <a:pPr algn="just"/>
            <a:endParaRPr lang="ru-RU" sz="1050" dirty="0">
              <a:ea typeface="Times New Roman"/>
              <a:cs typeface="Times New Roman"/>
            </a:endParaRPr>
          </a:p>
          <a:p>
            <a:pPr algn="just"/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Н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езнание</a:t>
            </a:r>
            <a:r>
              <a:rPr lang="ru-RU" sz="1050" dirty="0" smtClean="0">
                <a:ea typeface="Times New Roman"/>
                <a:cs typeface="Times New Roman"/>
              </a:rPr>
              <a:t> ГАБС 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о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наличии 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у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них полномочий </a:t>
            </a:r>
            <a:r>
              <a:rPr lang="ru-RU" sz="1050" dirty="0">
                <a:ea typeface="Times New Roman"/>
                <a:cs typeface="Times New Roman"/>
              </a:rPr>
              <a:t>по осуществлению внутреннего финансового </a:t>
            </a:r>
            <a:r>
              <a:rPr lang="ru-RU" sz="1050" dirty="0" smtClean="0">
                <a:ea typeface="Times New Roman"/>
                <a:cs typeface="Times New Roman"/>
              </a:rPr>
              <a:t>аудита.</a:t>
            </a:r>
          </a:p>
          <a:p>
            <a:pPr algn="just"/>
            <a:endParaRPr lang="ru-RU" sz="1050" dirty="0">
              <a:ea typeface="Times New Roman"/>
              <a:cs typeface="Times New Roman"/>
            </a:endParaRPr>
          </a:p>
          <a:p>
            <a:pPr algn="just"/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О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тсутствие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информированности</a:t>
            </a:r>
            <a:r>
              <a:rPr lang="ru-RU" sz="1050" dirty="0">
                <a:ea typeface="Times New Roman"/>
                <a:cs typeface="Times New Roman"/>
              </a:rPr>
              <a:t> </a:t>
            </a:r>
            <a:r>
              <a:rPr lang="ru-RU" sz="1050" dirty="0" smtClean="0">
                <a:ea typeface="Times New Roman"/>
                <a:cs typeface="Times New Roman"/>
              </a:rPr>
              <a:t>ГАБС 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о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нормативной правовой базе</a:t>
            </a:r>
            <a:r>
              <a:rPr lang="ru-RU" sz="1050" dirty="0">
                <a:ea typeface="Times New Roman"/>
                <a:cs typeface="Times New Roman"/>
              </a:rPr>
              <a:t> по организации </a:t>
            </a:r>
            <a:r>
              <a:rPr lang="ru-RU" sz="1050" dirty="0" smtClean="0">
                <a:ea typeface="Times New Roman"/>
                <a:cs typeface="Times New Roman"/>
              </a:rPr>
              <a:t>и </a:t>
            </a:r>
            <a:r>
              <a:rPr lang="ru-RU" sz="1050" dirty="0">
                <a:ea typeface="Times New Roman"/>
                <a:cs typeface="Times New Roman"/>
              </a:rPr>
              <a:t>осуществлению внутреннего финансового аудита, в том числе </a:t>
            </a:r>
            <a:r>
              <a:rPr lang="ru-RU" sz="1050" dirty="0" smtClean="0">
                <a:ea typeface="Times New Roman"/>
                <a:cs typeface="Times New Roman"/>
              </a:rPr>
              <a:t>об </a:t>
            </a:r>
            <a:r>
              <a:rPr lang="ru-RU" sz="1050" dirty="0">
                <a:ea typeface="Times New Roman"/>
                <a:cs typeface="Times New Roman"/>
              </a:rPr>
              <a:t>издании федеральных стандартов внутреннего финансового </a:t>
            </a:r>
            <a:r>
              <a:rPr lang="ru-RU" sz="1050" dirty="0" smtClean="0">
                <a:ea typeface="Times New Roman"/>
                <a:cs typeface="Times New Roman"/>
              </a:rPr>
              <a:t>аудита.</a:t>
            </a:r>
          </a:p>
          <a:p>
            <a:pPr algn="just"/>
            <a:endParaRPr lang="ru-RU" sz="1050" dirty="0">
              <a:ea typeface="Times New Roman"/>
              <a:cs typeface="Times New Roman"/>
            </a:endParaRPr>
          </a:p>
          <a:p>
            <a:pPr algn="just"/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О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тсутствие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функциональной независимости</a:t>
            </a:r>
            <a:r>
              <a:rPr lang="ru-RU" sz="1050" dirty="0">
                <a:ea typeface="Times New Roman"/>
                <a:cs typeface="Times New Roman"/>
              </a:rPr>
              <a:t> внутреннего финансового </a:t>
            </a:r>
            <a:r>
              <a:rPr lang="ru-RU" sz="1050" dirty="0" smtClean="0">
                <a:ea typeface="Times New Roman"/>
                <a:cs typeface="Times New Roman"/>
              </a:rPr>
              <a:t>аудита.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674662" y="2918743"/>
            <a:ext cx="266700" cy="3124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01" y="3128486"/>
            <a:ext cx="2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Информация</a:t>
            </a:r>
            <a:r>
              <a:rPr lang="ru-RU" sz="1000" dirty="0" smtClean="0">
                <a:ea typeface="Times New Roman"/>
                <a:cs typeface="Times New Roman"/>
              </a:rPr>
              <a:t> в </a:t>
            </a:r>
            <a:r>
              <a:rPr lang="ru-RU" sz="1000" dirty="0">
                <a:ea typeface="Times New Roman"/>
                <a:cs typeface="Times New Roman"/>
              </a:rPr>
              <a:t>части организационной структуры ГАБС, </a:t>
            </a:r>
            <a:r>
              <a:rPr lang="ru-RU" sz="1000" dirty="0" smtClean="0">
                <a:ea typeface="Times New Roman"/>
                <a:cs typeface="Times New Roman"/>
              </a:rPr>
              <a:t>а также  организации и осуществлении ГАБС внутреннего </a:t>
            </a:r>
            <a:r>
              <a:rPr lang="ru-RU" sz="1000" dirty="0">
                <a:ea typeface="Times New Roman"/>
                <a:cs typeface="Times New Roman"/>
              </a:rPr>
              <a:t>финансового аудита </a:t>
            </a:r>
            <a:r>
              <a:rPr lang="ru-RU" sz="1000" dirty="0" smtClean="0">
                <a:ea typeface="Times New Roman"/>
                <a:cs typeface="Times New Roman"/>
              </a:rPr>
              <a:t>в 2020 году.</a:t>
            </a:r>
            <a:endParaRPr lang="ru-RU" sz="1000" dirty="0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3195" y="773756"/>
            <a:ext cx="496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11437F"/>
                </a:solidFill>
                <a:ea typeface="Times New Roman"/>
                <a:cs typeface="Times New Roman"/>
              </a:rPr>
              <a:t>Проблемы, выявленные по результатам анкетирования </a:t>
            </a:r>
            <a:r>
              <a:rPr lang="ru-RU" sz="14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ГАБС</a:t>
            </a:r>
            <a:endParaRPr lang="ru-RU" sz="1400" b="1" dirty="0">
              <a:solidFill>
                <a:srgbClr val="11437F"/>
              </a:solidFill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4662" y="3964863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1437F"/>
                </a:solidFill>
                <a:ea typeface="Times New Roman"/>
                <a:cs typeface="Times New Roman"/>
              </a:rPr>
              <a:t>Р</a:t>
            </a:r>
            <a:r>
              <a:rPr lang="ru-RU" sz="12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ассмотреть </a:t>
            </a:r>
            <a:r>
              <a:rPr lang="ru-RU" sz="1200" b="1" dirty="0">
                <a:solidFill>
                  <a:srgbClr val="11437F"/>
                </a:solidFill>
                <a:ea typeface="Times New Roman"/>
                <a:cs typeface="Times New Roman"/>
              </a:rPr>
              <a:t>вопрос о направлении Минфином России в адрес финансовых органов субъектов Российской Федерации разъяснений о необходимости информирования </a:t>
            </a:r>
            <a:r>
              <a:rPr lang="ru-RU" sz="12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ГАБС </a:t>
            </a:r>
            <a:r>
              <a:rPr lang="ru-RU" sz="1200" dirty="0" smtClean="0">
                <a:ea typeface="Times New Roman"/>
                <a:cs typeface="Times New Roman"/>
              </a:rPr>
              <a:t>по </a:t>
            </a:r>
            <a:r>
              <a:rPr lang="ru-RU" sz="1200" dirty="0">
                <a:ea typeface="Times New Roman"/>
                <a:cs typeface="Times New Roman"/>
              </a:rPr>
              <a:t>вопросам организации и осуществления внутреннего финансового </a:t>
            </a:r>
            <a:r>
              <a:rPr lang="ru-RU" sz="1200" dirty="0" smtClean="0">
                <a:ea typeface="Times New Roman"/>
                <a:cs typeface="Times New Roman"/>
              </a:rPr>
              <a:t>аудита</a:t>
            </a:r>
            <a:endParaRPr lang="ru-RU" sz="1200" dirty="0">
              <a:ea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2" y="3231165"/>
            <a:ext cx="451143" cy="451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196" y="790621"/>
            <a:ext cx="506356" cy="5063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324" y="4117578"/>
            <a:ext cx="477478" cy="4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11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 2021 году анализа осуществления главными </a:t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администраторами бюджетных средств внутреннего финансового аудита</a:t>
            </a:r>
            <a:endParaRPr lang="ru-RU" sz="1400" b="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7100" y="1333899"/>
            <a:ext cx="5448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Аналитическое мероприятие </a:t>
            </a:r>
            <a:r>
              <a:rPr lang="ru-RU" sz="12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№ 1: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«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Оценка организации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</a:b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и осуществления ГАСФБ ВФА в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2020 году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»</a:t>
            </a:r>
          </a:p>
          <a:p>
            <a:pPr lvl="0" algn="just"/>
            <a:endParaRPr lang="ru-RU" sz="1200" dirty="0" smtClean="0">
              <a:latin typeface="Arial (Основной текст)"/>
              <a:ea typeface="Times New Roman"/>
              <a:cs typeface="Times New Roman"/>
            </a:endParaRPr>
          </a:p>
          <a:p>
            <a:pPr lvl="0" algn="just"/>
            <a:r>
              <a:rPr lang="ru-RU" sz="1200" b="1" dirty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Аналитическое мероприятие № 2</a:t>
            </a:r>
            <a:r>
              <a:rPr lang="ru-RU" sz="12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: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«Анализ организации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</a:b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и осуществления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в 2020 году и в текущем периоде 2021 года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ВФА </a:t>
            </a:r>
            <a:b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</a:b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в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случаях, когда принято решение об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упрощенном осуществлении ВФА или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решение о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передаче ГАБС полномочий администратора бюджетных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средств по осуществлению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ВФА»</a:t>
            </a:r>
          </a:p>
          <a:p>
            <a:pPr lvl="0" algn="just"/>
            <a:endParaRPr lang="ru-RU" sz="1200" dirty="0" smtClean="0">
              <a:latin typeface="Arial (Основной текст)"/>
              <a:ea typeface="Times New Roman"/>
              <a:cs typeface="Times New Roman"/>
            </a:endParaRPr>
          </a:p>
          <a:p>
            <a:pPr lvl="0" algn="just"/>
            <a:r>
              <a:rPr lang="ru-RU" sz="1200" b="1" dirty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Аналитическое мероприятие № 3</a:t>
            </a:r>
            <a:r>
              <a:rPr lang="ru-RU" sz="12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: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«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Анализ организации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</a:b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и осуществления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в 2020 году и в текущем периоде 2021 года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ВФА </a:t>
            </a:r>
            <a:b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</a:b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в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случае, когда принято решение об образовании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субъекта ВФА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в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ГАБС»</a:t>
            </a:r>
          </a:p>
          <a:p>
            <a:pPr lvl="0" algn="just"/>
            <a:endParaRPr lang="ru-RU" sz="1200" dirty="0" smtClean="0">
              <a:latin typeface="Arial (Основной текст)"/>
              <a:ea typeface="Times New Roman"/>
              <a:cs typeface="Times New Roman"/>
            </a:endParaRPr>
          </a:p>
          <a:p>
            <a:pPr lvl="0" algn="just"/>
            <a:r>
              <a:rPr lang="ru-RU" sz="1200" b="1" dirty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Аналитическое мероприятие № 4</a:t>
            </a:r>
            <a:r>
              <a:rPr lang="ru-RU" sz="12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: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«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Анализ заключений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по результатам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проведения аудиторских мероприятий в 2020 году и в 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текущем периоде </a:t>
            </a:r>
            <a:r>
              <a:rPr lang="ru-RU" sz="1200" dirty="0">
                <a:latin typeface="Arial (Основной текст)"/>
                <a:ea typeface="Times New Roman"/>
                <a:cs typeface="Times New Roman"/>
              </a:rPr>
              <a:t>2021 года</a:t>
            </a:r>
            <a:r>
              <a:rPr lang="ru-RU" sz="1200" dirty="0" smtClean="0">
                <a:latin typeface="Arial (Основной текст)"/>
                <a:ea typeface="Times New Roman"/>
                <a:cs typeface="Times New Roman"/>
              </a:rPr>
              <a:t>»</a:t>
            </a:r>
            <a:endParaRPr lang="ru-RU" sz="1200" dirty="0">
              <a:latin typeface="Arial (Основной текст)"/>
              <a:ea typeface="Times New Roman"/>
              <a:cs typeface="Times New Roman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147061" y="2586989"/>
            <a:ext cx="266700" cy="3124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692" y="1900357"/>
            <a:ext cx="312970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Плановая заявка </a:t>
            </a:r>
            <a:br>
              <a:rPr lang="ru-RU" sz="16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Минфина России на проведение аналитических мероприятий </a:t>
            </a:r>
            <a:b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в 2021 году </a:t>
            </a:r>
          </a:p>
          <a:p>
            <a:pPr algn="ctr">
              <a:lnSpc>
                <a:spcPct val="150000"/>
              </a:lnSpc>
            </a:pPr>
            <a:r>
              <a:rPr lang="ru-RU" sz="1100" b="1" dirty="0" smtClean="0">
                <a:solidFill>
                  <a:srgbClr val="11437F"/>
                </a:solidFill>
                <a:latin typeface="Arial (Основной текст)"/>
                <a:ea typeface="Times New Roman"/>
                <a:cs typeface="Times New Roman"/>
              </a:rPr>
              <a:t>(письмо от 31.03.2021 № 02-02-05/23639)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05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658680"/>
            <a:ext cx="7004022" cy="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TextBox 9"/>
          <p:cNvSpPr txBox="1"/>
          <p:nvPr/>
        </p:nvSpPr>
        <p:spPr>
          <a:xfrm>
            <a:off x="463247" y="2025417"/>
            <a:ext cx="60026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73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3173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BC754-7832-4356-B934-37E7D378699C}"/>
              </a:ext>
            </a:extLst>
          </p:cNvPr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A58C6F-5399-4274-A31E-E52E75DD3CB0}"/>
              </a:ext>
            </a:extLst>
          </p:cNvPr>
          <p:cNvSpPr txBox="1"/>
          <p:nvPr/>
        </p:nvSpPr>
        <p:spPr>
          <a:xfrm>
            <a:off x="5538767" y="4803086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апрель 2021 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7256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проведения анализа </a:t>
            </a:r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бюджетных полномочий 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(муниципального) финансового 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на 2020 год</a:t>
            </a:r>
            <a:endParaRPr lang="ru-RU" sz="14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33" t="20371" r="27917" b="11482"/>
          <a:stretch/>
        </p:blipFill>
        <p:spPr>
          <a:xfrm>
            <a:off x="304800" y="742951"/>
            <a:ext cx="4572000" cy="2411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917" t="20370" r="27083" b="12222"/>
          <a:stretch/>
        </p:blipFill>
        <p:spPr>
          <a:xfrm>
            <a:off x="4114800" y="2009775"/>
            <a:ext cx="4800600" cy="2543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969928">
            <a:off x="389745" y="826131"/>
            <a:ext cx="3309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ПРИОСТАНОВЛЕНО</a:t>
            </a:r>
            <a:endParaRPr lang="ru-RU" sz="2000" b="1" dirty="0">
              <a:ln w="22225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969928">
            <a:off x="4504545" y="2094523"/>
            <a:ext cx="3309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ВОЗОБНОВЛЕНО</a:t>
            </a:r>
            <a:endParaRPr lang="ru-RU" sz="2400" b="1" dirty="0">
              <a:ln w="22225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219200" y="3154408"/>
            <a:ext cx="2209800" cy="838201"/>
          </a:xfrm>
          <a:prstGeom prst="upArrowCallou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1437F"/>
                </a:solidFill>
              </a:rPr>
              <a:t>1 404</a:t>
            </a:r>
            <a:r>
              <a:rPr lang="ru-RU" sz="1600" b="1" dirty="0" smtClean="0">
                <a:solidFill>
                  <a:srgbClr val="11437F"/>
                </a:solidFill>
              </a:rPr>
              <a:t> АМ </a:t>
            </a:r>
            <a:br>
              <a:rPr lang="ru-RU" sz="1600" b="1" dirty="0" smtClean="0">
                <a:solidFill>
                  <a:srgbClr val="11437F"/>
                </a:solidFill>
              </a:rPr>
            </a:br>
            <a:r>
              <a:rPr lang="ru-RU" sz="1100" dirty="0" smtClean="0"/>
              <a:t>(20 % ОГ(М)ФК созданных </a:t>
            </a:r>
            <a:br>
              <a:rPr lang="ru-RU" sz="1100" dirty="0" smtClean="0"/>
            </a:br>
            <a:r>
              <a:rPr lang="ru-RU" sz="1100" dirty="0" smtClean="0"/>
              <a:t>по состоянию на 01.11.2019 г.)</a:t>
            </a:r>
            <a:endParaRPr lang="ru-RU" sz="11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795682" y="1067826"/>
            <a:ext cx="2209800" cy="913318"/>
          </a:xfrm>
          <a:prstGeom prst="downArrow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1437F"/>
                </a:solidFill>
              </a:rPr>
              <a:t>1 003</a:t>
            </a:r>
            <a:r>
              <a:rPr lang="ru-RU" sz="1600" b="1" dirty="0" smtClean="0">
                <a:solidFill>
                  <a:srgbClr val="11437F"/>
                </a:solidFill>
              </a:rPr>
              <a:t> АМ</a:t>
            </a:r>
          </a:p>
          <a:p>
            <a:pPr algn="ctr"/>
            <a:r>
              <a:rPr lang="ru-RU" sz="1100" dirty="0" smtClean="0"/>
              <a:t>(14 % ОГ(М)ФК созданных </a:t>
            </a:r>
            <a:br>
              <a:rPr lang="ru-RU" sz="1100" dirty="0" smtClean="0"/>
            </a:br>
            <a:r>
              <a:rPr lang="ru-RU" sz="1100" dirty="0" smtClean="0"/>
              <a:t>по состоянию на 01.11.2019 г.)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5233"/>
            <a:ext cx="7443098" cy="492443"/>
          </a:xfrm>
        </p:spPr>
        <p:txBody>
          <a:bodyPr/>
          <a:lstStyle/>
          <a:p>
            <a:r>
              <a:rPr lang="ru-RU" sz="1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аналитических мероприятий </a:t>
            </a:r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</a:t>
            </a:r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контроля </a:t>
            </a:r>
            <a:r>
              <a:rPr lang="ru-RU" sz="16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42951"/>
            <a:ext cx="7848600" cy="4321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3534" y="2211323"/>
            <a:ext cx="1481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1437F"/>
                </a:solidFill>
              </a:rPr>
              <a:t>86</a:t>
            </a:r>
            <a:r>
              <a:rPr lang="ru-RU" sz="3200" b="1" dirty="0" smtClean="0">
                <a:solidFill>
                  <a:srgbClr val="11437F"/>
                </a:solidFill>
              </a:rPr>
              <a:t/>
            </a:r>
            <a:br>
              <a:rPr lang="ru-RU" sz="3200" b="1" dirty="0" smtClean="0">
                <a:solidFill>
                  <a:srgbClr val="11437F"/>
                </a:solidFill>
              </a:rPr>
            </a:br>
            <a:r>
              <a:rPr lang="ru-RU" sz="3600" b="1" dirty="0" smtClean="0">
                <a:solidFill>
                  <a:srgbClr val="11437F"/>
                </a:solidFill>
              </a:rPr>
              <a:t>ОГФК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6493"/>
            <a:ext cx="7366897" cy="400110"/>
          </a:xfrm>
        </p:spPr>
        <p:txBody>
          <a:bodyPr/>
          <a:lstStyle/>
          <a:p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</a:t>
            </a:r>
            <a:r>
              <a:rPr lang="ru-RU" sz="13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исполнения бюджетных полномочий </a:t>
            </a:r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b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3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контроля </a:t>
            </a:r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3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3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917" t="29540" r="11667" b="12222"/>
          <a:stretch/>
        </p:blipFill>
        <p:spPr>
          <a:xfrm>
            <a:off x="0" y="1809750"/>
            <a:ext cx="4422497" cy="2057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7084" t="28126" r="11250" b="12222"/>
          <a:stretch/>
        </p:blipFill>
        <p:spPr>
          <a:xfrm>
            <a:off x="4724400" y="1809750"/>
            <a:ext cx="4394269" cy="205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50001" t="16052" r="48266"/>
          <a:stretch/>
        </p:blipFill>
        <p:spPr>
          <a:xfrm>
            <a:off x="4572000" y="1809750"/>
            <a:ext cx="76200" cy="2057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545" y="152463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На 1 ноября 2017 года 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2566" y="1548140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На 1 ноября </a:t>
            </a:r>
            <a:r>
              <a:rPr lang="ru-RU" sz="1100" i="1" dirty="0" smtClean="0">
                <a:solidFill>
                  <a:srgbClr val="11437F"/>
                </a:solidFill>
                <a:ea typeface="Calibri" panose="020F0502020204030204" pitchFamily="34" charset="0"/>
              </a:rPr>
              <a:t>2018 </a:t>
            </a:r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года 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6822" y="1548140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На 1 ноября </a:t>
            </a:r>
            <a:r>
              <a:rPr lang="ru-RU" sz="1100" i="1" dirty="0" smtClean="0">
                <a:solidFill>
                  <a:srgbClr val="11437F"/>
                </a:solidFill>
                <a:ea typeface="Calibri" panose="020F0502020204030204" pitchFamily="34" charset="0"/>
              </a:rPr>
              <a:t>2019 </a:t>
            </a:r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года 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31564" y="1524633"/>
            <a:ext cx="1827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На 1 </a:t>
            </a:r>
            <a:r>
              <a:rPr lang="ru-RU" sz="1100" i="1" dirty="0" smtClean="0">
                <a:solidFill>
                  <a:srgbClr val="11437F"/>
                </a:solidFill>
                <a:ea typeface="Calibri" panose="020F0502020204030204" pitchFamily="34" charset="0"/>
              </a:rPr>
              <a:t>октября 2020 </a:t>
            </a:r>
            <a:r>
              <a:rPr lang="ru-RU" sz="1100" i="1" dirty="0">
                <a:solidFill>
                  <a:srgbClr val="11437F"/>
                </a:solidFill>
                <a:ea typeface="Calibri" panose="020F0502020204030204" pitchFamily="34" charset="0"/>
              </a:rPr>
              <a:t>года </a:t>
            </a:r>
            <a:endParaRPr lang="ru-RU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исполнения переданных полномочий по </a:t>
            </a:r>
            <a:b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осуществлению внутреннего муниципального финансового контроля</a:t>
            </a:r>
            <a:endParaRPr lang="ru-RU" sz="1600" dirty="0">
              <a:solidFill>
                <a:srgbClr val="11437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1047750"/>
            <a:ext cx="7162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2020 году </a:t>
            </a:r>
            <a:r>
              <a:rPr lang="ru-RU" sz="1600" b="1" dirty="0">
                <a:solidFill>
                  <a:srgbClr val="11437F"/>
                </a:solidFill>
              </a:rPr>
              <a:t>аналитические мероприятия проведены в отношении </a:t>
            </a:r>
            <a:r>
              <a:rPr lang="ru-RU" sz="2000" b="1" dirty="0">
                <a:solidFill>
                  <a:srgbClr val="11437F"/>
                </a:solidFill>
              </a:rPr>
              <a:t>197</a:t>
            </a:r>
            <a:r>
              <a:rPr lang="ru-RU" sz="1600" b="1" dirty="0">
                <a:solidFill>
                  <a:srgbClr val="11437F"/>
                </a:solidFill>
              </a:rPr>
              <a:t> </a:t>
            </a:r>
            <a:r>
              <a:rPr lang="ru-RU" sz="1600" b="1" dirty="0" smtClean="0">
                <a:solidFill>
                  <a:srgbClr val="11437F"/>
                </a:solidFill>
              </a:rPr>
              <a:t>ОМФК муниципальных </a:t>
            </a:r>
            <a:r>
              <a:rPr lang="ru-RU" sz="1600" b="1" dirty="0">
                <a:solidFill>
                  <a:srgbClr val="11437F"/>
                </a:solidFill>
              </a:rPr>
              <a:t>районов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11437F"/>
                </a:solidFill>
              </a:rPr>
              <a:t>которым передано исполнение полномочий</a:t>
            </a:r>
            <a:r>
              <a:rPr lang="ru-RU" sz="1600" dirty="0"/>
              <a:t> по осуществлению внутреннего муниципального финансового контроля </a:t>
            </a:r>
            <a:r>
              <a:rPr lang="ru-RU" sz="2000" b="1" dirty="0">
                <a:solidFill>
                  <a:srgbClr val="11437F"/>
                </a:solidFill>
              </a:rPr>
              <a:t>2 127 </a:t>
            </a:r>
            <a:r>
              <a:rPr lang="ru-RU" sz="1600" dirty="0"/>
              <a:t>городских </a:t>
            </a:r>
            <a:r>
              <a:rPr lang="ru-RU" sz="1600" dirty="0" smtClean="0"/>
              <a:t>и </a:t>
            </a:r>
            <a:r>
              <a:rPr lang="ru-RU" sz="1600" dirty="0"/>
              <a:t>сельских </a:t>
            </a:r>
            <a:r>
              <a:rPr lang="ru-RU" sz="1600" b="1" dirty="0">
                <a:solidFill>
                  <a:srgbClr val="11437F"/>
                </a:solidFill>
              </a:rPr>
              <a:t>поселений</a:t>
            </a:r>
            <a:r>
              <a:rPr lang="ru-RU" sz="16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 результатам Анализа установлено, что </a:t>
            </a:r>
            <a:r>
              <a:rPr lang="ru-RU" sz="1600" b="1" dirty="0" smtClean="0">
                <a:solidFill>
                  <a:srgbClr val="11437F"/>
                </a:solidFill>
              </a:rPr>
              <a:t>ОМФК муниципальных </a:t>
            </a:r>
            <a:r>
              <a:rPr lang="ru-RU" sz="1600" b="1" dirty="0">
                <a:solidFill>
                  <a:srgbClr val="11437F"/>
                </a:solidFill>
              </a:rPr>
              <a:t>районов проведены контрольные мероприятия в отношении лишь </a:t>
            </a:r>
            <a:r>
              <a:rPr lang="ru-RU" sz="2000" b="1" dirty="0">
                <a:solidFill>
                  <a:srgbClr val="11437F"/>
                </a:solidFill>
              </a:rPr>
              <a:t>31 % </a:t>
            </a:r>
            <a:r>
              <a:rPr lang="ru-RU" sz="1600" b="1" dirty="0">
                <a:solidFill>
                  <a:srgbClr val="11437F"/>
                </a:solidFill>
              </a:rPr>
              <a:t>муниципальных образований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11437F"/>
                </a:solidFill>
              </a:rPr>
              <a:t>передавших им исполнение полномочий </a:t>
            </a:r>
            <a:r>
              <a:rPr lang="ru-RU" sz="1600" dirty="0"/>
              <a:t>по осуществлению внутреннего муниципального финансового </a:t>
            </a:r>
            <a:r>
              <a:rPr lang="ru-RU" sz="1600" dirty="0" smtClean="0"/>
              <a:t>контроля.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1" y="1352550"/>
            <a:ext cx="457200" cy="671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7" y="3409950"/>
            <a:ext cx="587868" cy="685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недостатки, выявленные в деятельности </a:t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контроля, а также меры, направленные на их устранение</a:t>
            </a:r>
            <a:endParaRPr lang="ru-RU" sz="1400" dirty="0">
              <a:solidFill>
                <a:srgbClr val="11437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E071FB-4248-4597-944D-62E699719B79}"/>
              </a:ext>
            </a:extLst>
          </p:cNvPr>
          <p:cNvSpPr txBox="1"/>
          <p:nvPr/>
        </p:nvSpPr>
        <p:spPr>
          <a:xfrm>
            <a:off x="228600" y="1802815"/>
            <a:ext cx="40602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Недостатки в актах</a:t>
            </a:r>
            <a:r>
              <a:rPr lang="ru-RU" sz="1100" dirty="0"/>
              <a:t>, регламентирующих осуществление полномочий по внутреннему государственному (муниципальному) финансовому контролю.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Несоблюдение принципа независимости</a:t>
            </a:r>
            <a:r>
              <a:rPr lang="ru-RU" sz="1100" dirty="0"/>
              <a:t>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Недостатки в части соблюдения процедур </a:t>
            </a:r>
            <a:r>
              <a:rPr lang="ru-RU" sz="1100" dirty="0"/>
              <a:t>планирования, проведения, составления и представления отчетности, реализации результатов</a:t>
            </a:r>
            <a:r>
              <a:rPr lang="ru-RU" sz="1100" b="1" dirty="0">
                <a:solidFill>
                  <a:srgbClr val="11437F"/>
                </a:solidFill>
              </a:rPr>
              <a:t> контрольных мероприятий</a:t>
            </a:r>
            <a:r>
              <a:rPr lang="ru-RU" sz="1100" dirty="0"/>
              <a:t>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Неисполнение полномочий </a:t>
            </a:r>
            <a:r>
              <a:rPr lang="ru-RU" sz="1100" dirty="0"/>
              <a:t>по осуществлению внутреннего муниципального финансового контроля.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375" y="996592"/>
            <a:ext cx="3242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1437F"/>
                </a:solidFill>
              </a:rPr>
              <a:t>Типовые недостатки </a:t>
            </a:r>
            <a:br>
              <a:rPr lang="ru-RU" sz="1400" b="1" dirty="0" smtClean="0">
                <a:solidFill>
                  <a:srgbClr val="11437F"/>
                </a:solidFill>
              </a:rPr>
            </a:br>
            <a:r>
              <a:rPr lang="ru-RU" sz="1400" b="1" dirty="0" smtClean="0">
                <a:solidFill>
                  <a:srgbClr val="11437F"/>
                </a:solidFill>
              </a:rPr>
              <a:t>в деятельности органов контроля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101262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1437F"/>
                </a:solidFill>
              </a:rPr>
              <a:t>Меры органов контроля </a:t>
            </a:r>
            <a:br>
              <a:rPr lang="ru-RU" sz="1400" b="1" dirty="0" smtClean="0">
                <a:solidFill>
                  <a:srgbClr val="11437F"/>
                </a:solidFill>
              </a:rPr>
            </a:br>
            <a:r>
              <a:rPr lang="ru-RU" sz="1400" b="1" dirty="0" smtClean="0">
                <a:solidFill>
                  <a:srgbClr val="11437F"/>
                </a:solidFill>
              </a:rPr>
              <a:t>по устранению недостатков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1752183"/>
            <a:ext cx="411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 smtClean="0">
                <a:solidFill>
                  <a:srgbClr val="11437F"/>
                </a:solidFill>
              </a:rPr>
              <a:t>Актуализация </a:t>
            </a:r>
            <a:r>
              <a:rPr lang="ru-RU" sz="1100" b="1" dirty="0">
                <a:solidFill>
                  <a:srgbClr val="11437F"/>
                </a:solidFill>
              </a:rPr>
              <a:t>актов</a:t>
            </a:r>
            <a:r>
              <a:rPr lang="ru-RU" sz="1100" dirty="0"/>
              <a:t>, регламентирующих организацию осуществления полномочий по внутреннему государственному (муниципальному) финансовому контролю.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Систематическое </a:t>
            </a:r>
            <a:r>
              <a:rPr lang="ru-RU" sz="1100" b="1" dirty="0">
                <a:solidFill>
                  <a:srgbClr val="11437F"/>
                </a:solidFill>
              </a:rPr>
              <a:t>изучение</a:t>
            </a:r>
            <a:r>
              <a:rPr lang="ru-RU" sz="1100" dirty="0"/>
              <a:t> сотрудниками </a:t>
            </a:r>
            <a:r>
              <a:rPr lang="ru-RU" sz="1100" b="1" dirty="0">
                <a:solidFill>
                  <a:srgbClr val="11437F"/>
                </a:solidFill>
              </a:rPr>
              <a:t>бюджетного законодательства </a:t>
            </a:r>
            <a:r>
              <a:rPr lang="ru-RU" sz="1100" dirty="0"/>
              <a:t>в части осуществления полномочий по внутреннему государственному (муниципальному) финансовому контролю и применения его в работе.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Передача полномочий</a:t>
            </a:r>
            <a:r>
              <a:rPr lang="ru-RU" sz="1100" dirty="0"/>
              <a:t> по осуществлению внутреннего муниципального финансового контроля на уровень муниципальных районов.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b="1" dirty="0">
                <a:solidFill>
                  <a:srgbClr val="11437F"/>
                </a:solidFill>
              </a:rPr>
              <a:t>Анализ причин и условий</a:t>
            </a:r>
            <a:r>
              <a:rPr lang="ru-RU" sz="1100" dirty="0"/>
              <a:t>, способствовавших возникновению недостатков.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2022"/>
            <a:ext cx="533400" cy="493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29028"/>
            <a:ext cx="488480" cy="4907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83463"/>
            <a:ext cx="7443098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с органами </a:t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(муниципального) финансового контроля</a:t>
            </a:r>
            <a:endParaRPr lang="ru-RU" sz="14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78" y="1047285"/>
            <a:ext cx="870202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Проведение</a:t>
            </a:r>
            <a:r>
              <a:rPr lang="ru-RU" sz="1300" dirty="0">
                <a:ea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разъяснительной работы</a:t>
            </a:r>
            <a:r>
              <a:rPr lang="ru-RU" sz="1300" dirty="0">
                <a:ea typeface="Times New Roman"/>
                <a:cs typeface="Times New Roman"/>
              </a:rPr>
              <a:t>, совещаний с органами муниципального финансового контроля.</a:t>
            </a: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b="1" dirty="0" smtClean="0">
              <a:solidFill>
                <a:srgbClr val="11437F"/>
              </a:solidFill>
              <a:ea typeface="Times New Roman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3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Направление</a:t>
            </a:r>
            <a:r>
              <a:rPr lang="ru-RU" sz="1300" dirty="0" smtClean="0">
                <a:ea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писем о необходимости организации внутреннего муниципального финансового контроля</a:t>
            </a:r>
            <a:r>
              <a:rPr lang="ru-RU" sz="1300" dirty="0">
                <a:ea typeface="Times New Roman"/>
                <a:cs typeface="Times New Roman"/>
              </a:rPr>
              <a:t> главам местных администраций.</a:t>
            </a: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b="1" dirty="0" smtClean="0">
              <a:solidFill>
                <a:srgbClr val="11437F"/>
              </a:solidFill>
              <a:ea typeface="Times New Roman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3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Взаимодействие</a:t>
            </a:r>
            <a:r>
              <a:rPr lang="ru-RU" sz="1300" dirty="0" smtClean="0">
                <a:ea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с органами прокуратуры </a:t>
            </a:r>
            <a:r>
              <a:rPr lang="ru-RU" sz="1300" dirty="0"/>
              <a:t>в части информирования о результатах анализа для рассмотрения вопроса о применении мер прокурорского реагирования</a:t>
            </a:r>
            <a:r>
              <a:rPr lang="ru-RU" sz="1300" dirty="0">
                <a:ea typeface="Times New Roman"/>
                <a:cs typeface="Times New Roman"/>
              </a:rPr>
              <a:t>.</a:t>
            </a: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b="1" dirty="0" smtClean="0">
              <a:solidFill>
                <a:srgbClr val="11437F"/>
              </a:solidFill>
              <a:ea typeface="Times New Roman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3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Проведение</a:t>
            </a:r>
            <a:r>
              <a:rPr lang="ru-RU" sz="1300" dirty="0" smtClean="0">
                <a:ea typeface="Times New Roman"/>
                <a:cs typeface="Times New Roman"/>
              </a:rPr>
              <a:t> </a:t>
            </a:r>
            <a:r>
              <a:rPr lang="ru-RU" sz="1300" dirty="0">
                <a:ea typeface="Times New Roman"/>
                <a:cs typeface="Times New Roman"/>
              </a:rPr>
              <a:t>совместно с органами государственного финансового контроля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работы </a:t>
            </a:r>
            <a:b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</a:b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по организации контроля</a:t>
            </a:r>
            <a:r>
              <a:rPr lang="ru-RU" sz="1300" dirty="0">
                <a:ea typeface="Times New Roman"/>
                <a:cs typeface="Times New Roman"/>
              </a:rPr>
              <a:t> на территории субъектов Российской Федерации.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b="1" dirty="0" smtClean="0">
              <a:solidFill>
                <a:srgbClr val="11437F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3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Направление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информации</a:t>
            </a:r>
            <a:r>
              <a:rPr lang="ru-RU" sz="1300" dirty="0">
                <a:ea typeface="Times New Roman"/>
                <a:cs typeface="Times New Roman"/>
              </a:rPr>
              <a:t> о результатах </a:t>
            </a:r>
            <a:r>
              <a:rPr lang="ru-RU" sz="1300" dirty="0" smtClean="0">
                <a:ea typeface="Times New Roman"/>
                <a:cs typeface="Times New Roman"/>
              </a:rPr>
              <a:t>аналитических мероприятий </a:t>
            </a:r>
            <a:r>
              <a:rPr lang="ru-RU" sz="1300" b="1" dirty="0">
                <a:solidFill>
                  <a:srgbClr val="11437F"/>
                </a:solidFill>
                <a:ea typeface="Times New Roman"/>
                <a:cs typeface="Times New Roman"/>
              </a:rPr>
              <a:t>высшим исполнительным органам государственной власти субъектов Российской </a:t>
            </a:r>
            <a:r>
              <a:rPr lang="ru-RU" sz="13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Федерации</a:t>
            </a:r>
            <a:r>
              <a:rPr lang="ru-RU" sz="1300" dirty="0" smtClean="0">
                <a:ea typeface="Times New Roman"/>
                <a:cs typeface="Times New Roman"/>
              </a:rPr>
              <a:t>.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dirty="0"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dirty="0"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dirty="0"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300" dirty="0"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01602"/>
            <a:ext cx="409974" cy="462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1" y="3199925"/>
            <a:ext cx="481605" cy="499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30" y="1790995"/>
            <a:ext cx="391143" cy="489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91" y="2477808"/>
            <a:ext cx="522223" cy="489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3939671"/>
            <a:ext cx="475514" cy="5126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практики, положительные результаты, 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новации в </a:t>
            </a:r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(муниципального) финансового контроля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968" y="953555"/>
            <a:ext cx="8730329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dirty="0">
              <a:solidFill>
                <a:srgbClr val="11437F"/>
              </a:solidFill>
              <a:ea typeface="Calibri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Проведение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семинаров </a:t>
            </a:r>
            <a:r>
              <a:rPr lang="ru-RU" sz="1050" dirty="0">
                <a:ea typeface="Times New Roman"/>
                <a:cs typeface="Times New Roman"/>
              </a:rPr>
              <a:t>по вопросам новаций в законодательстве </a:t>
            </a:r>
            <a:r>
              <a:rPr lang="ru-RU" sz="1050" dirty="0" smtClean="0">
                <a:ea typeface="Times New Roman"/>
                <a:cs typeface="Times New Roman"/>
              </a:rPr>
              <a:t>для </a:t>
            </a:r>
            <a:r>
              <a:rPr lang="ru-RU" sz="1050" dirty="0">
                <a:ea typeface="Times New Roman"/>
                <a:cs typeface="Times New Roman"/>
              </a:rPr>
              <a:t>сотрудников органов государственного финансового контроля </a:t>
            </a:r>
            <a:r>
              <a:rPr lang="ru-RU" sz="1050" i="1" dirty="0">
                <a:ea typeface="Times New Roman"/>
                <a:cs typeface="Times New Roman"/>
              </a:rPr>
              <a:t>(Волгоградская область, Республика Саха (Якутия), Смоленская область, Ульяновская область</a:t>
            </a:r>
            <a:r>
              <a:rPr lang="ru-RU" sz="1050" i="1" dirty="0" smtClean="0">
                <a:ea typeface="Times New Roman"/>
                <a:cs typeface="Times New Roman"/>
              </a:rPr>
              <a:t>)</a:t>
            </a:r>
            <a:r>
              <a:rPr lang="ru-RU" sz="1050" dirty="0" smtClean="0">
                <a:ea typeface="Times New Roman"/>
                <a:cs typeface="Times New Roman"/>
              </a:rPr>
              <a:t>.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Направление </a:t>
            </a:r>
            <a:r>
              <a:rPr lang="ru-RU" sz="1050" dirty="0">
                <a:ea typeface="Times New Roman"/>
                <a:cs typeface="Times New Roman"/>
              </a:rPr>
              <a:t>объектам внутреннего государственного финансового контроля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обзорных писем </a:t>
            </a:r>
            <a:r>
              <a:rPr lang="ru-RU" sz="1050" dirty="0">
                <a:ea typeface="Times New Roman"/>
                <a:cs typeface="Times New Roman"/>
              </a:rPr>
              <a:t>по итогам контрольных мероприятий </a:t>
            </a:r>
            <a:r>
              <a:rPr lang="ru-RU" sz="1050" i="1" dirty="0">
                <a:ea typeface="Times New Roman"/>
                <a:cs typeface="Times New Roman"/>
              </a:rPr>
              <a:t>(Республика Саха (Якутия), Республика Тыва)</a:t>
            </a:r>
            <a:r>
              <a:rPr lang="ru-RU" sz="1050" dirty="0">
                <a:ea typeface="Times New Roman"/>
                <a:cs typeface="Times New Roman"/>
              </a:rPr>
              <a:t>.</a:t>
            </a:r>
            <a:endParaRPr lang="ru-RU" sz="1050" dirty="0" smtClean="0"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b="1" dirty="0">
              <a:solidFill>
                <a:srgbClr val="11437F"/>
              </a:solidFill>
              <a:ea typeface="Calibri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Использование </a:t>
            </a:r>
            <a:r>
              <a:rPr lang="ru-RU" sz="1050" b="1" dirty="0">
                <a:solidFill>
                  <a:srgbClr val="11437F"/>
                </a:solidFill>
                <a:ea typeface="Calibri"/>
                <a:cs typeface="Times New Roman"/>
              </a:rPr>
              <a:t>специального программного обеспечения 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при 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осуществлении внутреннего государственного финансового контроля </a:t>
            </a:r>
            <a:r>
              <a:rPr lang="ru-RU" sz="1050" i="1" dirty="0" smtClean="0">
                <a:solidFill>
                  <a:prstClr val="black"/>
                </a:solidFill>
                <a:ea typeface="Calibri"/>
                <a:cs typeface="Times New Roman"/>
              </a:rPr>
              <a:t>(г. Москва, г</a:t>
            </a:r>
            <a:r>
              <a:rPr lang="ru-RU" sz="1050" i="1" dirty="0">
                <a:solidFill>
                  <a:prstClr val="black"/>
                </a:solidFill>
                <a:ea typeface="Calibri"/>
                <a:cs typeface="Times New Roman"/>
              </a:rPr>
              <a:t>. Санкт-Петербург, Московская область</a:t>
            </a:r>
            <a:r>
              <a:rPr lang="ru-RU" sz="1050" i="1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Обмен </a:t>
            </a:r>
            <a:r>
              <a:rPr lang="ru-RU" sz="1050" b="1" dirty="0">
                <a:solidFill>
                  <a:srgbClr val="11437F"/>
                </a:solidFill>
                <a:ea typeface="Calibri"/>
                <a:cs typeface="Times New Roman"/>
              </a:rPr>
              <a:t>опытом 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между органами государственного (муниципального) финансового 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контроля </a:t>
            </a:r>
            <a:r>
              <a:rPr lang="ru-RU" sz="1050" i="1" dirty="0" smtClean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sz="1050" i="1" dirty="0">
                <a:solidFill>
                  <a:prstClr val="black"/>
                </a:solidFill>
                <a:ea typeface="Calibri"/>
                <a:cs typeface="Times New Roman"/>
              </a:rPr>
              <a:t>Республика Саха (Якутия))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sz="105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Оказание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органами государственного финансового контроля </a:t>
            </a: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информационной </a:t>
            </a:r>
            <a:b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</a:b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и </a:t>
            </a:r>
            <a:r>
              <a:rPr lang="ru-RU" sz="1050" b="1" dirty="0">
                <a:solidFill>
                  <a:srgbClr val="11437F"/>
                </a:solidFill>
                <a:ea typeface="Calibri"/>
                <a:cs typeface="Times New Roman"/>
              </a:rPr>
              <a:t>методической </a:t>
            </a:r>
            <a:r>
              <a:rPr lang="ru-RU" sz="1050" b="1" dirty="0" smtClean="0">
                <a:solidFill>
                  <a:srgbClr val="11437F"/>
                </a:solidFill>
                <a:ea typeface="Calibri"/>
                <a:cs typeface="Times New Roman"/>
              </a:rPr>
              <a:t>поддержки 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органам 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муниципального финансового контроля </a:t>
            </a:r>
            <a:r>
              <a:rPr lang="ru-RU" sz="1050" i="1" dirty="0">
                <a:solidFill>
                  <a:prstClr val="black"/>
                </a:solidFill>
                <a:ea typeface="Calibri"/>
                <a:cs typeface="Times New Roman"/>
              </a:rPr>
              <a:t>(Республика Мордовия, Республика Саха (Якутия), Республика </a:t>
            </a:r>
            <a:r>
              <a:rPr lang="ru-RU" sz="1050" i="1" dirty="0" smtClean="0">
                <a:solidFill>
                  <a:prstClr val="black"/>
                </a:solidFill>
                <a:ea typeface="Calibri"/>
                <a:cs typeface="Times New Roman"/>
              </a:rPr>
              <a:t>Тыва)</a:t>
            </a:r>
            <a:r>
              <a:rPr lang="ru-RU" sz="105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 </a:t>
            </a: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b="1" dirty="0">
              <a:solidFill>
                <a:srgbClr val="11437F"/>
              </a:solidFill>
              <a:ea typeface="Times New Roman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105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Участие </a:t>
            </a:r>
            <a:r>
              <a:rPr lang="ru-RU" sz="1050" dirty="0">
                <a:ea typeface="Times New Roman"/>
                <a:cs typeface="Times New Roman"/>
              </a:rPr>
              <a:t>представителей органов государственного финансового контроля </a:t>
            </a:r>
            <a:r>
              <a:rPr lang="ru-RU" sz="1050" b="1" dirty="0">
                <a:solidFill>
                  <a:srgbClr val="11437F"/>
                </a:solidFill>
                <a:ea typeface="Times New Roman"/>
                <a:cs typeface="Times New Roman"/>
              </a:rPr>
              <a:t>в работе Совета </a:t>
            </a:r>
            <a:r>
              <a:rPr lang="ru-RU" sz="1050" dirty="0">
                <a:ea typeface="Times New Roman"/>
                <a:cs typeface="Times New Roman"/>
              </a:rPr>
              <a:t>по вопросам внутреннего государственного финансового </a:t>
            </a:r>
            <a:r>
              <a:rPr lang="ru-RU" sz="1050" dirty="0" smtClean="0">
                <a:ea typeface="Times New Roman"/>
                <a:cs typeface="Times New Roman"/>
              </a:rPr>
              <a:t>контроля </a:t>
            </a:r>
            <a:r>
              <a:rPr lang="ru-RU" sz="1050" i="1" dirty="0" smtClean="0">
                <a:ea typeface="Times New Roman"/>
                <a:cs typeface="Times New Roman"/>
              </a:rPr>
              <a:t>(г. Москва, г. Санкт-Петербург, Алтайский край)</a:t>
            </a:r>
            <a:r>
              <a:rPr lang="ru-RU" sz="1050" dirty="0" smtClean="0">
                <a:ea typeface="Times New Roman"/>
                <a:cs typeface="Times New Roman"/>
              </a:rPr>
              <a:t>.</a:t>
            </a:r>
            <a:endParaRPr lang="ru-RU" sz="1050" dirty="0"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105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5" y="4006103"/>
            <a:ext cx="402371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2" y="2761864"/>
            <a:ext cx="390010" cy="471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60" y="1200150"/>
            <a:ext cx="435742" cy="351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60" y="3327172"/>
            <a:ext cx="454372" cy="43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3" y="1704421"/>
            <a:ext cx="458068" cy="465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31" y="2274114"/>
            <a:ext cx="441215" cy="4412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24778"/>
            <a:ext cx="7443098" cy="430887"/>
          </a:xfrm>
        </p:spPr>
        <p:txBody>
          <a:bodyPr/>
          <a:lstStyle/>
          <a:p>
            <a:r>
              <a:rPr lang="ru-RU" sz="1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о совершенствовании методического обеспечения деятельности органов государственного (</a:t>
            </a:r>
            <a:r>
              <a:rPr 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муниципального) финансового контроля</a:t>
            </a:r>
            <a:endParaRPr lang="ru-RU" sz="1400" b="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04231"/>
            <a:ext cx="9144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разработать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в возможно короткие сроки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методически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е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 рекомендации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по применению положений федеральных стандартов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внутреннего государственного (муниципального) контроля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9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разработать методические рекомендации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по типовым формам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иных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документов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, которые могут использоваться при планировании, проведении, оформлении и реализации результатов контрольных мероприятий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9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разработать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и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утвердить единые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для всех органов государственного (муниципального) финансового контроля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подходы к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квалификации наиболее значимых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нарушений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а также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к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определению понятия «ущерб публично-правовому образованию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»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9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разработать и внедрить единый классификатор нарушений (рисков)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, выявляемых в ходе осуществления контроля в финансово-бюджетной сфере, 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а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также соответствующий порядок его 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ведения;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9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 smtClean="0">
                <a:solidFill>
                  <a:srgbClr val="11437F"/>
                </a:solidFill>
              </a:rPr>
              <a:t>рассмотреть вопрос о формировании </a:t>
            </a:r>
            <a:r>
              <a:rPr lang="ru-RU" sz="900" b="1" dirty="0">
                <a:solidFill>
                  <a:srgbClr val="11437F"/>
                </a:solidFill>
              </a:rPr>
              <a:t>единой сводной отчетности </a:t>
            </a:r>
            <a:r>
              <a:rPr lang="ru-RU" sz="900" dirty="0"/>
              <a:t>о результатах контрольной деятельности органов внутреннего государственного (муниципального) финансового контроля в Российской Федерации </a:t>
            </a:r>
            <a:r>
              <a:rPr lang="ru-RU" sz="900" dirty="0" smtClean="0"/>
              <a:t>с </a:t>
            </a:r>
            <a:r>
              <a:rPr lang="ru-RU" sz="900" dirty="0"/>
              <a:t>детализацией по основным видам выявляемых нарушений;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endParaRPr lang="ru-RU" sz="9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нормативно закрепить</a:t>
            </a:r>
            <a:r>
              <a:rPr lang="ru-RU" sz="9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:</a:t>
            </a:r>
            <a:endParaRPr lang="ru-RU" sz="9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–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передачу исполнения полномочий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 городских и сельских поселений по осуществлению внутреннего муниципального финансового контроля на уровень муниципальных районов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и порядок осуществления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внутреннего муниципального финансового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контроля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в отношении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городских и сельских поселений,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передавших исполнение 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указанных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полномочий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–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особенности исполнения полномочий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 органа внутреннего муниципального финансового контроля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в случае невозможности обеспечения соблюдения принципа независимости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marL="457200" lvl="0" indent="169863" algn="just">
              <a:lnSpc>
                <a:spcPct val="120000"/>
              </a:lnSpc>
              <a:tabLst>
                <a:tab pos="630555" algn="l"/>
              </a:tabLst>
            </a:pP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–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вопросы </a:t>
            </a:r>
            <a:r>
              <a:rPr lang="ru-RU" sz="900" b="1" dirty="0" smtClean="0">
                <a:solidFill>
                  <a:srgbClr val="11437F"/>
                </a:solidFill>
                <a:ea typeface="Times New Roman"/>
                <a:cs typeface="Times New Roman"/>
              </a:rPr>
              <a:t>реализации </a:t>
            </a:r>
            <a:r>
              <a:rPr lang="ru-RU" sz="900" b="1" dirty="0">
                <a:solidFill>
                  <a:srgbClr val="11437F"/>
                </a:solidFill>
                <a:ea typeface="Times New Roman"/>
                <a:cs typeface="Times New Roman"/>
              </a:rPr>
              <a:t>всех пяти полномочий</a:t>
            </a:r>
            <a:r>
              <a:rPr lang="ru-RU" sz="900" dirty="0">
                <a:solidFill>
                  <a:prstClr val="black"/>
                </a:solidFill>
                <a:ea typeface="Times New Roman"/>
                <a:cs typeface="Times New Roman"/>
              </a:rPr>
              <a:t> органа внутреннего государственного (муниципального) финансового </a:t>
            </a:r>
            <a:r>
              <a:rPr lang="ru-RU" sz="900" dirty="0" smtClean="0">
                <a:solidFill>
                  <a:prstClr val="black"/>
                </a:solidFill>
                <a:ea typeface="Times New Roman"/>
                <a:cs typeface="Times New Roman"/>
              </a:rPr>
              <a:t>контроля.</a:t>
            </a:r>
            <a:endParaRPr lang="ru-RU" sz="9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7" y="1765039"/>
            <a:ext cx="439827" cy="48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124" b="8762"/>
          <a:stretch/>
        </p:blipFill>
        <p:spPr>
          <a:xfrm>
            <a:off x="93870" y="3300265"/>
            <a:ext cx="447220" cy="414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1" y="2730975"/>
            <a:ext cx="427703" cy="475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6" y="2275090"/>
            <a:ext cx="403578" cy="361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1" y="1258565"/>
            <a:ext cx="427702" cy="432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1" y="845574"/>
            <a:ext cx="427701" cy="3836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824" y="4643104"/>
            <a:ext cx="8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Доклад</a:t>
            </a:r>
            <a:r>
              <a:rPr lang="ru-RU" sz="8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о результатах проведения анализа исполнения бюджетных полномочий органов </a:t>
            </a: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контроля за 2020 </a:t>
            </a:r>
            <a:r>
              <a:rPr lang="ru-RU" sz="800" b="1" i="1" dirty="0">
                <a:solidFill>
                  <a:srgbClr val="11437F"/>
                </a:solidFill>
                <a:cs typeface="Times New Roman" panose="02020603050405020304" pitchFamily="18" charset="0"/>
              </a:rPr>
              <a:t>год </a:t>
            </a:r>
            <a:endParaRPr lang="ru-RU" sz="800" b="1" i="1" dirty="0" smtClean="0">
              <a:solidFill>
                <a:srgbClr val="11437F"/>
              </a:solidFill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ru-RU" sz="800" b="1" i="1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размещен </a:t>
            </a:r>
            <a:r>
              <a:rPr lang="ru-RU" sz="800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на </a:t>
            </a:r>
            <a:r>
              <a:rPr lang="ru-RU" sz="800" i="1" kern="0" dirty="0">
                <a:solidFill>
                  <a:srgbClr val="11437F"/>
                </a:solidFill>
                <a:cs typeface="Times New Roman" panose="02020603050405020304" pitchFamily="18" charset="0"/>
              </a:rPr>
              <a:t>сайте Федерального казначейства </a:t>
            </a:r>
            <a:r>
              <a:rPr lang="en-US" sz="1000" b="1" i="1" kern="0" dirty="0" smtClean="0">
                <a:solidFill>
                  <a:srgbClr val="11437F"/>
                </a:solidFill>
                <a:cs typeface="Times New Roman" panose="02020603050405020304" pitchFamily="18" charset="0"/>
              </a:rPr>
              <a:t>roskazna.gov.ru</a:t>
            </a:r>
            <a:endParaRPr lang="ru-RU" sz="1000" i="1" kern="0" dirty="0">
              <a:solidFill>
                <a:srgbClr val="11437F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137" y="4688751"/>
            <a:ext cx="237784" cy="1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3759</TotalTime>
  <Words>892</Words>
  <Application>Microsoft Office PowerPoint</Application>
  <PresentationFormat>Экран (16:9)</PresentationFormat>
  <Paragraphs>165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(Основной текст)</vt:lpstr>
      <vt:lpstr>Calibri</vt:lpstr>
      <vt:lpstr>Times New Roman</vt:lpstr>
      <vt:lpstr>Office Theme</vt:lpstr>
      <vt:lpstr>Презентация PowerPoint</vt:lpstr>
      <vt:lpstr>Планирование проведения анализа исполнения бюджетных полномочий  органов государственного (муниципального) финансового контроля на 2020 год</vt:lpstr>
      <vt:lpstr>Проведение аналитических мероприятий  в отношении органов контроля в 2020 году</vt:lpstr>
      <vt:lpstr>Сравнение организации исполнения бюджетных полномочий органов  муниципального финансового контроля в Российской Федерации в 2017 – 2020 годах</vt:lpstr>
      <vt:lpstr>Проблемы исполнения переданных полномочий по  осуществлению внутреннего муниципального финансового контроля</vt:lpstr>
      <vt:lpstr>Типовые недостатки, выявленные в деятельности  органов контроля, а также меры, направленные на их устранение</vt:lpstr>
      <vt:lpstr>Взаимодействие Федерального казначейства с органами  государственного (муниципального) финансового контроля</vt:lpstr>
      <vt:lpstr>Лучшие практики, положительные результаты, новации в деятельности  органов государственного (муниципального) финансового контроля</vt:lpstr>
      <vt:lpstr>Предложения о совершенствовании методического обеспечения деятельности органов государственного (муниципального) финансового контроля</vt:lpstr>
      <vt:lpstr>Проведение в 2020 году анализа осуществления главными  администраторами бюджетных средств внутреннего финансового аудита</vt:lpstr>
      <vt:lpstr>Проведение в 2021 году анализа осуществления главными  администраторами бюджетных средств внутреннего финансового аудита</vt:lpstr>
      <vt:lpstr>Проведение в 2021 году анализа осуществления главными  администраторами бюджетных средств внутреннего финансового аудита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Скляр Алла Павловна</cp:lastModifiedBy>
  <cp:revision>183</cp:revision>
  <dcterms:created xsi:type="dcterms:W3CDTF">2019-07-31T16:47:50Z</dcterms:created>
  <dcterms:modified xsi:type="dcterms:W3CDTF">2021-04-26T13:33:02Z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