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17"/>
  </p:notesMasterIdLst>
  <p:sldIdLst>
    <p:sldId id="501" r:id="rId2"/>
    <p:sldId id="611" r:id="rId3"/>
    <p:sldId id="511" r:id="rId4"/>
    <p:sldId id="612" r:id="rId5"/>
    <p:sldId id="613" r:id="rId6"/>
    <p:sldId id="614" r:id="rId7"/>
    <p:sldId id="325" r:id="rId8"/>
    <p:sldId id="583" r:id="rId9"/>
    <p:sldId id="506" r:id="rId10"/>
    <p:sldId id="578" r:id="rId11"/>
    <p:sldId id="576" r:id="rId12"/>
    <p:sldId id="591" r:id="rId13"/>
    <p:sldId id="607" r:id="rId14"/>
    <p:sldId id="606" r:id="rId15"/>
    <p:sldId id="61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0E7"/>
    <a:srgbClr val="D8F0F3"/>
    <a:srgbClr val="B9E7EA"/>
    <a:srgbClr val="E9F5F6"/>
    <a:srgbClr val="5DC7CE"/>
    <a:srgbClr val="137C8E"/>
    <a:srgbClr val="D0E9EC"/>
    <a:srgbClr val="355979"/>
    <a:srgbClr val="FF2D2D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075" autoAdjust="0"/>
  </p:normalViewPr>
  <p:slideViewPr>
    <p:cSldViewPr snapToGrid="0" snapToObjects="1">
      <p:cViewPr varScale="1">
        <p:scale>
          <a:sx n="78" d="100"/>
          <a:sy n="78" d="100"/>
        </p:scale>
        <p:origin x="498" y="84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hyperlink" Target="mailto:EAFedchenko@fa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hyperlink" Target="mailto:EAFedchenko@fa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F2B09-A11F-4473-8F04-7C0797887E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B1F77-256D-4075-857D-EF73970B3E6D}">
      <dgm:prSet phldrT="[Текст]" custT="1"/>
      <dgm:spPr/>
      <dgm:t>
        <a:bodyPr/>
        <a:lstStyle/>
        <a:p>
          <a:r>
            <a:rPr lang="ru-RU" sz="32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Срок обучения: сентябрь 2021 г.</a:t>
          </a:r>
        </a:p>
      </dgm:t>
    </dgm:pt>
    <dgm:pt modelId="{EEED7F20-4BA5-4442-8ED2-B481A33781F3}" type="parTrans" cxnId="{06F021E9-B269-4B81-8E60-841804A58E57}">
      <dgm:prSet/>
      <dgm:spPr/>
      <dgm:t>
        <a:bodyPr/>
        <a:lstStyle/>
        <a:p>
          <a:endParaRPr lang="ru-RU"/>
        </a:p>
      </dgm:t>
    </dgm:pt>
    <dgm:pt modelId="{5716303E-8D9A-4F78-960A-18B571F2D438}" type="sibTrans" cxnId="{06F021E9-B269-4B81-8E60-841804A58E57}">
      <dgm:prSet/>
      <dgm:spPr/>
      <dgm:t>
        <a:bodyPr/>
        <a:lstStyle/>
        <a:p>
          <a:endParaRPr lang="ru-RU"/>
        </a:p>
      </dgm:t>
    </dgm:pt>
    <dgm:pt modelId="{8D94402A-8C17-4506-8916-7B0E91146BDD}">
      <dgm:prSet phldrT="[Текст]" custT="1"/>
      <dgm:spPr/>
      <dgm:t>
        <a:bodyPr/>
        <a:lstStyle/>
        <a:p>
          <a:r>
            <a:rPr lang="ru-RU" sz="32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Форма обучения: дистанционная (очная) – 18 час.</a:t>
          </a:r>
        </a:p>
      </dgm:t>
    </dgm:pt>
    <dgm:pt modelId="{ACD09939-C9D7-471B-B7B1-A83A3045C8AA}" type="parTrans" cxnId="{5ECF7D45-AEC3-4DD8-8FC0-0730CC381769}">
      <dgm:prSet/>
      <dgm:spPr/>
      <dgm:t>
        <a:bodyPr/>
        <a:lstStyle/>
        <a:p>
          <a:endParaRPr lang="ru-RU"/>
        </a:p>
      </dgm:t>
    </dgm:pt>
    <dgm:pt modelId="{1A6ABD56-D631-45B3-9B04-FEA2D96FEAF5}" type="sibTrans" cxnId="{5ECF7D45-AEC3-4DD8-8FC0-0730CC381769}">
      <dgm:prSet/>
      <dgm:spPr/>
      <dgm:t>
        <a:bodyPr/>
        <a:lstStyle/>
        <a:p>
          <a:endParaRPr lang="ru-RU"/>
        </a:p>
      </dgm:t>
    </dgm:pt>
    <dgm:pt modelId="{52E4DDFB-8CC1-4876-9F70-0B024ECE706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Целевая аудитория: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руководители органов исполнительной власти, руководители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и сотрудники финансово-экономических и бухгалтерских подразделений, сотрудники органов Федерального казначейства</a:t>
          </a:r>
        </a:p>
      </dgm:t>
    </dgm:pt>
    <dgm:pt modelId="{AE921ECD-B6E0-4C2B-AB8A-7C52D9C7C350}" type="parTrans" cxnId="{0536C736-5E65-442C-86C4-27D7186C7D38}">
      <dgm:prSet/>
      <dgm:spPr/>
      <dgm:t>
        <a:bodyPr/>
        <a:lstStyle/>
        <a:p>
          <a:endParaRPr lang="ru-RU"/>
        </a:p>
      </dgm:t>
    </dgm:pt>
    <dgm:pt modelId="{D5FC8984-9EEB-4824-9643-1F1BBB589D45}" type="sibTrans" cxnId="{0536C736-5E65-442C-86C4-27D7186C7D38}">
      <dgm:prSet/>
      <dgm:spPr/>
      <dgm:t>
        <a:bodyPr/>
        <a:lstStyle/>
        <a:p>
          <a:endParaRPr lang="ru-RU"/>
        </a:p>
      </dgm:t>
    </dgm:pt>
    <dgm:pt modelId="{E783F90D-7AAC-4FC5-AA76-02087D57D202}" type="pres">
      <dgm:prSet presAssocID="{CB7F2B09-A11F-4473-8F04-7C0797887E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7E4-F3EC-4D6D-B433-0EB6643B3CCD}" type="pres">
      <dgm:prSet presAssocID="{882B1F77-256D-4075-857D-EF73970B3E6D}" presName="composite" presStyleCnt="0"/>
      <dgm:spPr/>
    </dgm:pt>
    <dgm:pt modelId="{C326475B-681B-407A-AC02-FE35C8BFD6D4}" type="pres">
      <dgm:prSet presAssocID="{882B1F77-256D-4075-857D-EF73970B3E6D}" presName="imgShp" presStyleLbl="fgImgPlace1" presStyleIdx="0" presStyleCnt="3" custLinFactNeighborX="-85450" custLinFactNeighborY="-57"/>
      <dgm:spPr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F0493B9-46AC-4F2A-8EA4-9806B9E8C185}" type="pres">
      <dgm:prSet presAssocID="{882B1F77-256D-4075-857D-EF73970B3E6D}" presName="txShp" presStyleLbl="node1" presStyleIdx="0" presStyleCnt="3" custScaleX="141995" custLinFactNeighborX="3012" custLinFactNeighborY="-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BB1AE-A812-4518-BFD6-98225D5C0A13}" type="pres">
      <dgm:prSet presAssocID="{5716303E-8D9A-4F78-960A-18B571F2D438}" presName="spacing" presStyleCnt="0"/>
      <dgm:spPr/>
    </dgm:pt>
    <dgm:pt modelId="{1F473EF3-B1DB-4FD7-A8FE-D56716996083}" type="pres">
      <dgm:prSet presAssocID="{8D94402A-8C17-4506-8916-7B0E91146BDD}" presName="composite" presStyleCnt="0"/>
      <dgm:spPr/>
    </dgm:pt>
    <dgm:pt modelId="{0DAF0FAE-3154-4DB3-82CA-AE057DFA1B2D}" type="pres">
      <dgm:prSet presAssocID="{8D94402A-8C17-4506-8916-7B0E91146BDD}" presName="imgShp" presStyleLbl="fgImgPlace1" presStyleIdx="1" presStyleCnt="3" custAng="0" custLinFactNeighborX="-85450" custLinFactNeighborY="-57"/>
      <dgm:spPr>
        <a:blipFill rotWithShape="1">
          <a:blip xmlns:r="http://schemas.openxmlformats.org/officeDocument/2006/relationships" r:embed="rId2">
            <a:biLevel thresh="50000"/>
          </a:blip>
          <a:stretch>
            <a:fillRect/>
          </a:stretch>
        </a:blipFill>
      </dgm:spPr>
    </dgm:pt>
    <dgm:pt modelId="{68083011-1EC5-4013-A3BF-8A79CF90CDDA}" type="pres">
      <dgm:prSet presAssocID="{8D94402A-8C17-4506-8916-7B0E91146BDD}" presName="txShp" presStyleLbl="node1" presStyleIdx="1" presStyleCnt="3" custScaleX="141995" custLinFactNeighborX="3012" custLinFactNeighborY="-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0A1E-507B-4830-A5C8-FC734A2029AD}" type="pres">
      <dgm:prSet presAssocID="{1A6ABD56-D631-45B3-9B04-FEA2D96FEAF5}" presName="spacing" presStyleCnt="0"/>
      <dgm:spPr/>
    </dgm:pt>
    <dgm:pt modelId="{92DD2796-84BC-458D-841B-C5998A473663}" type="pres">
      <dgm:prSet presAssocID="{52E4DDFB-8CC1-4876-9F70-0B024ECE706C}" presName="composite" presStyleCnt="0"/>
      <dgm:spPr/>
    </dgm:pt>
    <dgm:pt modelId="{87844E33-2D6F-441B-BBF2-9407FA937E5A}" type="pres">
      <dgm:prSet presAssocID="{52E4DDFB-8CC1-4876-9F70-0B024ECE706C}" presName="imgShp" presStyleLbl="fgImgPlace1" presStyleIdx="2" presStyleCnt="3" custLinFactNeighborX="-90659" custLinFactNeighborY="-11269"/>
      <dgm:spPr>
        <a:blipFill rotWithShape="1">
          <a:blip xmlns:r="http://schemas.openxmlformats.org/officeDocument/2006/relationships" r:embed="rId3">
            <a:biLevel thresh="75000"/>
          </a:blip>
          <a:stretch>
            <a:fillRect/>
          </a:stretch>
        </a:blipFill>
      </dgm:spPr>
    </dgm:pt>
    <dgm:pt modelId="{7DC9022E-2F46-4564-A967-80993FAABEA4}" type="pres">
      <dgm:prSet presAssocID="{52E4DDFB-8CC1-4876-9F70-0B024ECE706C}" presName="txShp" presStyleLbl="node1" presStyleIdx="2" presStyleCnt="3" custScaleX="143011" custScaleY="116889" custLinFactNeighborX="2754" custLinFactNeighborY="-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021E9-B269-4B81-8E60-841804A58E57}" srcId="{CB7F2B09-A11F-4473-8F04-7C0797887E9E}" destId="{882B1F77-256D-4075-857D-EF73970B3E6D}" srcOrd="0" destOrd="0" parTransId="{EEED7F20-4BA5-4442-8ED2-B481A33781F3}" sibTransId="{5716303E-8D9A-4F78-960A-18B571F2D438}"/>
    <dgm:cxn modelId="{0536C736-5E65-442C-86C4-27D7186C7D38}" srcId="{CB7F2B09-A11F-4473-8F04-7C0797887E9E}" destId="{52E4DDFB-8CC1-4876-9F70-0B024ECE706C}" srcOrd="2" destOrd="0" parTransId="{AE921ECD-B6E0-4C2B-AB8A-7C52D9C7C350}" sibTransId="{D5FC8984-9EEB-4824-9643-1F1BBB589D45}"/>
    <dgm:cxn modelId="{5DEC42C9-485D-4DAB-9D37-CD8DC5F7AD55}" type="presOf" srcId="{882B1F77-256D-4075-857D-EF73970B3E6D}" destId="{3F0493B9-46AC-4F2A-8EA4-9806B9E8C185}" srcOrd="0" destOrd="0" presId="urn:microsoft.com/office/officeart/2005/8/layout/vList3"/>
    <dgm:cxn modelId="{3634FF94-96A7-40A1-871A-FBF135367C38}" type="presOf" srcId="{CB7F2B09-A11F-4473-8F04-7C0797887E9E}" destId="{E783F90D-7AAC-4FC5-AA76-02087D57D202}" srcOrd="0" destOrd="0" presId="urn:microsoft.com/office/officeart/2005/8/layout/vList3"/>
    <dgm:cxn modelId="{5ECF7D45-AEC3-4DD8-8FC0-0730CC381769}" srcId="{CB7F2B09-A11F-4473-8F04-7C0797887E9E}" destId="{8D94402A-8C17-4506-8916-7B0E91146BDD}" srcOrd="1" destOrd="0" parTransId="{ACD09939-C9D7-471B-B7B1-A83A3045C8AA}" sibTransId="{1A6ABD56-D631-45B3-9B04-FEA2D96FEAF5}"/>
    <dgm:cxn modelId="{D61F9135-C27B-42E1-9999-2096491396DA}" type="presOf" srcId="{52E4DDFB-8CC1-4876-9F70-0B024ECE706C}" destId="{7DC9022E-2F46-4564-A967-80993FAABEA4}" srcOrd="0" destOrd="0" presId="urn:microsoft.com/office/officeart/2005/8/layout/vList3"/>
    <dgm:cxn modelId="{C0D4FECB-C724-4A32-AC6A-ADA031454796}" type="presOf" srcId="{8D94402A-8C17-4506-8916-7B0E91146BDD}" destId="{68083011-1EC5-4013-A3BF-8A79CF90CDDA}" srcOrd="0" destOrd="0" presId="urn:microsoft.com/office/officeart/2005/8/layout/vList3"/>
    <dgm:cxn modelId="{B9A79620-2C29-46AA-933A-425BA63A23B5}" type="presParOf" srcId="{E783F90D-7AAC-4FC5-AA76-02087D57D202}" destId="{02EE07E4-F3EC-4D6D-B433-0EB6643B3CCD}" srcOrd="0" destOrd="0" presId="urn:microsoft.com/office/officeart/2005/8/layout/vList3"/>
    <dgm:cxn modelId="{D86AD7EE-EBFA-43F7-AB6B-706C2A6456A6}" type="presParOf" srcId="{02EE07E4-F3EC-4D6D-B433-0EB6643B3CCD}" destId="{C326475B-681B-407A-AC02-FE35C8BFD6D4}" srcOrd="0" destOrd="0" presId="urn:microsoft.com/office/officeart/2005/8/layout/vList3"/>
    <dgm:cxn modelId="{DEE09641-E575-4D14-9800-8DCF27A7FFB0}" type="presParOf" srcId="{02EE07E4-F3EC-4D6D-B433-0EB6643B3CCD}" destId="{3F0493B9-46AC-4F2A-8EA4-9806B9E8C185}" srcOrd="1" destOrd="0" presId="urn:microsoft.com/office/officeart/2005/8/layout/vList3"/>
    <dgm:cxn modelId="{EC698341-8B2A-4597-B38E-76D27E7EB13F}" type="presParOf" srcId="{E783F90D-7AAC-4FC5-AA76-02087D57D202}" destId="{933BB1AE-A812-4518-BFD6-98225D5C0A13}" srcOrd="1" destOrd="0" presId="urn:microsoft.com/office/officeart/2005/8/layout/vList3"/>
    <dgm:cxn modelId="{19038296-0146-4626-8416-52F37601C0BE}" type="presParOf" srcId="{E783F90D-7AAC-4FC5-AA76-02087D57D202}" destId="{1F473EF3-B1DB-4FD7-A8FE-D56716996083}" srcOrd="2" destOrd="0" presId="urn:microsoft.com/office/officeart/2005/8/layout/vList3"/>
    <dgm:cxn modelId="{4F879D8E-B1D3-4E0A-B8CD-140E2A260933}" type="presParOf" srcId="{1F473EF3-B1DB-4FD7-A8FE-D56716996083}" destId="{0DAF0FAE-3154-4DB3-82CA-AE057DFA1B2D}" srcOrd="0" destOrd="0" presId="urn:microsoft.com/office/officeart/2005/8/layout/vList3"/>
    <dgm:cxn modelId="{5FE9C8D6-53E3-44E4-B728-CBCA46862719}" type="presParOf" srcId="{1F473EF3-B1DB-4FD7-A8FE-D56716996083}" destId="{68083011-1EC5-4013-A3BF-8A79CF90CDDA}" srcOrd="1" destOrd="0" presId="urn:microsoft.com/office/officeart/2005/8/layout/vList3"/>
    <dgm:cxn modelId="{08B1F161-0816-40D5-80E6-B5D7B6907913}" type="presParOf" srcId="{E783F90D-7AAC-4FC5-AA76-02087D57D202}" destId="{14510A1E-507B-4830-A5C8-FC734A2029AD}" srcOrd="3" destOrd="0" presId="urn:microsoft.com/office/officeart/2005/8/layout/vList3"/>
    <dgm:cxn modelId="{8B58EAF8-89AE-4ED8-B9CF-E88E30AD4377}" type="presParOf" srcId="{E783F90D-7AAC-4FC5-AA76-02087D57D202}" destId="{92DD2796-84BC-458D-841B-C5998A473663}" srcOrd="4" destOrd="0" presId="urn:microsoft.com/office/officeart/2005/8/layout/vList3"/>
    <dgm:cxn modelId="{52AF556A-AE60-44C6-A3E9-4FA6F5BCB3AF}" type="presParOf" srcId="{92DD2796-84BC-458D-841B-C5998A473663}" destId="{87844E33-2D6F-441B-BBF2-9407FA937E5A}" srcOrd="0" destOrd="0" presId="urn:microsoft.com/office/officeart/2005/8/layout/vList3"/>
    <dgm:cxn modelId="{8ADCA6BB-B826-486B-8CE6-A6E7550CEB14}" type="presParOf" srcId="{92DD2796-84BC-458D-841B-C5998A473663}" destId="{7DC9022E-2F46-4564-A967-80993FAABE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75A92-8E5E-48D6-9987-5F67514511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36FB9C-EFFE-456B-83E8-F04AD00F46B7}">
      <dgm:prSet phldrT="[Текст]" custT="1"/>
      <dgm:spPr/>
      <dgm:t>
        <a:bodyPr/>
        <a:lstStyle/>
        <a:p>
          <a:r>
            <a:rPr lang="ru-RU" sz="3200" b="1" kern="1200" dirty="0">
              <a:solidFill>
                <a:srgbClr val="355979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rPr>
            <a:t>Преподаватели-практики</a:t>
          </a:r>
        </a:p>
      </dgm:t>
    </dgm:pt>
    <dgm:pt modelId="{4C89BB2B-3034-405A-BF8B-F30D27CAD418}" type="parTrans" cxnId="{BA64C4D9-DD24-4826-9382-5D8846A197E5}">
      <dgm:prSet/>
      <dgm:spPr/>
      <dgm:t>
        <a:bodyPr/>
        <a:lstStyle/>
        <a:p>
          <a:endParaRPr lang="ru-RU"/>
        </a:p>
      </dgm:t>
    </dgm:pt>
    <dgm:pt modelId="{6E9C6605-A4DD-4F85-8B32-E1138294229F}" type="sibTrans" cxnId="{BA64C4D9-DD24-4826-9382-5D8846A197E5}">
      <dgm:prSet/>
      <dgm:spPr/>
      <dgm:t>
        <a:bodyPr/>
        <a:lstStyle/>
        <a:p>
          <a:endParaRPr lang="ru-RU"/>
        </a:p>
      </dgm:t>
    </dgm:pt>
    <dgm:pt modelId="{D58B1C68-B80B-4D6A-8D50-F73C07244EC2}">
      <dgm:prSet phldrT="[Текст]" custT="1"/>
      <dgm:spPr/>
      <dgm:t>
        <a:bodyPr/>
        <a:lstStyle/>
        <a:p>
          <a:r>
            <a:rPr lang="ru-RU" sz="3200" b="1" kern="1200" dirty="0">
              <a:solidFill>
                <a:srgbClr val="355979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rPr>
            <a:t>Актуальная информация</a:t>
          </a:r>
        </a:p>
      </dgm:t>
    </dgm:pt>
    <dgm:pt modelId="{E9D7543C-A3DC-4900-BF20-BC1D708815E6}" type="parTrans" cxnId="{B7EDD554-71CD-4B88-BFF4-2638DBEEA78F}">
      <dgm:prSet/>
      <dgm:spPr/>
      <dgm:t>
        <a:bodyPr/>
        <a:lstStyle/>
        <a:p>
          <a:endParaRPr lang="ru-RU"/>
        </a:p>
      </dgm:t>
    </dgm:pt>
    <dgm:pt modelId="{27C492D7-9A15-4664-ACF8-37520F912F70}" type="sibTrans" cxnId="{B7EDD554-71CD-4B88-BFF4-2638DBEEA78F}">
      <dgm:prSet/>
      <dgm:spPr/>
      <dgm:t>
        <a:bodyPr/>
        <a:lstStyle/>
        <a:p>
          <a:endParaRPr lang="ru-RU"/>
        </a:p>
      </dgm:t>
    </dgm:pt>
    <dgm:pt modelId="{7E85EBF5-63A1-43EC-9AA5-4009EB691A7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kern="1200" dirty="0">
              <a:solidFill>
                <a:srgbClr val="355979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rPr>
            <a:t>Занятия наполнены кейсами, задачами и примерами из практики. </a:t>
          </a:r>
        </a:p>
        <a:p>
          <a:pPr>
            <a:spcAft>
              <a:spcPts val="0"/>
            </a:spcAft>
          </a:pPr>
          <a:r>
            <a:rPr lang="ru-RU" sz="3200" b="1" kern="1200" dirty="0">
              <a:solidFill>
                <a:srgbClr val="355979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rPr>
            <a:t>Обучение на основе реальных кейсов</a:t>
          </a:r>
        </a:p>
      </dgm:t>
    </dgm:pt>
    <dgm:pt modelId="{9F4A9859-25CD-42C4-8FED-08612FC4B021}" type="parTrans" cxnId="{35B8709F-8BD0-4100-B112-3107D0D29D23}">
      <dgm:prSet/>
      <dgm:spPr/>
      <dgm:t>
        <a:bodyPr/>
        <a:lstStyle/>
        <a:p>
          <a:endParaRPr lang="ru-RU"/>
        </a:p>
      </dgm:t>
    </dgm:pt>
    <dgm:pt modelId="{874495A3-E539-4652-9998-81E42F961F69}" type="sibTrans" cxnId="{35B8709F-8BD0-4100-B112-3107D0D29D23}">
      <dgm:prSet/>
      <dgm:spPr/>
      <dgm:t>
        <a:bodyPr/>
        <a:lstStyle/>
        <a:p>
          <a:endParaRPr lang="ru-RU"/>
        </a:p>
      </dgm:t>
    </dgm:pt>
    <dgm:pt modelId="{EE7A9039-3E78-401C-9021-930A00F083BD}" type="pres">
      <dgm:prSet presAssocID="{F3975A92-8E5E-48D6-9987-5F67514511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EEF09-53D1-4E8D-A9A7-BC06E9CC2B77}" type="pres">
      <dgm:prSet presAssocID="{8D36FB9C-EFFE-456B-83E8-F04AD00F46B7}" presName="parentLin" presStyleCnt="0"/>
      <dgm:spPr/>
    </dgm:pt>
    <dgm:pt modelId="{E71284BF-0414-4280-9FA4-5A9B316A7788}" type="pres">
      <dgm:prSet presAssocID="{8D36FB9C-EFFE-456B-83E8-F04AD00F46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31D46A-8447-432C-B3FF-AE29E3A32B5D}" type="pres">
      <dgm:prSet presAssocID="{8D36FB9C-EFFE-456B-83E8-F04AD00F46B7}" presName="parentText" presStyleLbl="node1" presStyleIdx="0" presStyleCnt="3" custScaleX="134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61EDA-D532-4B76-A8F8-13E24BE555E9}" type="pres">
      <dgm:prSet presAssocID="{8D36FB9C-EFFE-456B-83E8-F04AD00F46B7}" presName="negativeSpace" presStyleCnt="0"/>
      <dgm:spPr/>
    </dgm:pt>
    <dgm:pt modelId="{02DC8913-9E33-43EB-93C3-D6CE2391BF02}" type="pres">
      <dgm:prSet presAssocID="{8D36FB9C-EFFE-456B-83E8-F04AD00F46B7}" presName="childText" presStyleLbl="conFgAcc1" presStyleIdx="0" presStyleCnt="3">
        <dgm:presLayoutVars>
          <dgm:bulletEnabled val="1"/>
        </dgm:presLayoutVars>
      </dgm:prSet>
      <dgm:spPr/>
    </dgm:pt>
    <dgm:pt modelId="{F297EA85-C656-408C-8925-1A8CA6CD0BE4}" type="pres">
      <dgm:prSet presAssocID="{6E9C6605-A4DD-4F85-8B32-E1138294229F}" presName="spaceBetweenRectangles" presStyleCnt="0"/>
      <dgm:spPr/>
    </dgm:pt>
    <dgm:pt modelId="{7F99305F-B499-4BB0-A712-ACDC24BB7C69}" type="pres">
      <dgm:prSet presAssocID="{7E85EBF5-63A1-43EC-9AA5-4009EB691A7C}" presName="parentLin" presStyleCnt="0"/>
      <dgm:spPr/>
    </dgm:pt>
    <dgm:pt modelId="{44AD5B14-D6BB-4149-BBCC-D98EEC2D509F}" type="pres">
      <dgm:prSet presAssocID="{7E85EBF5-63A1-43EC-9AA5-4009EB691A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63CBA6-7F5F-4419-BEC1-72A8D740D7BE}" type="pres">
      <dgm:prSet presAssocID="{7E85EBF5-63A1-43EC-9AA5-4009EB691A7C}" presName="parentText" presStyleLbl="node1" presStyleIdx="1" presStyleCnt="3" custScaleX="134631" custScaleY="134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0A88-C408-406E-AD79-753CAF29CB16}" type="pres">
      <dgm:prSet presAssocID="{7E85EBF5-63A1-43EC-9AA5-4009EB691A7C}" presName="negativeSpace" presStyleCnt="0"/>
      <dgm:spPr/>
    </dgm:pt>
    <dgm:pt modelId="{24D74AD8-51C6-4BD7-9FD9-C65CE7D4B33C}" type="pres">
      <dgm:prSet presAssocID="{7E85EBF5-63A1-43EC-9AA5-4009EB691A7C}" presName="childText" presStyleLbl="conFgAcc1" presStyleIdx="1" presStyleCnt="3">
        <dgm:presLayoutVars>
          <dgm:bulletEnabled val="1"/>
        </dgm:presLayoutVars>
      </dgm:prSet>
      <dgm:spPr/>
    </dgm:pt>
    <dgm:pt modelId="{2AC1E7B9-B49A-4BB7-819E-21FF96BAFF91}" type="pres">
      <dgm:prSet presAssocID="{874495A3-E539-4652-9998-81E42F961F69}" presName="spaceBetweenRectangles" presStyleCnt="0"/>
      <dgm:spPr/>
    </dgm:pt>
    <dgm:pt modelId="{CB800DFD-6125-4385-A501-4F119D84F6A6}" type="pres">
      <dgm:prSet presAssocID="{D58B1C68-B80B-4D6A-8D50-F73C07244EC2}" presName="parentLin" presStyleCnt="0"/>
      <dgm:spPr/>
    </dgm:pt>
    <dgm:pt modelId="{7A11A600-2CA7-476E-BA2C-201FCEA7E97B}" type="pres">
      <dgm:prSet presAssocID="{D58B1C68-B80B-4D6A-8D50-F73C07244EC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DFA8A25-DCEC-4229-A097-AA07DD1DBD7C}" type="pres">
      <dgm:prSet presAssocID="{D58B1C68-B80B-4D6A-8D50-F73C07244EC2}" presName="parentText" presStyleLbl="node1" presStyleIdx="2" presStyleCnt="3" custScaleX="134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5A0A2-8185-40C7-A58C-F2EAFE5DCCDB}" type="pres">
      <dgm:prSet presAssocID="{D58B1C68-B80B-4D6A-8D50-F73C07244EC2}" presName="negativeSpace" presStyleCnt="0"/>
      <dgm:spPr/>
    </dgm:pt>
    <dgm:pt modelId="{396321C7-7282-4EE5-A3E8-27C9ED14C47E}" type="pres">
      <dgm:prSet presAssocID="{D58B1C68-B80B-4D6A-8D50-F73C07244E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E6C176-50E1-4A2B-9AAA-3635863BA3CF}" type="presOf" srcId="{8D36FB9C-EFFE-456B-83E8-F04AD00F46B7}" destId="{E71284BF-0414-4280-9FA4-5A9B316A7788}" srcOrd="0" destOrd="0" presId="urn:microsoft.com/office/officeart/2005/8/layout/list1"/>
    <dgm:cxn modelId="{B7EDD554-71CD-4B88-BFF4-2638DBEEA78F}" srcId="{F3975A92-8E5E-48D6-9987-5F6751451150}" destId="{D58B1C68-B80B-4D6A-8D50-F73C07244EC2}" srcOrd="2" destOrd="0" parTransId="{E9D7543C-A3DC-4900-BF20-BC1D708815E6}" sibTransId="{27C492D7-9A15-4664-ACF8-37520F912F70}"/>
    <dgm:cxn modelId="{6010AEA5-A8B7-4BBD-97ED-949ACDCCD21D}" type="presOf" srcId="{8D36FB9C-EFFE-456B-83E8-F04AD00F46B7}" destId="{2B31D46A-8447-432C-B3FF-AE29E3A32B5D}" srcOrd="1" destOrd="0" presId="urn:microsoft.com/office/officeart/2005/8/layout/list1"/>
    <dgm:cxn modelId="{325BAE8E-C856-4C8C-94EB-48A4D9CAD3C1}" type="presOf" srcId="{7E85EBF5-63A1-43EC-9AA5-4009EB691A7C}" destId="{44AD5B14-D6BB-4149-BBCC-D98EEC2D509F}" srcOrd="0" destOrd="0" presId="urn:microsoft.com/office/officeart/2005/8/layout/list1"/>
    <dgm:cxn modelId="{06855300-344B-4B48-AB2A-B0678970EC3B}" type="presOf" srcId="{D58B1C68-B80B-4D6A-8D50-F73C07244EC2}" destId="{7A11A600-2CA7-476E-BA2C-201FCEA7E97B}" srcOrd="0" destOrd="0" presId="urn:microsoft.com/office/officeart/2005/8/layout/list1"/>
    <dgm:cxn modelId="{B66C8C28-2E43-4355-B7B1-E6F66A7D4D56}" type="presOf" srcId="{7E85EBF5-63A1-43EC-9AA5-4009EB691A7C}" destId="{3963CBA6-7F5F-4419-BEC1-72A8D740D7BE}" srcOrd="1" destOrd="0" presId="urn:microsoft.com/office/officeart/2005/8/layout/list1"/>
    <dgm:cxn modelId="{BA64C4D9-DD24-4826-9382-5D8846A197E5}" srcId="{F3975A92-8E5E-48D6-9987-5F6751451150}" destId="{8D36FB9C-EFFE-456B-83E8-F04AD00F46B7}" srcOrd="0" destOrd="0" parTransId="{4C89BB2B-3034-405A-BF8B-F30D27CAD418}" sibTransId="{6E9C6605-A4DD-4F85-8B32-E1138294229F}"/>
    <dgm:cxn modelId="{4B5F7434-C051-47D2-8689-CAF77677C415}" type="presOf" srcId="{D58B1C68-B80B-4D6A-8D50-F73C07244EC2}" destId="{3DFA8A25-DCEC-4229-A097-AA07DD1DBD7C}" srcOrd="1" destOrd="0" presId="urn:microsoft.com/office/officeart/2005/8/layout/list1"/>
    <dgm:cxn modelId="{35B8709F-8BD0-4100-B112-3107D0D29D23}" srcId="{F3975A92-8E5E-48D6-9987-5F6751451150}" destId="{7E85EBF5-63A1-43EC-9AA5-4009EB691A7C}" srcOrd="1" destOrd="0" parTransId="{9F4A9859-25CD-42C4-8FED-08612FC4B021}" sibTransId="{874495A3-E539-4652-9998-81E42F961F69}"/>
    <dgm:cxn modelId="{BCFD59ED-EFD3-441D-89BD-751AE9239DAA}" type="presOf" srcId="{F3975A92-8E5E-48D6-9987-5F6751451150}" destId="{EE7A9039-3E78-401C-9021-930A00F083BD}" srcOrd="0" destOrd="0" presId="urn:microsoft.com/office/officeart/2005/8/layout/list1"/>
    <dgm:cxn modelId="{0DDB8CCD-1DE5-4374-90F9-5E3FEA64882F}" type="presParOf" srcId="{EE7A9039-3E78-401C-9021-930A00F083BD}" destId="{521EEF09-53D1-4E8D-A9A7-BC06E9CC2B77}" srcOrd="0" destOrd="0" presId="urn:microsoft.com/office/officeart/2005/8/layout/list1"/>
    <dgm:cxn modelId="{50F7E467-AD1C-4BF8-933B-ABDF64BF9B49}" type="presParOf" srcId="{521EEF09-53D1-4E8D-A9A7-BC06E9CC2B77}" destId="{E71284BF-0414-4280-9FA4-5A9B316A7788}" srcOrd="0" destOrd="0" presId="urn:microsoft.com/office/officeart/2005/8/layout/list1"/>
    <dgm:cxn modelId="{24EE23E0-6136-4140-867E-B2E905B363FE}" type="presParOf" srcId="{521EEF09-53D1-4E8D-A9A7-BC06E9CC2B77}" destId="{2B31D46A-8447-432C-B3FF-AE29E3A32B5D}" srcOrd="1" destOrd="0" presId="urn:microsoft.com/office/officeart/2005/8/layout/list1"/>
    <dgm:cxn modelId="{95004FC9-960B-4515-9074-25717AD42848}" type="presParOf" srcId="{EE7A9039-3E78-401C-9021-930A00F083BD}" destId="{FF261EDA-D532-4B76-A8F8-13E24BE555E9}" srcOrd="1" destOrd="0" presId="urn:microsoft.com/office/officeart/2005/8/layout/list1"/>
    <dgm:cxn modelId="{B6731D39-219D-4525-B6A7-D0CA64E40609}" type="presParOf" srcId="{EE7A9039-3E78-401C-9021-930A00F083BD}" destId="{02DC8913-9E33-43EB-93C3-D6CE2391BF02}" srcOrd="2" destOrd="0" presId="urn:microsoft.com/office/officeart/2005/8/layout/list1"/>
    <dgm:cxn modelId="{FDA9994A-9102-4519-ACEC-C1552DD9975A}" type="presParOf" srcId="{EE7A9039-3E78-401C-9021-930A00F083BD}" destId="{F297EA85-C656-408C-8925-1A8CA6CD0BE4}" srcOrd="3" destOrd="0" presId="urn:microsoft.com/office/officeart/2005/8/layout/list1"/>
    <dgm:cxn modelId="{2115DB7B-1FE8-4A35-A1FA-E25402438DB5}" type="presParOf" srcId="{EE7A9039-3E78-401C-9021-930A00F083BD}" destId="{7F99305F-B499-4BB0-A712-ACDC24BB7C69}" srcOrd="4" destOrd="0" presId="urn:microsoft.com/office/officeart/2005/8/layout/list1"/>
    <dgm:cxn modelId="{29197611-C8ED-45D7-B2A3-171B6EE4D96A}" type="presParOf" srcId="{7F99305F-B499-4BB0-A712-ACDC24BB7C69}" destId="{44AD5B14-D6BB-4149-BBCC-D98EEC2D509F}" srcOrd="0" destOrd="0" presId="urn:microsoft.com/office/officeart/2005/8/layout/list1"/>
    <dgm:cxn modelId="{C8C280C4-634F-4DD3-8B08-2D064B29546F}" type="presParOf" srcId="{7F99305F-B499-4BB0-A712-ACDC24BB7C69}" destId="{3963CBA6-7F5F-4419-BEC1-72A8D740D7BE}" srcOrd="1" destOrd="0" presId="urn:microsoft.com/office/officeart/2005/8/layout/list1"/>
    <dgm:cxn modelId="{2A22AC95-FF55-46E8-BA2C-FA9F766DF31A}" type="presParOf" srcId="{EE7A9039-3E78-401C-9021-930A00F083BD}" destId="{55F60A88-C408-406E-AD79-753CAF29CB16}" srcOrd="5" destOrd="0" presId="urn:microsoft.com/office/officeart/2005/8/layout/list1"/>
    <dgm:cxn modelId="{23093552-D116-4688-8996-5F2CBB552237}" type="presParOf" srcId="{EE7A9039-3E78-401C-9021-930A00F083BD}" destId="{24D74AD8-51C6-4BD7-9FD9-C65CE7D4B33C}" srcOrd="6" destOrd="0" presId="urn:microsoft.com/office/officeart/2005/8/layout/list1"/>
    <dgm:cxn modelId="{984E2B31-2D74-4EE9-B1AB-2FB9F3317C89}" type="presParOf" srcId="{EE7A9039-3E78-401C-9021-930A00F083BD}" destId="{2AC1E7B9-B49A-4BB7-819E-21FF96BAFF91}" srcOrd="7" destOrd="0" presId="urn:microsoft.com/office/officeart/2005/8/layout/list1"/>
    <dgm:cxn modelId="{745748CC-8A01-4946-BE32-3058978A2D05}" type="presParOf" srcId="{EE7A9039-3E78-401C-9021-930A00F083BD}" destId="{CB800DFD-6125-4385-A501-4F119D84F6A6}" srcOrd="8" destOrd="0" presId="urn:microsoft.com/office/officeart/2005/8/layout/list1"/>
    <dgm:cxn modelId="{D93580E3-66EB-469B-97F5-7F10FAEF9014}" type="presParOf" srcId="{CB800DFD-6125-4385-A501-4F119D84F6A6}" destId="{7A11A600-2CA7-476E-BA2C-201FCEA7E97B}" srcOrd="0" destOrd="0" presId="urn:microsoft.com/office/officeart/2005/8/layout/list1"/>
    <dgm:cxn modelId="{012F7B60-D5E6-4A72-B82C-59407EA022E9}" type="presParOf" srcId="{CB800DFD-6125-4385-A501-4F119D84F6A6}" destId="{3DFA8A25-DCEC-4229-A097-AA07DD1DBD7C}" srcOrd="1" destOrd="0" presId="urn:microsoft.com/office/officeart/2005/8/layout/list1"/>
    <dgm:cxn modelId="{C4B02E5E-2A9D-4BD7-B2C2-C27E0710ABA6}" type="presParOf" srcId="{EE7A9039-3E78-401C-9021-930A00F083BD}" destId="{3025A0A2-8185-40C7-A58C-F2EAFE5DCCDB}" srcOrd="9" destOrd="0" presId="urn:microsoft.com/office/officeart/2005/8/layout/list1"/>
    <dgm:cxn modelId="{DA771319-FF15-4877-A7A9-0E71C613B569}" type="presParOf" srcId="{EE7A9039-3E78-401C-9021-930A00F083BD}" destId="{396321C7-7282-4EE5-A3E8-27C9ED14C4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F2B09-A11F-4473-8F04-7C0797887E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B1F77-256D-4075-857D-EF73970B3E6D}">
      <dgm:prSet phldrT="[Текст]" custT="1"/>
      <dgm:spPr/>
      <dgm:t>
        <a:bodyPr/>
        <a:lstStyle/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Кафедра «Государственный финансовый контроль и казначейское дело»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Адрес: г. Москва, Малый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Златоустинский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 пер., д.7 стр.1,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каб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. 301-303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Телефон: 8 (499) 503-4781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вн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. 4064</a:t>
          </a:r>
          <a:endParaRPr lang="ru-RU" sz="2000" b="1" kern="120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Федченко </a:t>
          </a:r>
          <a:r>
            <a:rPr lang="ru-RU" sz="20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Елена Алексеевна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д.э.н., доцент, заместитель заведующего кафедрой, профессор кафедры «Государственный финансовый контроль и казначейское дело»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Email – </a:t>
          </a:r>
          <a:r>
            <a:rPr lang="en-US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  <a:hlinkClick xmlns:r="http://schemas.openxmlformats.org/officeDocument/2006/relationships" r:id="rId1"/>
            </a:rPr>
            <a:t>EAFedchenko@fa.ru</a:t>
          </a:r>
          <a:endParaRPr lang="en-US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Тел.: 8 (</a:t>
          </a:r>
          <a:r>
            <a:rPr lang="ru-RU" sz="18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917)574-45-04</a:t>
          </a:r>
          <a:endParaRPr lang="ru-RU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EEED7F20-4BA5-4442-8ED2-B481A33781F3}" type="parTrans" cxnId="{06F021E9-B269-4B81-8E60-841804A58E57}">
      <dgm:prSet/>
      <dgm:spPr/>
      <dgm:t>
        <a:bodyPr/>
        <a:lstStyle/>
        <a:p>
          <a:endParaRPr lang="ru-RU"/>
        </a:p>
      </dgm:t>
    </dgm:pt>
    <dgm:pt modelId="{5716303E-8D9A-4F78-960A-18B571F2D438}" type="sibTrans" cxnId="{06F021E9-B269-4B81-8E60-841804A58E57}">
      <dgm:prSet/>
      <dgm:spPr/>
      <dgm:t>
        <a:bodyPr/>
        <a:lstStyle/>
        <a:p>
          <a:endParaRPr lang="ru-RU"/>
        </a:p>
      </dgm:t>
    </dgm:pt>
    <dgm:pt modelId="{E783F90D-7AAC-4FC5-AA76-02087D57D202}" type="pres">
      <dgm:prSet presAssocID="{CB7F2B09-A11F-4473-8F04-7C0797887E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7E4-F3EC-4D6D-B433-0EB6643B3CCD}" type="pres">
      <dgm:prSet presAssocID="{882B1F77-256D-4075-857D-EF73970B3E6D}" presName="composite" presStyleCnt="0"/>
      <dgm:spPr/>
    </dgm:pt>
    <dgm:pt modelId="{C326475B-681B-407A-AC02-FE35C8BFD6D4}" type="pres">
      <dgm:prSet presAssocID="{882B1F77-256D-4075-857D-EF73970B3E6D}" presName="imgShp" presStyleLbl="fgImgPlace1" presStyleIdx="0" presStyleCnt="1" custScaleX="70531" custLinFactNeighborX="-85450" custLinFactNeighborY="-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0493B9-46AC-4F2A-8EA4-9806B9E8C185}" type="pres">
      <dgm:prSet presAssocID="{882B1F77-256D-4075-857D-EF73970B3E6D}" presName="txShp" presStyleLbl="node1" presStyleIdx="0" presStyleCnt="1" custScaleX="141995" custLinFactNeighborX="3012" custLinFactNeighborY="-1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C42C9-485D-4DAB-9D37-CD8DC5F7AD55}" type="presOf" srcId="{882B1F77-256D-4075-857D-EF73970B3E6D}" destId="{3F0493B9-46AC-4F2A-8EA4-9806B9E8C185}" srcOrd="0" destOrd="0" presId="urn:microsoft.com/office/officeart/2005/8/layout/vList3"/>
    <dgm:cxn modelId="{3634FF94-96A7-40A1-871A-FBF135367C38}" type="presOf" srcId="{CB7F2B09-A11F-4473-8F04-7C0797887E9E}" destId="{E783F90D-7AAC-4FC5-AA76-02087D57D202}" srcOrd="0" destOrd="0" presId="urn:microsoft.com/office/officeart/2005/8/layout/vList3"/>
    <dgm:cxn modelId="{06F021E9-B269-4B81-8E60-841804A58E57}" srcId="{CB7F2B09-A11F-4473-8F04-7C0797887E9E}" destId="{882B1F77-256D-4075-857D-EF73970B3E6D}" srcOrd="0" destOrd="0" parTransId="{EEED7F20-4BA5-4442-8ED2-B481A33781F3}" sibTransId="{5716303E-8D9A-4F78-960A-18B571F2D438}"/>
    <dgm:cxn modelId="{B9A79620-2C29-46AA-933A-425BA63A23B5}" type="presParOf" srcId="{E783F90D-7AAC-4FC5-AA76-02087D57D202}" destId="{02EE07E4-F3EC-4D6D-B433-0EB6643B3CCD}" srcOrd="0" destOrd="0" presId="urn:microsoft.com/office/officeart/2005/8/layout/vList3"/>
    <dgm:cxn modelId="{D86AD7EE-EBFA-43F7-AB6B-706C2A6456A6}" type="presParOf" srcId="{02EE07E4-F3EC-4D6D-B433-0EB6643B3CCD}" destId="{C326475B-681B-407A-AC02-FE35C8BFD6D4}" srcOrd="0" destOrd="0" presId="urn:microsoft.com/office/officeart/2005/8/layout/vList3"/>
    <dgm:cxn modelId="{DEE09641-E575-4D14-9800-8DCF27A7FFB0}" type="presParOf" srcId="{02EE07E4-F3EC-4D6D-B433-0EB6643B3CCD}" destId="{3F0493B9-46AC-4F2A-8EA4-9806B9E8C1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93B9-46AC-4F2A-8EA4-9806B9E8C185}">
      <dsp:nvSpPr>
        <dsp:cNvPr id="0" name=""/>
        <dsp:cNvSpPr/>
      </dsp:nvSpPr>
      <dsp:spPr>
        <a:xfrm rot="10800000">
          <a:off x="532360" y="462726"/>
          <a:ext cx="10495367" cy="37198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3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Кафедра «Государственный финансовый контроль и казначейское дело»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Адрес: г. Москва, Малый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Златоустинский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 пер., д.7 стр.1,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каб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. 301-303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Телефон: 8 (499) 503-4781 </a:t>
          </a:r>
          <a:r>
            <a:rPr lang="ru-RU" sz="2000" b="1" kern="1200" dirty="0" err="1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вн</a:t>
          </a: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. 4064</a:t>
          </a:r>
          <a:endParaRPr lang="ru-RU" sz="2000" b="1" kern="120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Федченко </a:t>
          </a:r>
          <a:r>
            <a:rPr lang="ru-RU" sz="20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Елена Алексеевна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д.э.н., доцент, заместитель заведующего кафедрой, профессор кафедры «Государственный финансовый контроль и казначейское дело»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Email – </a:t>
          </a:r>
          <a:r>
            <a:rPr lang="en-US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  <a:hlinkClick xmlns:r="http://schemas.openxmlformats.org/officeDocument/2006/relationships" r:id="rId1"/>
            </a:rPr>
            <a:t>EAFedchenko@fa.ru</a:t>
          </a:r>
          <a:endParaRPr lang="en-US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Тел.: 8 (</a:t>
          </a:r>
          <a:r>
            <a:rPr lang="ru-RU" sz="1800" b="1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917)574-45-04</a:t>
          </a:r>
          <a:endParaRPr lang="ru-RU" sz="1800" b="1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sp:txBody>
      <dsp:txXfrm rot="10800000">
        <a:off x="1462318" y="462726"/>
        <a:ext cx="9565409" cy="3719832"/>
      </dsp:txXfrm>
    </dsp:sp>
    <dsp:sp modelId="{C326475B-681B-407A-AC02-FE35C8BFD6D4}">
      <dsp:nvSpPr>
        <dsp:cNvPr id="0" name=""/>
        <dsp:cNvSpPr/>
      </dsp:nvSpPr>
      <dsp:spPr>
        <a:xfrm>
          <a:off x="0" y="521500"/>
          <a:ext cx="2623635" cy="37198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5426-C4AA-4466-AA93-0377DE46F9D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CFA0-499E-4EB5-A61E-9FE1196B3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7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94445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03609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12773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775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99405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376686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53967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926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5597611" y="363482"/>
            <a:ext cx="5766822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597610" y="778215"/>
            <a:ext cx="4823925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288692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108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1600" y="2651306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264728" y="1276337"/>
            <a:ext cx="1662545" cy="1662545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32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6588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07906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192233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305406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941858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08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1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587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2" y="1294445"/>
            <a:ext cx="2955684" cy="5187144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7917" y="1836993"/>
            <a:ext cx="2048712" cy="358373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535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9" y="1468492"/>
            <a:ext cx="2442714" cy="428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6" y="1468492"/>
            <a:ext cx="2442714" cy="428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1468492"/>
            <a:ext cx="2442714" cy="428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89" y="1468492"/>
            <a:ext cx="2442714" cy="4286895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91730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127157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450227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773296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16820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39231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61642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84054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434957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174788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5363547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8552306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35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889749" y="1719558"/>
            <a:ext cx="5305476" cy="339558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33340" y="1998733"/>
            <a:ext cx="2532102" cy="316671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806245" y="3412808"/>
            <a:ext cx="991764" cy="175264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02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324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7" y="1468492"/>
            <a:ext cx="2442714" cy="4286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7" y="1468492"/>
            <a:ext cx="2442714" cy="4286895"/>
          </a:xfrm>
          <a:prstGeom prst="rect">
            <a:avLst/>
          </a:prstGeom>
        </p:spPr>
      </p:pic>
      <p:sp>
        <p:nvSpPr>
          <p:cNvPr id="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954162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52622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915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777861" y="2194849"/>
            <a:ext cx="4720680" cy="296911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263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5" y="1828442"/>
            <a:ext cx="6062995" cy="4330255"/>
          </a:xfrm>
          <a:prstGeom prst="rect">
            <a:avLst/>
          </a:prstGeom>
        </p:spPr>
      </p:pic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824147" y="2086520"/>
            <a:ext cx="4542850" cy="340935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501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548834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1065064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8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719770" y="1420800"/>
            <a:ext cx="5553971" cy="332158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21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120681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06475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3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203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395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058897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3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435337" y="2444526"/>
            <a:ext cx="7351959" cy="45493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7682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43498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39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5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1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65" y="1796187"/>
            <a:ext cx="2687535" cy="4716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41" y="1796187"/>
            <a:ext cx="2687535" cy="4716551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094937" y="2327125"/>
            <a:ext cx="1822387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409230" y="2327125"/>
            <a:ext cx="1822387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847013" y="988559"/>
            <a:ext cx="3730919" cy="5869441"/>
            <a:chOff x="5847013" y="988559"/>
            <a:chExt cx="3730919" cy="5869441"/>
          </a:xfrm>
        </p:grpSpPr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6176018" y="4061459"/>
              <a:ext cx="2171433" cy="2421474"/>
            </a:xfrm>
            <a:custGeom>
              <a:avLst/>
              <a:gdLst>
                <a:gd name="T0" fmla="*/ 0 w 330"/>
                <a:gd name="T1" fmla="*/ 330 h 368"/>
                <a:gd name="T2" fmla="*/ 173 w 330"/>
                <a:gd name="T3" fmla="*/ 368 h 368"/>
                <a:gd name="T4" fmla="*/ 203 w 330"/>
                <a:gd name="T5" fmla="*/ 232 h 368"/>
                <a:gd name="T6" fmla="*/ 330 w 330"/>
                <a:gd name="T7" fmla="*/ 57 h 368"/>
                <a:gd name="T8" fmla="*/ 71 w 330"/>
                <a:gd name="T9" fmla="*/ 0 h 368"/>
                <a:gd name="T10" fmla="*/ 0 w 330"/>
                <a:gd name="T11" fmla="*/ 33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368">
                  <a:moveTo>
                    <a:pt x="0" y="330"/>
                  </a:moveTo>
                  <a:lnTo>
                    <a:pt x="173" y="368"/>
                  </a:lnTo>
                  <a:lnTo>
                    <a:pt x="203" y="232"/>
                  </a:lnTo>
                  <a:lnTo>
                    <a:pt x="330" y="57"/>
                  </a:lnTo>
                  <a:lnTo>
                    <a:pt x="71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6603726" y="4462847"/>
              <a:ext cx="572471" cy="980436"/>
            </a:xfrm>
            <a:custGeom>
              <a:avLst/>
              <a:gdLst>
                <a:gd name="T0" fmla="*/ 18 w 71"/>
                <a:gd name="T1" fmla="*/ 0 h 123"/>
                <a:gd name="T2" fmla="*/ 36 w 71"/>
                <a:gd name="T3" fmla="*/ 123 h 123"/>
                <a:gd name="T4" fmla="*/ 18 w 71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23">
                  <a:moveTo>
                    <a:pt x="18" y="0"/>
                  </a:moveTo>
                  <a:cubicBezTo>
                    <a:pt x="39" y="33"/>
                    <a:pt x="71" y="84"/>
                    <a:pt x="36" y="123"/>
                  </a:cubicBezTo>
                  <a:cubicBezTo>
                    <a:pt x="20" y="111"/>
                    <a:pt x="0" y="47"/>
                    <a:pt x="1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6768227" y="988559"/>
              <a:ext cx="2809705" cy="3961215"/>
            </a:xfrm>
            <a:custGeom>
              <a:avLst/>
              <a:gdLst>
                <a:gd name="T0" fmla="*/ 73 w 352"/>
                <a:gd name="T1" fmla="*/ 0 h 496"/>
                <a:gd name="T2" fmla="*/ 279 w 352"/>
                <a:gd name="T3" fmla="*/ 0 h 496"/>
                <a:gd name="T4" fmla="*/ 352 w 352"/>
                <a:gd name="T5" fmla="*/ 52 h 496"/>
                <a:gd name="T6" fmla="*/ 352 w 352"/>
                <a:gd name="T7" fmla="*/ 444 h 496"/>
                <a:gd name="T8" fmla="*/ 279 w 352"/>
                <a:gd name="T9" fmla="*/ 496 h 496"/>
                <a:gd name="T10" fmla="*/ 73 w 352"/>
                <a:gd name="T11" fmla="*/ 496 h 496"/>
                <a:gd name="T12" fmla="*/ 0 w 352"/>
                <a:gd name="T13" fmla="*/ 444 h 496"/>
                <a:gd name="T14" fmla="*/ 0 w 352"/>
                <a:gd name="T15" fmla="*/ 52 h 496"/>
                <a:gd name="T16" fmla="*/ 73 w 352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496">
                  <a:moveTo>
                    <a:pt x="73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9" y="0"/>
                    <a:pt x="352" y="24"/>
                    <a:pt x="352" y="52"/>
                  </a:cubicBezTo>
                  <a:cubicBezTo>
                    <a:pt x="352" y="444"/>
                    <a:pt x="352" y="444"/>
                    <a:pt x="352" y="444"/>
                  </a:cubicBezTo>
                  <a:cubicBezTo>
                    <a:pt x="352" y="473"/>
                    <a:pt x="319" y="496"/>
                    <a:pt x="279" y="496"/>
                  </a:cubicBezTo>
                  <a:cubicBezTo>
                    <a:pt x="73" y="496"/>
                    <a:pt x="73" y="496"/>
                    <a:pt x="73" y="496"/>
                  </a:cubicBezTo>
                  <a:cubicBezTo>
                    <a:pt x="33" y="496"/>
                    <a:pt x="0" y="473"/>
                    <a:pt x="0" y="4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33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6932731" y="1324141"/>
              <a:ext cx="2467539" cy="3257147"/>
            </a:xfrm>
            <a:custGeom>
              <a:avLst/>
              <a:gdLst>
                <a:gd name="T0" fmla="*/ 1 w 309"/>
                <a:gd name="T1" fmla="*/ 0 h 408"/>
                <a:gd name="T2" fmla="*/ 308 w 309"/>
                <a:gd name="T3" fmla="*/ 0 h 408"/>
                <a:gd name="T4" fmla="*/ 309 w 309"/>
                <a:gd name="T5" fmla="*/ 0 h 408"/>
                <a:gd name="T6" fmla="*/ 309 w 309"/>
                <a:gd name="T7" fmla="*/ 408 h 408"/>
                <a:gd name="T8" fmla="*/ 308 w 309"/>
                <a:gd name="T9" fmla="*/ 408 h 408"/>
                <a:gd name="T10" fmla="*/ 1 w 309"/>
                <a:gd name="T11" fmla="*/ 408 h 408"/>
                <a:gd name="T12" fmla="*/ 0 w 309"/>
                <a:gd name="T13" fmla="*/ 408 h 408"/>
                <a:gd name="T14" fmla="*/ 0 w 309"/>
                <a:gd name="T15" fmla="*/ 0 h 408"/>
                <a:gd name="T16" fmla="*/ 1 w 309"/>
                <a:gd name="T1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408">
                  <a:moveTo>
                    <a:pt x="1" y="0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408"/>
                    <a:pt x="309" y="408"/>
                    <a:pt x="309" y="408"/>
                  </a:cubicBezTo>
                  <a:cubicBezTo>
                    <a:pt x="309" y="408"/>
                    <a:pt x="309" y="408"/>
                    <a:pt x="308" y="408"/>
                  </a:cubicBezTo>
                  <a:cubicBezTo>
                    <a:pt x="1" y="408"/>
                    <a:pt x="1" y="408"/>
                    <a:pt x="1" y="408"/>
                  </a:cubicBezTo>
                  <a:cubicBezTo>
                    <a:pt x="1" y="408"/>
                    <a:pt x="0" y="408"/>
                    <a:pt x="0" y="4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7834203" y="1087258"/>
              <a:ext cx="671170" cy="59223"/>
            </a:xfrm>
            <a:custGeom>
              <a:avLst/>
              <a:gdLst>
                <a:gd name="T0" fmla="*/ 4 w 84"/>
                <a:gd name="T1" fmla="*/ 0 h 8"/>
                <a:gd name="T2" fmla="*/ 80 w 84"/>
                <a:gd name="T3" fmla="*/ 0 h 8"/>
                <a:gd name="T4" fmla="*/ 84 w 84"/>
                <a:gd name="T5" fmla="*/ 4 h 8"/>
                <a:gd name="T6" fmla="*/ 84 w 84"/>
                <a:gd name="T7" fmla="*/ 4 h 8"/>
                <a:gd name="T8" fmla="*/ 80 w 84"/>
                <a:gd name="T9" fmla="*/ 8 h 8"/>
                <a:gd name="T10" fmla="*/ 4 w 84"/>
                <a:gd name="T11" fmla="*/ 8 h 8"/>
                <a:gd name="T12" fmla="*/ 0 w 84"/>
                <a:gd name="T13" fmla="*/ 4 h 8"/>
                <a:gd name="T14" fmla="*/ 0 w 84"/>
                <a:gd name="T15" fmla="*/ 4 h 8"/>
                <a:gd name="T16" fmla="*/ 4 w 8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6"/>
                    <a:pt x="82" y="8"/>
                    <a:pt x="8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8071087" y="4660250"/>
              <a:ext cx="203985" cy="2039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847013" y="5634103"/>
              <a:ext cx="1730568" cy="1223897"/>
            </a:xfrm>
            <a:custGeom>
              <a:avLst/>
              <a:gdLst>
                <a:gd name="T0" fmla="*/ 40 w 263"/>
                <a:gd name="T1" fmla="*/ 0 h 186"/>
                <a:gd name="T2" fmla="*/ 263 w 263"/>
                <a:gd name="T3" fmla="*/ 50 h 186"/>
                <a:gd name="T4" fmla="*/ 234 w 263"/>
                <a:gd name="T5" fmla="*/ 186 h 186"/>
                <a:gd name="T6" fmla="*/ 0 w 263"/>
                <a:gd name="T7" fmla="*/ 186 h 186"/>
                <a:gd name="T8" fmla="*/ 40 w 263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86">
                  <a:moveTo>
                    <a:pt x="40" y="0"/>
                  </a:moveTo>
                  <a:lnTo>
                    <a:pt x="263" y="50"/>
                  </a:lnTo>
                  <a:lnTo>
                    <a:pt x="234" y="186"/>
                  </a:lnTo>
                  <a:lnTo>
                    <a:pt x="0" y="18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6228659" y="3271848"/>
              <a:ext cx="736971" cy="2204333"/>
            </a:xfrm>
            <a:custGeom>
              <a:avLst/>
              <a:gdLst>
                <a:gd name="T0" fmla="*/ 16 w 92"/>
                <a:gd name="T1" fmla="*/ 263 h 276"/>
                <a:gd name="T2" fmla="*/ 40 w 92"/>
                <a:gd name="T3" fmla="*/ 276 h 276"/>
                <a:gd name="T4" fmla="*/ 45 w 92"/>
                <a:gd name="T5" fmla="*/ 240 h 276"/>
                <a:gd name="T6" fmla="*/ 84 w 92"/>
                <a:gd name="T7" fmla="*/ 57 h 276"/>
                <a:gd name="T8" fmla="*/ 45 w 92"/>
                <a:gd name="T9" fmla="*/ 0 h 276"/>
                <a:gd name="T10" fmla="*/ 4 w 92"/>
                <a:gd name="T11" fmla="*/ 194 h 276"/>
                <a:gd name="T12" fmla="*/ 16 w 92"/>
                <a:gd name="T13" fmla="*/ 26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76">
                  <a:moveTo>
                    <a:pt x="16" y="263"/>
                  </a:moveTo>
                  <a:cubicBezTo>
                    <a:pt x="40" y="276"/>
                    <a:pt x="40" y="276"/>
                    <a:pt x="40" y="276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20"/>
                    <a:pt x="69" y="7"/>
                    <a:pt x="45" y="0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0" y="212"/>
                    <a:pt x="1" y="254"/>
                    <a:pt x="16" y="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6518183" y="3271848"/>
              <a:ext cx="138184" cy="342165"/>
            </a:xfrm>
            <a:custGeom>
              <a:avLst/>
              <a:gdLst>
                <a:gd name="T0" fmla="*/ 17 w 17"/>
                <a:gd name="T1" fmla="*/ 2 h 43"/>
                <a:gd name="T2" fmla="*/ 9 w 17"/>
                <a:gd name="T3" fmla="*/ 0 h 43"/>
                <a:gd name="T4" fmla="*/ 0 w 17"/>
                <a:gd name="T5" fmla="*/ 43 h 43"/>
                <a:gd name="T6" fmla="*/ 17 w 17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17" y="2"/>
                  </a:moveTo>
                  <a:cubicBezTo>
                    <a:pt x="15" y="1"/>
                    <a:pt x="12" y="0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7" y="18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6524765" y="4462847"/>
              <a:ext cx="506670" cy="1243639"/>
            </a:xfrm>
            <a:custGeom>
              <a:avLst/>
              <a:gdLst>
                <a:gd name="T0" fmla="*/ 28 w 63"/>
                <a:gd name="T1" fmla="*/ 0 h 156"/>
                <a:gd name="T2" fmla="*/ 50 w 63"/>
                <a:gd name="T3" fmla="*/ 114 h 156"/>
                <a:gd name="T4" fmla="*/ 28 w 63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56">
                  <a:moveTo>
                    <a:pt x="28" y="0"/>
                  </a:moveTo>
                  <a:cubicBezTo>
                    <a:pt x="42" y="26"/>
                    <a:pt x="63" y="73"/>
                    <a:pt x="50" y="114"/>
                  </a:cubicBezTo>
                  <a:cubicBezTo>
                    <a:pt x="37" y="156"/>
                    <a:pt x="0" y="63"/>
                    <a:pt x="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32731" y="1308474"/>
            <a:ext cx="2467539" cy="327281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369926" y="1718631"/>
            <a:ext cx="5452148" cy="5139369"/>
            <a:chOff x="3369926" y="1718631"/>
            <a:chExt cx="5452148" cy="5139369"/>
          </a:xfrm>
        </p:grpSpPr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6761420" y="3484906"/>
              <a:ext cx="2060654" cy="2410231"/>
            </a:xfrm>
            <a:custGeom>
              <a:avLst/>
              <a:gdLst>
                <a:gd name="T0" fmla="*/ 209 w 277"/>
                <a:gd name="T1" fmla="*/ 80 h 324"/>
                <a:gd name="T2" fmla="*/ 233 w 277"/>
                <a:gd name="T3" fmla="*/ 261 h 324"/>
                <a:gd name="T4" fmla="*/ 63 w 277"/>
                <a:gd name="T5" fmla="*/ 281 h 324"/>
                <a:gd name="T6" fmla="*/ 43 w 277"/>
                <a:gd name="T7" fmla="*/ 57 h 324"/>
                <a:gd name="T8" fmla="*/ 209 w 277"/>
                <a:gd name="T9" fmla="*/ 8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24">
                  <a:moveTo>
                    <a:pt x="209" y="80"/>
                  </a:moveTo>
                  <a:cubicBezTo>
                    <a:pt x="266" y="123"/>
                    <a:pt x="277" y="204"/>
                    <a:pt x="233" y="261"/>
                  </a:cubicBezTo>
                  <a:cubicBezTo>
                    <a:pt x="190" y="318"/>
                    <a:pt x="119" y="324"/>
                    <a:pt x="63" y="281"/>
                  </a:cubicBezTo>
                  <a:cubicBezTo>
                    <a:pt x="6" y="237"/>
                    <a:pt x="0" y="114"/>
                    <a:pt x="43" y="57"/>
                  </a:cubicBezTo>
                  <a:cubicBezTo>
                    <a:pt x="86" y="0"/>
                    <a:pt x="153" y="36"/>
                    <a:pt x="209" y="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3369926" y="3484906"/>
              <a:ext cx="2060654" cy="2410231"/>
            </a:xfrm>
            <a:custGeom>
              <a:avLst/>
              <a:gdLst>
                <a:gd name="T0" fmla="*/ 67 w 277"/>
                <a:gd name="T1" fmla="*/ 80 h 324"/>
                <a:gd name="T2" fmla="*/ 43 w 277"/>
                <a:gd name="T3" fmla="*/ 261 h 324"/>
                <a:gd name="T4" fmla="*/ 214 w 277"/>
                <a:gd name="T5" fmla="*/ 281 h 324"/>
                <a:gd name="T6" fmla="*/ 234 w 277"/>
                <a:gd name="T7" fmla="*/ 57 h 324"/>
                <a:gd name="T8" fmla="*/ 67 w 277"/>
                <a:gd name="T9" fmla="*/ 8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24">
                  <a:moveTo>
                    <a:pt x="67" y="80"/>
                  </a:moveTo>
                  <a:cubicBezTo>
                    <a:pt x="11" y="123"/>
                    <a:pt x="0" y="204"/>
                    <a:pt x="43" y="261"/>
                  </a:cubicBezTo>
                  <a:cubicBezTo>
                    <a:pt x="87" y="318"/>
                    <a:pt x="157" y="324"/>
                    <a:pt x="214" y="281"/>
                  </a:cubicBezTo>
                  <a:cubicBezTo>
                    <a:pt x="271" y="237"/>
                    <a:pt x="277" y="114"/>
                    <a:pt x="234" y="57"/>
                  </a:cubicBezTo>
                  <a:cubicBezTo>
                    <a:pt x="190" y="0"/>
                    <a:pt x="124" y="36"/>
                    <a:pt x="67" y="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3921887" y="1718631"/>
              <a:ext cx="4329826" cy="3078715"/>
            </a:xfrm>
            <a:custGeom>
              <a:avLst/>
              <a:gdLst>
                <a:gd name="T0" fmla="*/ 35 w 582"/>
                <a:gd name="T1" fmla="*/ 0 h 413"/>
                <a:gd name="T2" fmla="*/ 547 w 582"/>
                <a:gd name="T3" fmla="*/ 0 h 413"/>
                <a:gd name="T4" fmla="*/ 582 w 582"/>
                <a:gd name="T5" fmla="*/ 35 h 413"/>
                <a:gd name="T6" fmla="*/ 582 w 582"/>
                <a:gd name="T7" fmla="*/ 378 h 413"/>
                <a:gd name="T8" fmla="*/ 547 w 582"/>
                <a:gd name="T9" fmla="*/ 413 h 413"/>
                <a:gd name="T10" fmla="*/ 35 w 582"/>
                <a:gd name="T11" fmla="*/ 413 h 413"/>
                <a:gd name="T12" fmla="*/ 0 w 582"/>
                <a:gd name="T13" fmla="*/ 378 h 413"/>
                <a:gd name="T14" fmla="*/ 0 w 582"/>
                <a:gd name="T15" fmla="*/ 35 h 413"/>
                <a:gd name="T16" fmla="*/ 35 w 582"/>
                <a:gd name="T1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413">
                  <a:moveTo>
                    <a:pt x="35" y="0"/>
                  </a:moveTo>
                  <a:cubicBezTo>
                    <a:pt x="547" y="0"/>
                    <a:pt x="547" y="0"/>
                    <a:pt x="547" y="0"/>
                  </a:cubicBezTo>
                  <a:cubicBezTo>
                    <a:pt x="566" y="0"/>
                    <a:pt x="582" y="16"/>
                    <a:pt x="582" y="35"/>
                  </a:cubicBezTo>
                  <a:cubicBezTo>
                    <a:pt x="582" y="378"/>
                    <a:pt x="582" y="378"/>
                    <a:pt x="582" y="378"/>
                  </a:cubicBezTo>
                  <a:cubicBezTo>
                    <a:pt x="582" y="397"/>
                    <a:pt x="566" y="413"/>
                    <a:pt x="547" y="413"/>
                  </a:cubicBezTo>
                  <a:cubicBezTo>
                    <a:pt x="35" y="413"/>
                    <a:pt x="35" y="413"/>
                    <a:pt x="35" y="413"/>
                  </a:cubicBezTo>
                  <a:cubicBezTo>
                    <a:pt x="16" y="413"/>
                    <a:pt x="0" y="397"/>
                    <a:pt x="0" y="37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auto">
            <a:xfrm>
              <a:off x="4013882" y="2896148"/>
              <a:ext cx="67464" cy="729817"/>
            </a:xfrm>
            <a:custGeom>
              <a:avLst/>
              <a:gdLst>
                <a:gd name="T0" fmla="*/ 0 w 9"/>
                <a:gd name="T1" fmla="*/ 94 h 98"/>
                <a:gd name="T2" fmla="*/ 0 w 9"/>
                <a:gd name="T3" fmla="*/ 4 h 98"/>
                <a:gd name="T4" fmla="*/ 5 w 9"/>
                <a:gd name="T5" fmla="*/ 0 h 98"/>
                <a:gd name="T6" fmla="*/ 5 w 9"/>
                <a:gd name="T7" fmla="*/ 0 h 98"/>
                <a:gd name="T8" fmla="*/ 9 w 9"/>
                <a:gd name="T9" fmla="*/ 4 h 98"/>
                <a:gd name="T10" fmla="*/ 9 w 9"/>
                <a:gd name="T11" fmla="*/ 94 h 98"/>
                <a:gd name="T12" fmla="*/ 5 w 9"/>
                <a:gd name="T13" fmla="*/ 98 h 98"/>
                <a:gd name="T14" fmla="*/ 5 w 9"/>
                <a:gd name="T15" fmla="*/ 98 h 98"/>
                <a:gd name="T16" fmla="*/ 0 w 9"/>
                <a:gd name="T17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8">
                  <a:moveTo>
                    <a:pt x="0" y="9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6"/>
                    <a:pt x="7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" y="98"/>
                    <a:pt x="0" y="96"/>
                    <a:pt x="0" y="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1" name="Oval 88"/>
            <p:cNvSpPr>
              <a:spLocks noChangeArrowheads="1"/>
            </p:cNvSpPr>
            <p:nvPr/>
          </p:nvSpPr>
          <p:spPr bwMode="auto">
            <a:xfrm>
              <a:off x="7932802" y="3147594"/>
              <a:ext cx="214653" cy="2269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590710" y="5134654"/>
              <a:ext cx="1502562" cy="1723346"/>
            </a:xfrm>
            <a:custGeom>
              <a:avLst/>
              <a:gdLst>
                <a:gd name="T0" fmla="*/ 37 w 245"/>
                <a:gd name="T1" fmla="*/ 0 h 281"/>
                <a:gd name="T2" fmla="*/ 0 w 245"/>
                <a:gd name="T3" fmla="*/ 281 h 281"/>
                <a:gd name="T4" fmla="*/ 215 w 245"/>
                <a:gd name="T5" fmla="*/ 281 h 281"/>
                <a:gd name="T6" fmla="*/ 245 w 245"/>
                <a:gd name="T7" fmla="*/ 41 h 281"/>
                <a:gd name="T8" fmla="*/ 37 w 245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1">
                  <a:moveTo>
                    <a:pt x="37" y="0"/>
                  </a:moveTo>
                  <a:lnTo>
                    <a:pt x="0" y="281"/>
                  </a:lnTo>
                  <a:lnTo>
                    <a:pt x="215" y="281"/>
                  </a:lnTo>
                  <a:lnTo>
                    <a:pt x="245" y="4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3468052" y="5821538"/>
              <a:ext cx="1662017" cy="1036462"/>
            </a:xfrm>
            <a:custGeom>
              <a:avLst/>
              <a:gdLst>
                <a:gd name="T0" fmla="*/ 20 w 271"/>
                <a:gd name="T1" fmla="*/ 0 h 169"/>
                <a:gd name="T2" fmla="*/ 0 w 271"/>
                <a:gd name="T3" fmla="*/ 169 h 169"/>
                <a:gd name="T4" fmla="*/ 256 w 271"/>
                <a:gd name="T5" fmla="*/ 169 h 169"/>
                <a:gd name="T6" fmla="*/ 271 w 271"/>
                <a:gd name="T7" fmla="*/ 38 h 169"/>
                <a:gd name="T8" fmla="*/ 20 w 271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69">
                  <a:moveTo>
                    <a:pt x="20" y="0"/>
                  </a:moveTo>
                  <a:lnTo>
                    <a:pt x="0" y="169"/>
                  </a:lnTo>
                  <a:lnTo>
                    <a:pt x="256" y="169"/>
                  </a:lnTo>
                  <a:lnTo>
                    <a:pt x="271" y="3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3547782" y="4613359"/>
              <a:ext cx="1189782" cy="962867"/>
            </a:xfrm>
            <a:custGeom>
              <a:avLst/>
              <a:gdLst>
                <a:gd name="T0" fmla="*/ 42 w 160"/>
                <a:gd name="T1" fmla="*/ 2 h 129"/>
                <a:gd name="T2" fmla="*/ 18 w 160"/>
                <a:gd name="T3" fmla="*/ 73 h 129"/>
                <a:gd name="T4" fmla="*/ 108 w 160"/>
                <a:gd name="T5" fmla="*/ 127 h 129"/>
                <a:gd name="T6" fmla="*/ 142 w 160"/>
                <a:gd name="T7" fmla="*/ 61 h 129"/>
                <a:gd name="T8" fmla="*/ 42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42" y="2"/>
                  </a:moveTo>
                  <a:cubicBezTo>
                    <a:pt x="6" y="4"/>
                    <a:pt x="0" y="38"/>
                    <a:pt x="18" y="73"/>
                  </a:cubicBezTo>
                  <a:cubicBezTo>
                    <a:pt x="36" y="107"/>
                    <a:pt x="72" y="129"/>
                    <a:pt x="108" y="127"/>
                  </a:cubicBezTo>
                  <a:cubicBezTo>
                    <a:pt x="145" y="125"/>
                    <a:pt x="160" y="96"/>
                    <a:pt x="142" y="61"/>
                  </a:cubicBezTo>
                  <a:cubicBezTo>
                    <a:pt x="123" y="27"/>
                    <a:pt x="79" y="0"/>
                    <a:pt x="42" y="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3517116" y="3460374"/>
              <a:ext cx="527429" cy="1478030"/>
            </a:xfrm>
            <a:custGeom>
              <a:avLst/>
              <a:gdLst>
                <a:gd name="T0" fmla="*/ 33 w 71"/>
                <a:gd name="T1" fmla="*/ 1 h 198"/>
                <a:gd name="T2" fmla="*/ 23 w 71"/>
                <a:gd name="T3" fmla="*/ 15 h 198"/>
                <a:gd name="T4" fmla="*/ 2 w 71"/>
                <a:gd name="T5" fmla="*/ 159 h 198"/>
                <a:gd name="T6" fmla="*/ 22 w 71"/>
                <a:gd name="T7" fmla="*/ 196 h 198"/>
                <a:gd name="T8" fmla="*/ 22 w 71"/>
                <a:gd name="T9" fmla="*/ 196 h 198"/>
                <a:gd name="T10" fmla="*/ 52 w 71"/>
                <a:gd name="T11" fmla="*/ 174 h 198"/>
                <a:gd name="T12" fmla="*/ 68 w 71"/>
                <a:gd name="T13" fmla="*/ 46 h 198"/>
                <a:gd name="T14" fmla="*/ 33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3" y="1"/>
                  </a:moveTo>
                  <a:cubicBezTo>
                    <a:pt x="25" y="0"/>
                    <a:pt x="23" y="7"/>
                    <a:pt x="23" y="1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73"/>
                    <a:pt x="9" y="194"/>
                    <a:pt x="22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35" y="198"/>
                    <a:pt x="50" y="188"/>
                    <a:pt x="52" y="174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25"/>
                    <a:pt x="49" y="3"/>
                    <a:pt x="33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3486453" y="3460374"/>
              <a:ext cx="484501" cy="1551625"/>
            </a:xfrm>
            <a:custGeom>
              <a:avLst/>
              <a:gdLst>
                <a:gd name="T0" fmla="*/ 37 w 65"/>
                <a:gd name="T1" fmla="*/ 1 h 208"/>
                <a:gd name="T2" fmla="*/ 22 w 65"/>
                <a:gd name="T3" fmla="*/ 12 h 208"/>
                <a:gd name="T4" fmla="*/ 1 w 65"/>
                <a:gd name="T5" fmla="*/ 174 h 208"/>
                <a:gd name="T6" fmla="*/ 19 w 65"/>
                <a:gd name="T7" fmla="*/ 206 h 208"/>
                <a:gd name="T8" fmla="*/ 19 w 65"/>
                <a:gd name="T9" fmla="*/ 206 h 208"/>
                <a:gd name="T10" fmla="*/ 46 w 65"/>
                <a:gd name="T11" fmla="*/ 187 h 208"/>
                <a:gd name="T12" fmla="*/ 63 w 65"/>
                <a:gd name="T13" fmla="*/ 40 h 208"/>
                <a:gd name="T14" fmla="*/ 37 w 65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08">
                  <a:moveTo>
                    <a:pt x="37" y="1"/>
                  </a:moveTo>
                  <a:cubicBezTo>
                    <a:pt x="30" y="0"/>
                    <a:pt x="23" y="5"/>
                    <a:pt x="22" y="12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6"/>
                    <a:pt x="7" y="205"/>
                    <a:pt x="19" y="206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31" y="208"/>
                    <a:pt x="45" y="199"/>
                    <a:pt x="46" y="18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21"/>
                    <a:pt x="51" y="3"/>
                    <a:pt x="37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auto">
            <a:xfrm>
              <a:off x="3510985" y="4625625"/>
              <a:ext cx="1128453" cy="1042593"/>
            </a:xfrm>
            <a:custGeom>
              <a:avLst/>
              <a:gdLst>
                <a:gd name="T0" fmla="*/ 44 w 152"/>
                <a:gd name="T1" fmla="*/ 3 h 140"/>
                <a:gd name="T2" fmla="*/ 18 w 152"/>
                <a:gd name="T3" fmla="*/ 76 h 140"/>
                <a:gd name="T4" fmla="*/ 108 w 152"/>
                <a:gd name="T5" fmla="*/ 136 h 140"/>
                <a:gd name="T6" fmla="*/ 134 w 152"/>
                <a:gd name="T7" fmla="*/ 63 h 140"/>
                <a:gd name="T8" fmla="*/ 44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44" y="3"/>
                  </a:moveTo>
                  <a:cubicBezTo>
                    <a:pt x="12" y="7"/>
                    <a:pt x="0" y="40"/>
                    <a:pt x="18" y="76"/>
                  </a:cubicBezTo>
                  <a:cubicBezTo>
                    <a:pt x="36" y="113"/>
                    <a:pt x="76" y="140"/>
                    <a:pt x="108" y="136"/>
                  </a:cubicBezTo>
                  <a:cubicBezTo>
                    <a:pt x="140" y="133"/>
                    <a:pt x="152" y="100"/>
                    <a:pt x="134" y="63"/>
                  </a:cubicBezTo>
                  <a:cubicBezTo>
                    <a:pt x="116" y="27"/>
                    <a:pt x="76" y="0"/>
                    <a:pt x="44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3621377" y="3491037"/>
              <a:ext cx="183987" cy="306645"/>
            </a:xfrm>
            <a:custGeom>
              <a:avLst/>
              <a:gdLst>
                <a:gd name="T0" fmla="*/ 8 w 25"/>
                <a:gd name="T1" fmla="*/ 0 h 41"/>
                <a:gd name="T2" fmla="*/ 4 w 25"/>
                <a:gd name="T3" fmla="*/ 8 h 41"/>
                <a:gd name="T4" fmla="*/ 0 w 25"/>
                <a:gd name="T5" fmla="*/ 41 h 41"/>
                <a:gd name="T6" fmla="*/ 23 w 25"/>
                <a:gd name="T7" fmla="*/ 36 h 41"/>
                <a:gd name="T8" fmla="*/ 8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8" y="0"/>
                  </a:moveTo>
                  <a:cubicBezTo>
                    <a:pt x="6" y="2"/>
                    <a:pt x="5" y="5"/>
                    <a:pt x="4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0"/>
                    <a:pt x="15" y="39"/>
                    <a:pt x="23" y="36"/>
                  </a:cubicBezTo>
                  <a:cubicBezTo>
                    <a:pt x="25" y="22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auto">
            <a:xfrm>
              <a:off x="7098728" y="5134654"/>
              <a:ext cx="1496427" cy="1723346"/>
            </a:xfrm>
            <a:custGeom>
              <a:avLst/>
              <a:gdLst>
                <a:gd name="T0" fmla="*/ 209 w 244"/>
                <a:gd name="T1" fmla="*/ 0 h 281"/>
                <a:gd name="T2" fmla="*/ 244 w 244"/>
                <a:gd name="T3" fmla="*/ 281 h 281"/>
                <a:gd name="T4" fmla="*/ 30 w 244"/>
                <a:gd name="T5" fmla="*/ 281 h 281"/>
                <a:gd name="T6" fmla="*/ 0 w 244"/>
                <a:gd name="T7" fmla="*/ 41 h 281"/>
                <a:gd name="T8" fmla="*/ 209 w 244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81">
                  <a:moveTo>
                    <a:pt x="209" y="0"/>
                  </a:moveTo>
                  <a:lnTo>
                    <a:pt x="244" y="281"/>
                  </a:lnTo>
                  <a:lnTo>
                    <a:pt x="30" y="281"/>
                  </a:lnTo>
                  <a:lnTo>
                    <a:pt x="0" y="4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auto">
            <a:xfrm>
              <a:off x="7061930" y="5821538"/>
              <a:ext cx="1655882" cy="1036462"/>
            </a:xfrm>
            <a:custGeom>
              <a:avLst/>
              <a:gdLst>
                <a:gd name="T0" fmla="*/ 250 w 270"/>
                <a:gd name="T1" fmla="*/ 0 h 169"/>
                <a:gd name="T2" fmla="*/ 270 w 270"/>
                <a:gd name="T3" fmla="*/ 169 h 169"/>
                <a:gd name="T4" fmla="*/ 16 w 270"/>
                <a:gd name="T5" fmla="*/ 169 h 169"/>
                <a:gd name="T6" fmla="*/ 0 w 270"/>
                <a:gd name="T7" fmla="*/ 38 h 169"/>
                <a:gd name="T8" fmla="*/ 250 w 270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69">
                  <a:moveTo>
                    <a:pt x="250" y="0"/>
                  </a:moveTo>
                  <a:lnTo>
                    <a:pt x="270" y="169"/>
                  </a:lnTo>
                  <a:lnTo>
                    <a:pt x="16" y="169"/>
                  </a:lnTo>
                  <a:lnTo>
                    <a:pt x="0" y="3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auto">
            <a:xfrm>
              <a:off x="7454436" y="4613359"/>
              <a:ext cx="1189782" cy="962867"/>
            </a:xfrm>
            <a:custGeom>
              <a:avLst/>
              <a:gdLst>
                <a:gd name="T0" fmla="*/ 117 w 160"/>
                <a:gd name="T1" fmla="*/ 2 h 129"/>
                <a:gd name="T2" fmla="*/ 142 w 160"/>
                <a:gd name="T3" fmla="*/ 73 h 129"/>
                <a:gd name="T4" fmla="*/ 51 w 160"/>
                <a:gd name="T5" fmla="*/ 127 h 129"/>
                <a:gd name="T6" fmla="*/ 18 w 160"/>
                <a:gd name="T7" fmla="*/ 61 h 129"/>
                <a:gd name="T8" fmla="*/ 117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117" y="2"/>
                  </a:moveTo>
                  <a:cubicBezTo>
                    <a:pt x="154" y="4"/>
                    <a:pt x="160" y="38"/>
                    <a:pt x="142" y="73"/>
                  </a:cubicBezTo>
                  <a:cubicBezTo>
                    <a:pt x="123" y="107"/>
                    <a:pt x="88" y="129"/>
                    <a:pt x="51" y="127"/>
                  </a:cubicBezTo>
                  <a:cubicBezTo>
                    <a:pt x="15" y="125"/>
                    <a:pt x="0" y="96"/>
                    <a:pt x="18" y="61"/>
                  </a:cubicBezTo>
                  <a:cubicBezTo>
                    <a:pt x="36" y="27"/>
                    <a:pt x="81" y="0"/>
                    <a:pt x="117" y="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8147455" y="3460374"/>
              <a:ext cx="527429" cy="1478030"/>
            </a:xfrm>
            <a:custGeom>
              <a:avLst/>
              <a:gdLst>
                <a:gd name="T0" fmla="*/ 38 w 71"/>
                <a:gd name="T1" fmla="*/ 1 h 198"/>
                <a:gd name="T2" fmla="*/ 48 w 71"/>
                <a:gd name="T3" fmla="*/ 15 h 198"/>
                <a:gd name="T4" fmla="*/ 69 w 71"/>
                <a:gd name="T5" fmla="*/ 159 h 198"/>
                <a:gd name="T6" fmla="*/ 49 w 71"/>
                <a:gd name="T7" fmla="*/ 196 h 198"/>
                <a:gd name="T8" fmla="*/ 49 w 71"/>
                <a:gd name="T9" fmla="*/ 196 h 198"/>
                <a:gd name="T10" fmla="*/ 19 w 71"/>
                <a:gd name="T11" fmla="*/ 174 h 198"/>
                <a:gd name="T12" fmla="*/ 2 w 71"/>
                <a:gd name="T13" fmla="*/ 46 h 198"/>
                <a:gd name="T14" fmla="*/ 38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8" y="1"/>
                  </a:moveTo>
                  <a:cubicBezTo>
                    <a:pt x="46" y="0"/>
                    <a:pt x="47" y="7"/>
                    <a:pt x="48" y="15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73"/>
                    <a:pt x="62" y="194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35" y="198"/>
                    <a:pt x="20" y="188"/>
                    <a:pt x="19" y="174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25"/>
                    <a:pt x="22" y="3"/>
                    <a:pt x="38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8214915" y="3460374"/>
              <a:ext cx="490632" cy="1551625"/>
            </a:xfrm>
            <a:custGeom>
              <a:avLst/>
              <a:gdLst>
                <a:gd name="T0" fmla="*/ 29 w 66"/>
                <a:gd name="T1" fmla="*/ 1 h 208"/>
                <a:gd name="T2" fmla="*/ 43 w 66"/>
                <a:gd name="T3" fmla="*/ 12 h 208"/>
                <a:gd name="T4" fmla="*/ 65 w 66"/>
                <a:gd name="T5" fmla="*/ 174 h 208"/>
                <a:gd name="T6" fmla="*/ 46 w 66"/>
                <a:gd name="T7" fmla="*/ 206 h 208"/>
                <a:gd name="T8" fmla="*/ 46 w 66"/>
                <a:gd name="T9" fmla="*/ 206 h 208"/>
                <a:gd name="T10" fmla="*/ 20 w 66"/>
                <a:gd name="T11" fmla="*/ 187 h 208"/>
                <a:gd name="T12" fmla="*/ 3 w 66"/>
                <a:gd name="T13" fmla="*/ 40 h 208"/>
                <a:gd name="T14" fmla="*/ 29 w 66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08">
                  <a:moveTo>
                    <a:pt x="29" y="1"/>
                  </a:moveTo>
                  <a:cubicBezTo>
                    <a:pt x="36" y="0"/>
                    <a:pt x="42" y="5"/>
                    <a:pt x="43" y="12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6" y="186"/>
                    <a:pt x="58" y="205"/>
                    <a:pt x="46" y="206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35" y="208"/>
                    <a:pt x="21" y="199"/>
                    <a:pt x="20" y="187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21"/>
                    <a:pt x="15" y="3"/>
                    <a:pt x="29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7552562" y="4625625"/>
              <a:ext cx="1128453" cy="1042593"/>
            </a:xfrm>
            <a:custGeom>
              <a:avLst/>
              <a:gdLst>
                <a:gd name="T0" fmla="*/ 108 w 152"/>
                <a:gd name="T1" fmla="*/ 3 h 140"/>
                <a:gd name="T2" fmla="*/ 134 w 152"/>
                <a:gd name="T3" fmla="*/ 76 h 140"/>
                <a:gd name="T4" fmla="*/ 44 w 152"/>
                <a:gd name="T5" fmla="*/ 136 h 140"/>
                <a:gd name="T6" fmla="*/ 18 w 152"/>
                <a:gd name="T7" fmla="*/ 63 h 140"/>
                <a:gd name="T8" fmla="*/ 108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08" y="3"/>
                  </a:moveTo>
                  <a:cubicBezTo>
                    <a:pt x="140" y="7"/>
                    <a:pt x="152" y="40"/>
                    <a:pt x="134" y="76"/>
                  </a:cubicBezTo>
                  <a:cubicBezTo>
                    <a:pt x="116" y="113"/>
                    <a:pt x="76" y="140"/>
                    <a:pt x="44" y="136"/>
                  </a:cubicBezTo>
                  <a:cubicBezTo>
                    <a:pt x="12" y="133"/>
                    <a:pt x="0" y="100"/>
                    <a:pt x="18" y="63"/>
                  </a:cubicBezTo>
                  <a:cubicBezTo>
                    <a:pt x="36" y="27"/>
                    <a:pt x="76" y="0"/>
                    <a:pt x="108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8386636" y="3491037"/>
              <a:ext cx="183987" cy="306645"/>
            </a:xfrm>
            <a:custGeom>
              <a:avLst/>
              <a:gdLst>
                <a:gd name="T0" fmla="*/ 16 w 25"/>
                <a:gd name="T1" fmla="*/ 0 h 41"/>
                <a:gd name="T2" fmla="*/ 20 w 25"/>
                <a:gd name="T3" fmla="*/ 8 h 41"/>
                <a:gd name="T4" fmla="*/ 25 w 25"/>
                <a:gd name="T5" fmla="*/ 41 h 41"/>
                <a:gd name="T6" fmla="*/ 2 w 25"/>
                <a:gd name="T7" fmla="*/ 36 h 41"/>
                <a:gd name="T8" fmla="*/ 16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6" y="0"/>
                  </a:moveTo>
                  <a:cubicBezTo>
                    <a:pt x="18" y="2"/>
                    <a:pt x="20" y="5"/>
                    <a:pt x="20" y="8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6" y="40"/>
                    <a:pt x="10" y="39"/>
                    <a:pt x="2" y="36"/>
                  </a:cubicBezTo>
                  <a:cubicBezTo>
                    <a:pt x="0" y="22"/>
                    <a:pt x="2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267935" y="1889570"/>
            <a:ext cx="3576223" cy="273605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6215650" y="1142798"/>
            <a:ext cx="3652061" cy="5715202"/>
            <a:chOff x="6215650" y="1142798"/>
            <a:chExt cx="3652061" cy="5715202"/>
          </a:xfrm>
        </p:grpSpPr>
        <p:sp>
          <p:nvSpPr>
            <p:cNvPr id="4" name="Freeform 42"/>
            <p:cNvSpPr>
              <a:spLocks/>
            </p:cNvSpPr>
            <p:nvPr userDrawn="1"/>
          </p:nvSpPr>
          <p:spPr bwMode="auto">
            <a:xfrm>
              <a:off x="6856147" y="3353742"/>
              <a:ext cx="2167835" cy="2297168"/>
            </a:xfrm>
            <a:custGeom>
              <a:avLst/>
              <a:gdLst>
                <a:gd name="T0" fmla="*/ 0 w 352"/>
                <a:gd name="T1" fmla="*/ 321 h 373"/>
                <a:gd name="T2" fmla="*/ 170 w 352"/>
                <a:gd name="T3" fmla="*/ 373 h 373"/>
                <a:gd name="T4" fmla="*/ 211 w 352"/>
                <a:gd name="T5" fmla="*/ 240 h 373"/>
                <a:gd name="T6" fmla="*/ 352 w 352"/>
                <a:gd name="T7" fmla="*/ 77 h 373"/>
                <a:gd name="T8" fmla="*/ 100 w 352"/>
                <a:gd name="T9" fmla="*/ 0 h 373"/>
                <a:gd name="T10" fmla="*/ 0 w 352"/>
                <a:gd name="T11" fmla="*/ 32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373">
                  <a:moveTo>
                    <a:pt x="0" y="321"/>
                  </a:moveTo>
                  <a:lnTo>
                    <a:pt x="170" y="373"/>
                  </a:lnTo>
                  <a:lnTo>
                    <a:pt x="211" y="240"/>
                  </a:lnTo>
                  <a:lnTo>
                    <a:pt x="352" y="77"/>
                  </a:lnTo>
                  <a:lnTo>
                    <a:pt x="10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" name="Freeform 43"/>
            <p:cNvSpPr>
              <a:spLocks/>
            </p:cNvSpPr>
            <p:nvPr userDrawn="1"/>
          </p:nvSpPr>
          <p:spPr bwMode="auto">
            <a:xfrm>
              <a:off x="7582864" y="3587769"/>
              <a:ext cx="1976920" cy="1705940"/>
            </a:xfrm>
            <a:custGeom>
              <a:avLst/>
              <a:gdLst>
                <a:gd name="T0" fmla="*/ 256 w 265"/>
                <a:gd name="T1" fmla="*/ 13 h 228"/>
                <a:gd name="T2" fmla="*/ 256 w 265"/>
                <a:gd name="T3" fmla="*/ 13 h 228"/>
                <a:gd name="T4" fmla="*/ 252 w 265"/>
                <a:gd name="T5" fmla="*/ 51 h 228"/>
                <a:gd name="T6" fmla="*/ 46 w 265"/>
                <a:gd name="T7" fmla="*/ 219 h 228"/>
                <a:gd name="T8" fmla="*/ 9 w 265"/>
                <a:gd name="T9" fmla="*/ 215 h 228"/>
                <a:gd name="T10" fmla="*/ 9 w 265"/>
                <a:gd name="T11" fmla="*/ 215 h 228"/>
                <a:gd name="T12" fmla="*/ 13 w 265"/>
                <a:gd name="T13" fmla="*/ 178 h 228"/>
                <a:gd name="T14" fmla="*/ 219 w 265"/>
                <a:gd name="T15" fmla="*/ 9 h 228"/>
                <a:gd name="T16" fmla="*/ 256 w 265"/>
                <a:gd name="T1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28">
                  <a:moveTo>
                    <a:pt x="256" y="13"/>
                  </a:moveTo>
                  <a:cubicBezTo>
                    <a:pt x="256" y="13"/>
                    <a:pt x="256" y="13"/>
                    <a:pt x="256" y="13"/>
                  </a:cubicBezTo>
                  <a:cubicBezTo>
                    <a:pt x="265" y="25"/>
                    <a:pt x="263" y="41"/>
                    <a:pt x="252" y="51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5" y="228"/>
                    <a:pt x="18" y="226"/>
                    <a:pt x="9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0" y="203"/>
                    <a:pt x="2" y="187"/>
                    <a:pt x="13" y="178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30" y="0"/>
                    <a:pt x="247" y="2"/>
                    <a:pt x="256" y="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" name="Freeform 44"/>
            <p:cNvSpPr>
              <a:spLocks/>
            </p:cNvSpPr>
            <p:nvPr userDrawn="1"/>
          </p:nvSpPr>
          <p:spPr bwMode="auto">
            <a:xfrm>
              <a:off x="7933904" y="2202081"/>
              <a:ext cx="1933807" cy="1656671"/>
            </a:xfrm>
            <a:custGeom>
              <a:avLst/>
              <a:gdLst>
                <a:gd name="T0" fmla="*/ 250 w 259"/>
                <a:gd name="T1" fmla="*/ 13 h 222"/>
                <a:gd name="T2" fmla="*/ 250 w 259"/>
                <a:gd name="T3" fmla="*/ 13 h 222"/>
                <a:gd name="T4" fmla="*/ 245 w 259"/>
                <a:gd name="T5" fmla="*/ 50 h 222"/>
                <a:gd name="T6" fmla="*/ 47 w 259"/>
                <a:gd name="T7" fmla="*/ 212 h 222"/>
                <a:gd name="T8" fmla="*/ 9 w 259"/>
                <a:gd name="T9" fmla="*/ 208 h 222"/>
                <a:gd name="T10" fmla="*/ 9 w 259"/>
                <a:gd name="T11" fmla="*/ 208 h 222"/>
                <a:gd name="T12" fmla="*/ 14 w 259"/>
                <a:gd name="T13" fmla="*/ 171 h 222"/>
                <a:gd name="T14" fmla="*/ 212 w 259"/>
                <a:gd name="T15" fmla="*/ 9 h 222"/>
                <a:gd name="T16" fmla="*/ 250 w 259"/>
                <a:gd name="T17" fmla="*/ 1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22">
                  <a:moveTo>
                    <a:pt x="250" y="13"/>
                  </a:moveTo>
                  <a:cubicBezTo>
                    <a:pt x="250" y="13"/>
                    <a:pt x="250" y="13"/>
                    <a:pt x="250" y="13"/>
                  </a:cubicBezTo>
                  <a:cubicBezTo>
                    <a:pt x="259" y="24"/>
                    <a:pt x="257" y="41"/>
                    <a:pt x="245" y="50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35" y="222"/>
                    <a:pt x="19" y="219"/>
                    <a:pt x="9" y="208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0" y="197"/>
                    <a:pt x="2" y="180"/>
                    <a:pt x="14" y="171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24" y="0"/>
                    <a:pt x="241" y="2"/>
                    <a:pt x="250" y="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7619816" y="1142798"/>
              <a:ext cx="1884538" cy="3713652"/>
            </a:xfrm>
            <a:custGeom>
              <a:avLst/>
              <a:gdLst>
                <a:gd name="T0" fmla="*/ 52 w 252"/>
                <a:gd name="T1" fmla="*/ 0 h 496"/>
                <a:gd name="T2" fmla="*/ 200 w 252"/>
                <a:gd name="T3" fmla="*/ 0 h 496"/>
                <a:gd name="T4" fmla="*/ 252 w 252"/>
                <a:gd name="T5" fmla="*/ 52 h 496"/>
                <a:gd name="T6" fmla="*/ 252 w 252"/>
                <a:gd name="T7" fmla="*/ 444 h 496"/>
                <a:gd name="T8" fmla="*/ 200 w 252"/>
                <a:gd name="T9" fmla="*/ 496 h 496"/>
                <a:gd name="T10" fmla="*/ 52 w 252"/>
                <a:gd name="T11" fmla="*/ 496 h 496"/>
                <a:gd name="T12" fmla="*/ 0 w 252"/>
                <a:gd name="T13" fmla="*/ 444 h 496"/>
                <a:gd name="T14" fmla="*/ 0 w 252"/>
                <a:gd name="T15" fmla="*/ 52 h 496"/>
                <a:gd name="T16" fmla="*/ 52 w 252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496">
                  <a:moveTo>
                    <a:pt x="52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228" y="0"/>
                    <a:pt x="252" y="23"/>
                    <a:pt x="252" y="52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72"/>
                    <a:pt x="228" y="496"/>
                    <a:pt x="200" y="496"/>
                  </a:cubicBezTo>
                  <a:cubicBezTo>
                    <a:pt x="52" y="496"/>
                    <a:pt x="52" y="496"/>
                    <a:pt x="52" y="496"/>
                  </a:cubicBezTo>
                  <a:cubicBezTo>
                    <a:pt x="23" y="496"/>
                    <a:pt x="0" y="472"/>
                    <a:pt x="0" y="4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" name="Freeform 47"/>
            <p:cNvSpPr>
              <a:spLocks/>
            </p:cNvSpPr>
            <p:nvPr userDrawn="1"/>
          </p:nvSpPr>
          <p:spPr bwMode="auto">
            <a:xfrm>
              <a:off x="8247995" y="1235175"/>
              <a:ext cx="628179" cy="55430"/>
            </a:xfrm>
            <a:custGeom>
              <a:avLst/>
              <a:gdLst>
                <a:gd name="T0" fmla="*/ 4 w 84"/>
                <a:gd name="T1" fmla="*/ 0 h 7"/>
                <a:gd name="T2" fmla="*/ 80 w 84"/>
                <a:gd name="T3" fmla="*/ 0 h 7"/>
                <a:gd name="T4" fmla="*/ 84 w 84"/>
                <a:gd name="T5" fmla="*/ 4 h 7"/>
                <a:gd name="T6" fmla="*/ 84 w 84"/>
                <a:gd name="T7" fmla="*/ 4 h 7"/>
                <a:gd name="T8" fmla="*/ 80 w 84"/>
                <a:gd name="T9" fmla="*/ 7 h 7"/>
                <a:gd name="T10" fmla="*/ 4 w 84"/>
                <a:gd name="T11" fmla="*/ 7 h 7"/>
                <a:gd name="T12" fmla="*/ 0 w 84"/>
                <a:gd name="T13" fmla="*/ 4 h 7"/>
                <a:gd name="T14" fmla="*/ 0 w 84"/>
                <a:gd name="T15" fmla="*/ 4 h 7"/>
                <a:gd name="T16" fmla="*/ 4 w 8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6"/>
                    <a:pt x="82" y="7"/>
                    <a:pt x="8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" name="Oval 48"/>
            <p:cNvSpPr>
              <a:spLocks noChangeArrowheads="1"/>
            </p:cNvSpPr>
            <p:nvPr userDrawn="1"/>
          </p:nvSpPr>
          <p:spPr bwMode="auto">
            <a:xfrm>
              <a:off x="8463545" y="4579310"/>
              <a:ext cx="184759" cy="1909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" name="Freeform 51"/>
            <p:cNvSpPr>
              <a:spLocks/>
            </p:cNvSpPr>
            <p:nvPr userDrawn="1"/>
          </p:nvSpPr>
          <p:spPr bwMode="auto">
            <a:xfrm>
              <a:off x="6215650" y="5004253"/>
              <a:ext cx="1921490" cy="1853747"/>
            </a:xfrm>
            <a:custGeom>
              <a:avLst/>
              <a:gdLst>
                <a:gd name="T0" fmla="*/ 93 w 312"/>
                <a:gd name="T1" fmla="*/ 0 h 301"/>
                <a:gd name="T2" fmla="*/ 312 w 312"/>
                <a:gd name="T3" fmla="*/ 67 h 301"/>
                <a:gd name="T4" fmla="*/ 240 w 312"/>
                <a:gd name="T5" fmla="*/ 301 h 301"/>
                <a:gd name="T6" fmla="*/ 0 w 312"/>
                <a:gd name="T7" fmla="*/ 301 h 301"/>
                <a:gd name="T8" fmla="*/ 93 w 31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01">
                  <a:moveTo>
                    <a:pt x="93" y="0"/>
                  </a:moveTo>
                  <a:lnTo>
                    <a:pt x="312" y="67"/>
                  </a:lnTo>
                  <a:lnTo>
                    <a:pt x="240" y="301"/>
                  </a:lnTo>
                  <a:lnTo>
                    <a:pt x="0" y="3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4" name="Freeform 52"/>
            <p:cNvSpPr>
              <a:spLocks/>
            </p:cNvSpPr>
            <p:nvPr userDrawn="1"/>
          </p:nvSpPr>
          <p:spPr bwMode="auto">
            <a:xfrm>
              <a:off x="7034745" y="2627024"/>
              <a:ext cx="726717" cy="1964603"/>
            </a:xfrm>
            <a:custGeom>
              <a:avLst/>
              <a:gdLst>
                <a:gd name="T0" fmla="*/ 27 w 97"/>
                <a:gd name="T1" fmla="*/ 257 h 263"/>
                <a:gd name="T2" fmla="*/ 45 w 97"/>
                <a:gd name="T3" fmla="*/ 263 h 263"/>
                <a:gd name="T4" fmla="*/ 50 w 97"/>
                <a:gd name="T5" fmla="*/ 240 h 263"/>
                <a:gd name="T6" fmla="*/ 89 w 97"/>
                <a:gd name="T7" fmla="*/ 58 h 263"/>
                <a:gd name="T8" fmla="*/ 50 w 97"/>
                <a:gd name="T9" fmla="*/ 0 h 263"/>
                <a:gd name="T10" fmla="*/ 4 w 97"/>
                <a:gd name="T11" fmla="*/ 215 h 263"/>
                <a:gd name="T12" fmla="*/ 27 w 9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63">
                  <a:moveTo>
                    <a:pt x="27" y="257"/>
                  </a:moveTo>
                  <a:cubicBezTo>
                    <a:pt x="45" y="263"/>
                    <a:pt x="45" y="263"/>
                    <a:pt x="45" y="263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7" y="20"/>
                    <a:pt x="74" y="7"/>
                    <a:pt x="50" y="0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33"/>
                    <a:pt x="10" y="252"/>
                    <a:pt x="27" y="2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0" name="Freeform 58"/>
            <p:cNvSpPr>
              <a:spLocks/>
            </p:cNvSpPr>
            <p:nvPr userDrawn="1"/>
          </p:nvSpPr>
          <p:spPr bwMode="auto">
            <a:xfrm>
              <a:off x="7342676" y="2627024"/>
              <a:ext cx="129333" cy="320248"/>
            </a:xfrm>
            <a:custGeom>
              <a:avLst/>
              <a:gdLst>
                <a:gd name="T0" fmla="*/ 17 w 17"/>
                <a:gd name="T1" fmla="*/ 3 h 43"/>
                <a:gd name="T2" fmla="*/ 9 w 17"/>
                <a:gd name="T3" fmla="*/ 0 h 43"/>
                <a:gd name="T4" fmla="*/ 0 w 17"/>
                <a:gd name="T5" fmla="*/ 43 h 43"/>
                <a:gd name="T6" fmla="*/ 17 w 17"/>
                <a:gd name="T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17" y="3"/>
                  </a:moveTo>
                  <a:cubicBezTo>
                    <a:pt x="15" y="2"/>
                    <a:pt x="12" y="1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7" y="19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779940" y="1438408"/>
            <a:ext cx="1551973" cy="3054681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193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110137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93796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9077455" y="3634919"/>
            <a:ext cx="1025675" cy="102567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68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972885" y="1908899"/>
            <a:ext cx="1817046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198110" y="1908899"/>
            <a:ext cx="1817046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423335" y="1908899"/>
            <a:ext cx="1817046" cy="181704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79"/>
            <a:ext cx="12192000" cy="324982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50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203886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578907" y="2560848"/>
            <a:ext cx="1501691" cy="150169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091448" y="2560848"/>
            <a:ext cx="1501691" cy="150169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03989" y="2560848"/>
            <a:ext cx="1501691" cy="150169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116529" y="2560848"/>
            <a:ext cx="1501691" cy="150169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22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442168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42168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05554" y="1737078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5554" y="4119946"/>
            <a:ext cx="1241067" cy="1241068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7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753762" y="1702553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3538151" y="1702553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322540" y="1702553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9106930" y="1702553"/>
            <a:ext cx="2458995" cy="4102443"/>
          </a:xfrm>
          <a:prstGeom prst="roundRect">
            <a:avLst>
              <a:gd name="adj" fmla="val 3189"/>
            </a:avLst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53762" y="1702553"/>
            <a:ext cx="2458994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38151" y="1702553"/>
            <a:ext cx="2458994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22540" y="1702553"/>
            <a:ext cx="2458994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106930" y="1702553"/>
            <a:ext cx="2458994" cy="1598219"/>
          </a:xfrm>
          <a:prstGeom prst="round2SameRect">
            <a:avLst>
              <a:gd name="adj1" fmla="val 5070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8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25263" y="3920659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263" y="1578879"/>
            <a:ext cx="3469786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351972" y="1578879"/>
            <a:ext cx="3469786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978680" y="1578879"/>
            <a:ext cx="3469786" cy="1754659"/>
          </a:xfrm>
          <a:prstGeom prst="roundRect">
            <a:avLst>
              <a:gd name="adj" fmla="val 8216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25263" y="5161792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351972" y="3920659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351972" y="5161792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7978680" y="3920659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978680" y="5161792"/>
            <a:ext cx="932432" cy="932433"/>
          </a:xfrm>
          <a:prstGeom prst="ellipse">
            <a:avLst/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97110" y="1699990"/>
            <a:ext cx="4168013" cy="3356525"/>
          </a:xfrm>
          <a:prstGeom prst="roundRect">
            <a:avLst>
              <a:gd name="adj" fmla="val 3062"/>
            </a:avLst>
          </a:prstGeom>
          <a:pattFill prst="pct9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8833" y="521737"/>
            <a:ext cx="10515600" cy="719396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chemeClr val="tx1"/>
                </a:solidFill>
                <a:latin typeface="Montserrat Extra" charset="0"/>
                <a:ea typeface="Montserrat Extra" charset="0"/>
                <a:cs typeface="Montserrat Extr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56758" y="1023453"/>
            <a:ext cx="7899750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Crimson Text Roman" charset="0"/>
                <a:ea typeface="Crimson Text Roman" charset="0"/>
                <a:cs typeface="Crimson Text Roman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0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265248" y="799682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37623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-3916354" y="799682"/>
            <a:ext cx="7832708" cy="49012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8220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99FB-2D59-C149-A561-153BBDC905A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20A1-B6D7-824F-8AF8-7E7F63EB2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34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DE48-C2B6-4A7E-BCD0-862A6AC7E693}" type="datetimeFigureOut">
              <a:rPr lang="ru-RU"/>
              <a:pPr>
                <a:defRPr/>
              </a:pPr>
              <a:t>27.04.2021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536B-4F06-487C-9742-F0B61300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3" y="1739517"/>
            <a:ext cx="5399903" cy="385809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99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4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18045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87255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353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058899" y="1828800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74597" y="1828800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92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27810"/>
            <a:ext cx="226128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3744098" y="1578880"/>
            <a:ext cx="2669058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87298" y="1578880"/>
            <a:ext cx="266905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9230498" y="157888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9230498" y="382781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319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629998" y="1578880"/>
            <a:ext cx="379730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78880"/>
            <a:ext cx="457199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630000" y="3827810"/>
            <a:ext cx="249985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7187852" y="3827810"/>
            <a:ext cx="249985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45704" y="3827810"/>
            <a:ext cx="244629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485307" y="1578880"/>
            <a:ext cx="370669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841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593922" y="6303346"/>
            <a:ext cx="3354155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 dirty="0">
                <a:latin typeface="Roboto" charset="0"/>
                <a:ea typeface="Roboto" charset="0"/>
                <a:cs typeface="Roboto" charset="0"/>
              </a:rPr>
              <a:t>Mark 01 </a:t>
            </a:r>
            <a:r>
              <a:rPr lang="en-US" sz="1200" b="0" i="0" dirty="0">
                <a:latin typeface="Roboto Light" charset="0"/>
                <a:ea typeface="Roboto Light" charset="0"/>
                <a:cs typeface="Roboto Light" charset="0"/>
              </a:rPr>
              <a:t>presentation to </a:t>
            </a:r>
            <a:r>
              <a:rPr lang="en-US" sz="1200" b="0" i="0" dirty="0" err="1">
                <a:latin typeface="Roboto Light" charset="0"/>
                <a:ea typeface="Roboto Light" charset="0"/>
                <a:cs typeface="Roboto Light" charset="0"/>
              </a:rPr>
              <a:t>Markzugelberg</a:t>
            </a:r>
            <a:endParaRPr lang="en-US" sz="12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8179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pPr algn="ctr"/>
              <a:t>‹#›</a:t>
            </a:fld>
            <a:endParaRPr lang="en-US" sz="1200" b="0" i="0" dirty="0">
              <a:solidFill>
                <a:schemeClr val="tx1">
                  <a:alpha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683507" y="6290644"/>
            <a:ext cx="508769" cy="333200"/>
          </a:xfrm>
          <a:prstGeom prst="roundRect">
            <a:avLst>
              <a:gd name="adj" fmla="val 31110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81861" y="6290644"/>
            <a:ext cx="333200" cy="333200"/>
          </a:xfrm>
          <a:prstGeom prst="roundRect">
            <a:avLst>
              <a:gd name="adj" fmla="val 32715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6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8" name="Rectangle 9"/>
          <p:cNvSpPr/>
          <p:nvPr userDrawn="1"/>
        </p:nvSpPr>
        <p:spPr>
          <a:xfrm rot="13500000">
            <a:off x="1351588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1226154" y="62443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Roboto Regular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36528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Roboto Regular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260722" y="6290644"/>
            <a:ext cx="333200" cy="333200"/>
          </a:xfrm>
          <a:prstGeom prst="roundRect">
            <a:avLst>
              <a:gd name="adj" fmla="val 32715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9" r:id="rId48"/>
    <p:sldLayoutId id="2147483710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-95533" y="3744289"/>
            <a:ext cx="12063484" cy="234894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s://upload.wikimedia.org/wikipedia/commons/8/85/Logo_Finun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60" y="219960"/>
            <a:ext cx="5112583" cy="16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5230506" y="6397683"/>
            <a:ext cx="2039202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Москва 20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DAF95E-7CB0-4868-BCF1-D708D20CC073}"/>
              </a:ext>
            </a:extLst>
          </p:cNvPr>
          <p:cNvSpPr/>
          <p:nvPr/>
        </p:nvSpPr>
        <p:spPr>
          <a:xfrm>
            <a:off x="711912" y="2258728"/>
            <a:ext cx="10448594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Внутренний финансовый аудит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DAF95E-7CB0-4868-BCF1-D708D20CC073}"/>
              </a:ext>
            </a:extLst>
          </p:cNvPr>
          <p:cNvSpPr/>
          <p:nvPr/>
        </p:nvSpPr>
        <p:spPr>
          <a:xfrm>
            <a:off x="6599554" y="3567800"/>
            <a:ext cx="531959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Кафедра «Государственный финансовый контроль и казначейское дело»</a:t>
            </a:r>
          </a:p>
          <a:p>
            <a:pPr algn="ctr"/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i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заведующий кафедрой, д.э.н., заслуженный экономист России, заместитель руководителя Федерального казначейства</a:t>
            </a:r>
          </a:p>
          <a:p>
            <a:pPr algn="r"/>
            <a:r>
              <a:rPr lang="ru-RU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Исаев Эли </a:t>
            </a:r>
            <a:r>
              <a:rPr lang="ru-RU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Абубакарович</a:t>
            </a: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2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40360" y="262008"/>
            <a:ext cx="10816094" cy="461665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Типовая форма реестра бюджетных рисков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57665" y="1092568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57665" y="1024128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75567"/>
              </p:ext>
            </p:extLst>
          </p:nvPr>
        </p:nvGraphicFramePr>
        <p:xfrm>
          <a:off x="308470" y="1923129"/>
          <a:ext cx="11479874" cy="3361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0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74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6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4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4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61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025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646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2922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14719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778883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Бюджетная процедура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Операция (действие) по выполнению бюджетной процедуры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Показатель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Значение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Вид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Последствия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Владелец бюджетного риска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Отметка о необходимости (отсутствии) мер по минимизации (устранения) бюджетных рисков</a:t>
                      </a:r>
                      <a:endParaRPr lang="ru-RU" sz="1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Предложения по мерам минимизации (устранения) бюджетных рисков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8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Значение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Критерий оценки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Вероятность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Степень влияния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Значимость (уровень)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91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3.3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5.3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916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4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7185" y="219319"/>
            <a:ext cx="11860057" cy="338554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Пример заполнения реестра бюджетных рисков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185" y="776247"/>
          <a:ext cx="11851820" cy="56986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59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16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25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55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54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0981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193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3202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984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Бюджетная процедура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Операция (действие) по выполнению бюджетной процедуры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Показатель бюджетного риска</a:t>
                      </a: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Причины бюджетного риска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Значение бюджетного риска</a:t>
                      </a: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Вид бюджетного риска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Последствия бюджетного риска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Владе-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лец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бюд-жет-ного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риска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Отметка о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необходи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-мости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отсутс-твии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мер по мини-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мизации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устране-ния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бюджет-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ных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рисков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Предложе-ния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по мерам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миними-зации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устране-ния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бюджет-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ных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рисков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Наименова-ние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Значение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Критерий оценки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Вероят-ность</a:t>
                      </a:r>
                      <a:endParaRPr lang="ru-RU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(1-3)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Степень влияния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(0-3)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Значи-мость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(уро-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вень</a:t>
                      </a:r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3.3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5.1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5.2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5.3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2001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Составление и представление в Департамент финансов города Москвы документов, необходимых для составления и рассмотрения проекта бюджета города Москвы</a:t>
                      </a:r>
                    </a:p>
                  </a:txBody>
                  <a:tcPr marL="57254" marR="5725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Направле-ние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проекта бюджетной сметы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Соблюдение требований к форме и содержанию проекта бюджетной сметы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Соответству-ет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/ Не соответствует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К=0                  К≠0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Несоответ-ствие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показателя критерию оценки (0)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свиде-тельствует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ненадлежа-щем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выполнении бюджетных полномочий в процессе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планирова-ния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бюджета по расходам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1                               2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                              2/3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Значимый / не значимый</a:t>
                      </a:r>
                    </a:p>
                  </a:txBody>
                  <a:tcPr marL="57254" marR="5725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Риск низкого качества финансового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планирова-ния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Риск нарушений бюджетного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законода-тельства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РФ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Нарушение порядка составления бюджетной сметы:</a:t>
                      </a:r>
                      <a:b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Отсутствие обоснования (расчетов) плановых сметных показателей, отклонение этих показателей относительно текущего (очередного) финансового года на плановый период, отсутствие необходимых документов для составления бюджетной сметы; </a:t>
                      </a:r>
                      <a:b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Завышение (занижение) расходной части бюджетной сметы.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Присутству-ет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необходи-мость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/ Отсутствует 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необходи-мость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Избежание бюджетно-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риска / Контроль (снижение) бюджетно-</a:t>
                      </a:r>
                      <a:r>
                        <a:rPr lang="ru-RU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риска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57254" marR="572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1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>
          <a:xfrm>
            <a:off x="5852037" y="1903692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534029" y="3271676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299920" y="4537230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952738" y="5912740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43066" y="2695148"/>
            <a:ext cx="1358055" cy="1358056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24864" y="3996320"/>
            <a:ext cx="1358056" cy="1358053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06663" y="5371948"/>
            <a:ext cx="1358056" cy="1358056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407451" y="5340469"/>
            <a:ext cx="513387" cy="513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42" name="Oval 41"/>
          <p:cNvSpPr/>
          <p:nvPr/>
        </p:nvSpPr>
        <p:spPr>
          <a:xfrm>
            <a:off x="1807071" y="3911489"/>
            <a:ext cx="513387" cy="5133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3132750" y="2578494"/>
            <a:ext cx="513387" cy="513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444139" y="1465287"/>
            <a:ext cx="1358056" cy="1358053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373376" y="1344685"/>
            <a:ext cx="513387" cy="513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63203" y="1440926"/>
            <a:ext cx="531091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подписывает заключение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его руководителю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главного администратора (администратора) средств бюджета города Москвы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28261" y="2765056"/>
            <a:ext cx="610522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рассматривает проект заключения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письменные возражения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предложения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субъектов бюджетных процедур к проекту заключения (при наличии) 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при необходимости вносит корректировки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в проект заключения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78245" y="4388006"/>
            <a:ext cx="580486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аудиторской группы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обеспечивает подготовку заключения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проект заключения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руководителю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902081" y="5617870"/>
            <a:ext cx="913720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Должностные лица (работники) субъекта внутреннего финансового аудита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(члены аудиторской группы, уполномоченное должностное лицо (работник) главного администратора (администратора) средств бюджета города Москвы, наделенное полномочиями по осуществлению внутреннего финансового аудита)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принимают участие в подготовке заключения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559" y="2422290"/>
            <a:ext cx="206885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Этапы формирования заключения</a:t>
            </a:r>
          </a:p>
        </p:txBody>
      </p:sp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5257" y="274357"/>
            <a:ext cx="10816094" cy="461665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формирования заключения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120646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235680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7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5257" y="222500"/>
            <a:ext cx="10816094" cy="1323439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«Разработка предложений по повышению качества финансового менеджмента по результатам проведенного внутреннего финансового аудита с учетом сделанных выводов и выявленных нарушений»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0" y="1773791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0" y="1888825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261907" y="2360877"/>
            <a:ext cx="326890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Субъект мониторинга </a:t>
            </a: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проводит мониторинг качества финансового менеджмента </a:t>
            </a:r>
            <a:b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основании п. 6 ст. 160.2-1 Бюджетного кодекса Российской Федерации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261906" y="3324339"/>
            <a:ext cx="3286057" cy="1615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Субъекты бюджетных процедур </a:t>
            </a: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вправе самостоятельно принимать решения, направленные на повышение качества финансового менеджмента, включая разработку и выполнение перечня (плана) мероприятий по совершенствованию организации (обеспечения выполнения), выполнения бюджетной процедуры и (или) операций (действий) </a:t>
            </a:r>
            <a:b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выполнению бюджетной процедуры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61908" y="5074884"/>
            <a:ext cx="328605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Руководитель объекта мониторинга </a:t>
            </a: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итогам рассмотрения заключения, а также на основании иной информации принимает одно или несколько решений, направленных на повышение качества финансового менеджмента</a:t>
            </a:r>
          </a:p>
        </p:txBody>
      </p:sp>
      <p:sp>
        <p:nvSpPr>
          <p:cNvPr id="33" name="Oval 27"/>
          <p:cNvSpPr>
            <a:spLocks noChangeAspect="1"/>
          </p:cNvSpPr>
          <p:nvPr/>
        </p:nvSpPr>
        <p:spPr>
          <a:xfrm>
            <a:off x="1131634" y="2135432"/>
            <a:ext cx="320197" cy="320197"/>
          </a:xfrm>
          <a:prstGeom prst="ellipse">
            <a:avLst/>
          </a:prstGeom>
          <a:solidFill>
            <a:schemeClr val="accent1">
              <a:lumMod val="75000"/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60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Oval 27"/>
          <p:cNvSpPr>
            <a:spLocks noChangeAspect="1"/>
          </p:cNvSpPr>
          <p:nvPr/>
        </p:nvSpPr>
        <p:spPr>
          <a:xfrm>
            <a:off x="1131634" y="3113204"/>
            <a:ext cx="320197" cy="320197"/>
          </a:xfrm>
          <a:prstGeom prst="ellipse">
            <a:avLst/>
          </a:prstGeom>
          <a:solidFill>
            <a:schemeClr val="accent1">
              <a:lumMod val="75000"/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Oval 27"/>
          <p:cNvSpPr>
            <a:spLocks noChangeAspect="1"/>
          </p:cNvSpPr>
          <p:nvPr/>
        </p:nvSpPr>
        <p:spPr>
          <a:xfrm>
            <a:off x="1131634" y="4824143"/>
            <a:ext cx="320197" cy="320197"/>
          </a:xfrm>
          <a:prstGeom prst="ellipse">
            <a:avLst/>
          </a:prstGeom>
          <a:solidFill>
            <a:schemeClr val="accent1">
              <a:lumMod val="75000"/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160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Oval 27"/>
          <p:cNvSpPr>
            <a:spLocks noChangeAspect="1"/>
          </p:cNvSpPr>
          <p:nvPr/>
        </p:nvSpPr>
        <p:spPr>
          <a:xfrm>
            <a:off x="4868160" y="4884364"/>
            <a:ext cx="320197" cy="320197"/>
          </a:xfrm>
          <a:prstGeom prst="ellipse">
            <a:avLst/>
          </a:prstGeom>
          <a:solidFill>
            <a:schemeClr val="accent1">
              <a:lumMod val="75000"/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160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4690910" y="2359366"/>
            <a:ext cx="6010042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Субъект внутреннего финансового аудита, являющегося объектом мониторинга: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Осуществляет формирование и предоставление руководителю предложений о повышении качества финансового менеджмента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Формирует данные для составления проекта плана проведения аудиторских мероприятий с учетом результатов мониторинга качества финансового менеджмента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Осуществляет во взаимодействии субъектами бюджетных процедур оценку бюджетных рисков, в том числе негативно влияющих на качество финансового менеджмента объекта мониторинга, в целях формирования и ведения реестра бюджетных рисков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Включает вывод о качестве исполнения бюджетных полномочий объекта мониторинга, в том числе о достижении объектом мониторинга значений показателей качества финансового менеджмента, в составе выводов о достижении цели (целей) осуществления внутреннего финансового аудита, предложения и рекомендации о повышении качества финансового менеджмента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Имеет право консультировать субъектов бюджетных процедур по вопросам, связанным с повышением качества финансового менеджмента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Проводит мониторинг реализации мер по минимизации (устранению) бюджетных рисков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AutoNum type="arabicParenR"/>
            </a:pPr>
            <a:r>
              <a:rPr lang="ru-RU" altLang="ru-RU" sz="1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Составляет и представляет руководителю годовую отчетность о результатах деятельности субъекта внутреннего финансового аудита, содержащую информацию о достижении объектом мониторинга целевых значений показателей качества финансового менеджмента, о принятых (необходимых к принятию) мерах по повышению качества финансового менеджмента</a:t>
            </a:r>
          </a:p>
        </p:txBody>
      </p:sp>
      <p:sp>
        <p:nvSpPr>
          <p:cNvPr id="36" name="Oval 27"/>
          <p:cNvSpPr>
            <a:spLocks noChangeAspect="1"/>
          </p:cNvSpPr>
          <p:nvPr/>
        </p:nvSpPr>
        <p:spPr>
          <a:xfrm>
            <a:off x="4547963" y="2136410"/>
            <a:ext cx="320197" cy="320197"/>
          </a:xfrm>
          <a:prstGeom prst="ellipse">
            <a:avLst/>
          </a:prstGeom>
          <a:solidFill>
            <a:schemeClr val="accent1">
              <a:lumMod val="75000"/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600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>
          <a:xfrm>
            <a:off x="5852037" y="1903692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534029" y="3271676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299920" y="4537230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952738" y="5912740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43066" y="2695148"/>
            <a:ext cx="1358055" cy="1358056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24864" y="3996320"/>
            <a:ext cx="1358056" cy="1358053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06663" y="5371948"/>
            <a:ext cx="1358056" cy="1358056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407451" y="5340469"/>
            <a:ext cx="513387" cy="513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42" name="Oval 41"/>
          <p:cNvSpPr/>
          <p:nvPr/>
        </p:nvSpPr>
        <p:spPr>
          <a:xfrm>
            <a:off x="1807071" y="3911489"/>
            <a:ext cx="513387" cy="5133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3132750" y="2578494"/>
            <a:ext cx="513387" cy="513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444139" y="1465287"/>
            <a:ext cx="1358056" cy="1358053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373376" y="1344685"/>
            <a:ext cx="513387" cy="513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63203" y="1440926"/>
            <a:ext cx="531091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главного администратора (администратора) средств бюджета города Москвы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утверждает годовую отчетность до 30 марта текущего финансового года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51074" y="2791355"/>
            <a:ext cx="610522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подписывает табличную часть и пояснительную записку </a:t>
            </a:r>
          </a:p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 представляет на утверждение руководителю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главного администратора (администратора) средств бюджета города Москвы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78245" y="4388006"/>
            <a:ext cx="580486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Годовая отчетность представляется не позднее первого квартала текущего финансового года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за календарный год </a:t>
            </a:r>
          </a:p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 1 января по 31 декабря включительно, в котором проводились (завершились) аудиторские мероприятия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902081" y="5826389"/>
            <a:ext cx="643138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Годовая отчетность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формируется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должностными лицами (работниками)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34" y="2064043"/>
            <a:ext cx="206885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Этапы формирования годовой отчетности</a:t>
            </a:r>
          </a:p>
        </p:txBody>
      </p:sp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5257" y="168256"/>
            <a:ext cx="10816094" cy="830997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Порядок формирования годовой отчетности о результатах деятельности субъекта внутреннего финансового аудита 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120646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235680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7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-95533" y="3744289"/>
            <a:ext cx="12063484" cy="234894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5230506" y="6397683"/>
            <a:ext cx="2039202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DAF95E-7CB0-4868-BCF1-D708D20CC073}"/>
              </a:ext>
            </a:extLst>
          </p:cNvPr>
          <p:cNvSpPr/>
          <p:nvPr/>
        </p:nvSpPr>
        <p:spPr>
          <a:xfrm>
            <a:off x="772805" y="342756"/>
            <a:ext cx="10448594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Контакты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2541839"/>
              </p:ext>
            </p:extLst>
          </p:nvPr>
        </p:nvGraphicFramePr>
        <p:xfrm>
          <a:off x="371150" y="1478382"/>
          <a:ext cx="11114833" cy="4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8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-95533" y="3744289"/>
            <a:ext cx="12063484" cy="234894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7D29394-1C82-4F90-A777-AFC59412128C}"/>
              </a:ext>
            </a:extLst>
          </p:cNvPr>
          <p:cNvSpPr txBox="1">
            <a:spLocks/>
          </p:cNvSpPr>
          <p:nvPr/>
        </p:nvSpPr>
        <p:spPr>
          <a:xfrm>
            <a:off x="5230506" y="6397683"/>
            <a:ext cx="2039202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DAF95E-7CB0-4868-BCF1-D708D20CC073}"/>
              </a:ext>
            </a:extLst>
          </p:cNvPr>
          <p:cNvSpPr/>
          <p:nvPr/>
        </p:nvSpPr>
        <p:spPr>
          <a:xfrm>
            <a:off x="772805" y="342756"/>
            <a:ext cx="10448594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Информация о программе повышения квалификации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7319650"/>
              </p:ext>
            </p:extLst>
          </p:nvPr>
        </p:nvGraphicFramePr>
        <p:xfrm>
          <a:off x="371150" y="1478382"/>
          <a:ext cx="11287450" cy="4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1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509576" y="42129"/>
            <a:ext cx="12195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Содержание программы: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8471" y="662436"/>
            <a:ext cx="12195832" cy="801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  <a:ea typeface="굴림" charset="-127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92246" y="689613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1154631" y="746491"/>
            <a:ext cx="10936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анализ нормативно-правовых и методических документов организации внутреннего финансового аудита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8470" y="1573349"/>
            <a:ext cx="12229046" cy="6222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92906" y="1441385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1176423" y="1699018"/>
            <a:ext cx="1093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методика риск-ориентированного внутреннего финансового  аудита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1685" y="2382442"/>
            <a:ext cx="12190315" cy="6622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56361" y="2296543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1162262" y="2389526"/>
            <a:ext cx="10950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методика оценки бюджетных рисков, формирование и ведение (актуализация) реестра </a:t>
            </a:r>
            <a:b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бюджетных рисков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44117" y="3242145"/>
            <a:ext cx="12179894" cy="7011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82720" y="3214925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211868" y="3395567"/>
            <a:ext cx="1093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методика составления заключения по результатам аудиторского мероприятия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0" y="4162175"/>
            <a:ext cx="12224011" cy="13340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latinLnBrk="1"/>
            <a:endParaRPr lang="en-US" sz="3200" kern="0" dirty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87187" y="4428219"/>
            <a:ext cx="829021" cy="856431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1685" y="5792953"/>
            <a:ext cx="12218891" cy="805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87188" y="5777352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1139484" y="4536802"/>
            <a:ext cx="10936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методические указания по повышению качества финансового менеджмента по результатам внутреннего финансового аудита</a:t>
            </a:r>
          </a:p>
        </p:txBody>
      </p:sp>
      <p:sp>
        <p:nvSpPr>
          <p:cNvPr id="36" name="Прямоугольник 5"/>
          <p:cNvSpPr>
            <a:spLocks noChangeArrowheads="1"/>
          </p:cNvSpPr>
          <p:nvPr/>
        </p:nvSpPr>
        <p:spPr bwMode="auto">
          <a:xfrm>
            <a:off x="1201712" y="5859330"/>
            <a:ext cx="10936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порядок составления годовой отчетности о результатах деятельности субъекта внутреннего финансового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40932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509576" y="42129"/>
            <a:ext cx="12195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Задачи программы: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0" y="1314591"/>
            <a:ext cx="12232482" cy="801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  <a:ea typeface="굴림" charset="-127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200717" y="1341768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1170733" y="1497920"/>
            <a:ext cx="1093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Приобретение системных компетенций в области внутреннего финансового аудита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27295" y="2689913"/>
            <a:ext cx="12259777" cy="7261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63896" y="2669629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1157599" y="2860499"/>
            <a:ext cx="10936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Выстраивание эффективной системы внутреннего финансового контроля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27495" y="3982112"/>
            <a:ext cx="12250218" cy="790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27181" y="3896213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1133082" y="3989196"/>
            <a:ext cx="10936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Формирование способности применения риск-ориентированного подхода при организации аудиторских мероприятий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19024" y="5278601"/>
            <a:ext cx="12251506" cy="979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endParaRPr lang="en-US" sz="3200" kern="0">
              <a:solidFill>
                <a:srgbClr val="445469"/>
              </a:solidFill>
              <a:latin typeface="Calibri" panose="020F0502020204030204"/>
              <a:ea typeface="굴림" charset="-127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62011" y="5251381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157598" y="5306019"/>
            <a:ext cx="10936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Умение принимать комплексные стратегические решения при осуществлении внутреннего финансового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23683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8813" y="103606"/>
            <a:ext cx="121958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Профессиональные компетенции, приобретаемые слушателями   в процессе освоения программы позволят: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9559" y="1788417"/>
            <a:ext cx="12232482" cy="8010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latinLnBrk="1">
              <a:defRPr/>
            </a:pPr>
            <a:r>
              <a:rPr 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Знать методику риск-ориентированного внутреннего финансового  аудита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210276" y="1815594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-17736" y="3496733"/>
            <a:ext cx="12259777" cy="7261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r>
              <a:rPr 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Уметь применять методику оценки бюджетных рисков, </a:t>
            </a:r>
          </a:p>
          <a:p>
            <a:pPr algn="ctr" latinLnBrk="1"/>
            <a:r>
              <a:rPr 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формирования и ведения (актуализация) реестра бюджетных рисков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73455" y="3476449"/>
            <a:ext cx="829021" cy="74639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691" y="5242875"/>
            <a:ext cx="12250218" cy="9005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1"/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Владеть навыками повышения качества финансового менеджмента </a:t>
            </a:r>
          </a:p>
          <a:p>
            <a:pPr algn="ctr" latinLnBrk="1"/>
            <a:r>
              <a:rPr lang="ru-RU" altLang="ru-RU" sz="20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по результатам внутреннего финансового аудита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9559" y="5242875"/>
            <a:ext cx="79054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210276" y="27981"/>
            <a:ext cx="12195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Преимущества программы: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210276" y="1815594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73455" y="3476449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146499" y="5242875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35597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ontserrat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60016332"/>
              </p:ext>
            </p:extLst>
          </p:nvPr>
        </p:nvGraphicFramePr>
        <p:xfrm>
          <a:off x="1100667" y="956733"/>
          <a:ext cx="1061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2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>
          <a:xfrm>
            <a:off x="5852037" y="1903692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473275" y="3498211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200713" y="4797618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864719" y="6119038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43066" y="2695148"/>
            <a:ext cx="1358055" cy="1358056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24864" y="3996320"/>
            <a:ext cx="1358056" cy="1358053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06663" y="5371948"/>
            <a:ext cx="1358056" cy="1358056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407451" y="5340469"/>
            <a:ext cx="513387" cy="513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42" name="Oval 41"/>
          <p:cNvSpPr/>
          <p:nvPr/>
        </p:nvSpPr>
        <p:spPr>
          <a:xfrm>
            <a:off x="1807071" y="3911489"/>
            <a:ext cx="513387" cy="5133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3132750" y="2578494"/>
            <a:ext cx="513387" cy="513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444139" y="1465287"/>
            <a:ext cx="1358056" cy="1358053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373376" y="1344685"/>
            <a:ext cx="513387" cy="513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3361" y="1413434"/>
            <a:ext cx="537794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 решению руководителя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главного администратора (администратора) средств бюджета или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руководителя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план направляется субъектам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бюджетных процедур в целях их информирования о запланированных аудиторских мероприятиях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383077" y="3337185"/>
            <a:ext cx="58095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главного администратора (администратора) средств бюджета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утверждает план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до начала очередного финансового года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16426" y="4588806"/>
            <a:ext cx="524598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субъекта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подписывает план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его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утверждение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руководителю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главного администратора (администратора) средств бюджета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90097" y="6050976"/>
            <a:ext cx="576607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 плана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формируется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должностными лицами (работниками)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субъекта внутреннего финансового аудита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559" y="2422290"/>
            <a:ext cx="206885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Этапы формирования Плана</a:t>
            </a:r>
          </a:p>
        </p:txBody>
      </p:sp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5257" y="59581"/>
            <a:ext cx="10816094" cy="830997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формирования плана проведения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внутреннего финансового аудита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120646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235680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218EAE1-8CC0-4C9E-BC01-8E5566E9D6EB}"/>
              </a:ext>
            </a:extLst>
          </p:cNvPr>
          <p:cNvSpPr/>
          <p:nvPr/>
        </p:nvSpPr>
        <p:spPr>
          <a:xfrm>
            <a:off x="9695813" y="4960972"/>
            <a:ext cx="239549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Руководитель субъекта внутреннего финансового аудита обязан обеспечивать выполнение плана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8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74430" y="4053204"/>
            <a:ext cx="4393010" cy="2739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dir="5400000" sx="95000" sy="95000" algn="c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ru-RU" sz="3200">
              <a:ea typeface="굴림" charset="-127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5852037" y="1903692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534029" y="3271676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200713" y="4797618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952738" y="5912740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43066" y="2695148"/>
            <a:ext cx="1358055" cy="1358056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24864" y="3996320"/>
            <a:ext cx="1358056" cy="1358053"/>
          </a:xfrm>
          <a:prstGeom prst="ellipse">
            <a:avLst/>
          </a:prstGeom>
          <a:solidFill>
            <a:schemeClr val="accent2">
              <a:alpha val="91000"/>
            </a:scheme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06663" y="5371948"/>
            <a:ext cx="1358056" cy="1358056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407451" y="5340469"/>
            <a:ext cx="513387" cy="513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42" name="Oval 41"/>
          <p:cNvSpPr/>
          <p:nvPr/>
        </p:nvSpPr>
        <p:spPr>
          <a:xfrm>
            <a:off x="1807071" y="3911489"/>
            <a:ext cx="513387" cy="5133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3132750" y="2578494"/>
            <a:ext cx="513387" cy="513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444139" y="1465287"/>
            <a:ext cx="1358056" cy="1358053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373376" y="1344685"/>
            <a:ext cx="513387" cy="513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dirty="0"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27441" y="1728814"/>
            <a:ext cx="358302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Программа направляется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руководителем аудиторской группы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субъектам бюджетных процедур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85412" y="2899344"/>
            <a:ext cx="481791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субъекта внутреннего финансового аудита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утверждает программу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 срок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не позднее 5 рабочих дней до даты начала проведения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аудиторского мероприятия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57609" y="4293740"/>
            <a:ext cx="334927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аудиторской группы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подписывает программу и представляет ее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утверждение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руководителю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субъекта внутреннего финансового аудита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919159" y="5912740"/>
            <a:ext cx="358777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аудиторской группы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формирует программу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559" y="2422290"/>
            <a:ext cx="206885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Этапы формирования программы</a:t>
            </a:r>
          </a:p>
        </p:txBody>
      </p:sp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5257" y="59581"/>
            <a:ext cx="10816094" cy="830997"/>
          </a:xfrm>
          <a:prstGeom prst="rect">
            <a:avLst/>
          </a:prstGeom>
          <a:solidFill>
            <a:srgbClr val="8AD1DB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Регламент формирования программы проведения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внутреннего финансового аудита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120646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xmlns="" id="{15DA98FC-8117-4903-BFE9-C0443F851E5C}"/>
              </a:ext>
            </a:extLst>
          </p:cNvPr>
          <p:cNvCxnSpPr>
            <a:cxnSpLocks/>
          </p:cNvCxnSpPr>
          <p:nvPr/>
        </p:nvCxnSpPr>
        <p:spPr>
          <a:xfrm flipV="1">
            <a:off x="-2696" y="1235680"/>
            <a:ext cx="12192000" cy="1"/>
          </a:xfrm>
          <a:prstGeom prst="line">
            <a:avLst/>
          </a:prstGeom>
          <a:ln w="31750">
            <a:solidFill>
              <a:srgbClr val="43949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771452" y="4199635"/>
            <a:ext cx="420059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аудиторской группы может прийти к выводу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необходимости изменения программы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информации, указанной в п. 30 ФС ВФА «Планирование и проведение внутреннего финансового аудита»,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утвержденного приказом Минфина России от 05.08.2020 г. №160н, за исключением изменения даты окончания аудиторского мероприятия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71453" y="5853856"/>
            <a:ext cx="420059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программу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утверждаются руководителем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субъекта внутреннего финансового аудита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позднее 5 рабочих дней с даты представления предложений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 изменению программы</a:t>
            </a:r>
          </a:p>
        </p:txBody>
      </p:sp>
      <p:sp>
        <p:nvSpPr>
          <p:cNvPr id="29" name="Right Arrow 60"/>
          <p:cNvSpPr/>
          <p:nvPr/>
        </p:nvSpPr>
        <p:spPr>
          <a:xfrm rot="5400000">
            <a:off x="9711956" y="5534128"/>
            <a:ext cx="319581" cy="334735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3217" y="1744578"/>
            <a:ext cx="16449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аудиторской группы обязан обеспечивать выполнение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3409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69459"/>
              </p:ext>
            </p:extLst>
          </p:nvPr>
        </p:nvGraphicFramePr>
        <p:xfrm>
          <a:off x="939800" y="1741548"/>
          <a:ext cx="10312400" cy="4176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5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Риск-ориентированный подход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2000" b="1" i="0" u="sng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2000" b="1" i="0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Выявление бюджетного</a:t>
                      </a:r>
                      <a:r>
                        <a:rPr lang="ru-RU" sz="2000" i="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риска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56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Шаг 2</a:t>
                      </a: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Оценивание бюджетного риска</a:t>
                      </a: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Ранжирование объектов внутреннего финансового аудита на основе значимости (уровня) бюджетного риска объекта внутреннего финансового аудита</a:t>
                      </a:r>
                    </a:p>
                  </a:txBody>
                  <a:tcPr marL="91444" marR="9144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Шаг 4</a:t>
                      </a:r>
                    </a:p>
                  </a:txBody>
                  <a:tcPr marL="91444" marR="9144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Принятие решения о включении</a:t>
                      </a:r>
                      <a:r>
                        <a:rPr lang="ru-RU" sz="2000" i="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объекта внутреннего финансового аудита в программу аудиторского мероприятия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585106-86DD-4815-9BA5-891BFCE24AC7}"/>
              </a:ext>
            </a:extLst>
          </p:cNvPr>
          <p:cNvSpPr/>
          <p:nvPr/>
        </p:nvSpPr>
        <p:spPr>
          <a:xfrm>
            <a:off x="0" y="257876"/>
            <a:ext cx="12192000" cy="1290394"/>
          </a:xfrm>
          <a:prstGeom prst="rect">
            <a:avLst/>
          </a:prstGeom>
          <a:solidFill>
            <a:srgbClr val="60C3C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  <a:ea typeface="굴림" charset="-127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007CD7-132B-42DC-AFE1-30C366C16395}"/>
              </a:ext>
            </a:extLst>
          </p:cNvPr>
          <p:cNvSpPr txBox="1">
            <a:spLocks/>
          </p:cNvSpPr>
          <p:nvPr/>
        </p:nvSpPr>
        <p:spPr>
          <a:xfrm>
            <a:off x="1042503" y="611493"/>
            <a:ext cx="11035766" cy="113005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Методика оценки бюджетных рисков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856DADD4-DC36-470C-A8AC-CE84E8E7E1B4}"/>
              </a:ext>
            </a:extLst>
          </p:cNvPr>
          <p:cNvSpPr/>
          <p:nvPr/>
        </p:nvSpPr>
        <p:spPr>
          <a:xfrm>
            <a:off x="841991" y="426640"/>
            <a:ext cx="829021" cy="79019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" fmla="*/ 1433441 w 4116165"/>
              <a:gd name="connsiteY0" fmla="*/ 1003242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688860 w 4116165"/>
              <a:gd name="connsiteY8" fmla="*/ 0 h 3497531"/>
              <a:gd name="connsiteX9" fmla="*/ 739322 w 4116165"/>
              <a:gd name="connsiteY9" fmla="*/ 20901 h 3497531"/>
              <a:gd name="connsiteX10" fmla="*/ 1356818 w 4116165"/>
              <a:gd name="connsiteY10" fmla="*/ 638398 h 3497531"/>
              <a:gd name="connsiteX11" fmla="*/ 1356818 w 4116165"/>
              <a:gd name="connsiteY11" fmla="*/ 739322 h 3497531"/>
              <a:gd name="connsiteX12" fmla="*/ 739322 w 4116165"/>
              <a:gd name="connsiteY12" fmla="*/ 1356819 h 3497531"/>
              <a:gd name="connsiteX13" fmla="*/ 638398 w 4116165"/>
              <a:gd name="connsiteY13" fmla="*/ 1356819 h 3497531"/>
              <a:gd name="connsiteX14" fmla="*/ 20901 w 4116165"/>
              <a:gd name="connsiteY14" fmla="*/ 739322 h 3497531"/>
              <a:gd name="connsiteX15" fmla="*/ 20901 w 4116165"/>
              <a:gd name="connsiteY15" fmla="*/ 638398 h 3497531"/>
              <a:gd name="connsiteX16" fmla="*/ 638398 w 4116165"/>
              <a:gd name="connsiteY16" fmla="*/ 20901 h 3497531"/>
              <a:gd name="connsiteX17" fmla="*/ 688860 w 4116165"/>
              <a:gd name="connsiteY17" fmla="*/ 0 h 3497531"/>
              <a:gd name="connsiteX0" fmla="*/ 1433441 w 4116165"/>
              <a:gd name="connsiteY0" fmla="*/ 3309096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688860 w 4116165"/>
              <a:gd name="connsiteY7" fmla="*/ 0 h 3497531"/>
              <a:gd name="connsiteX8" fmla="*/ 739322 w 4116165"/>
              <a:gd name="connsiteY8" fmla="*/ 20901 h 3497531"/>
              <a:gd name="connsiteX9" fmla="*/ 1356818 w 4116165"/>
              <a:gd name="connsiteY9" fmla="*/ 638398 h 3497531"/>
              <a:gd name="connsiteX10" fmla="*/ 1356818 w 4116165"/>
              <a:gd name="connsiteY10" fmla="*/ 739322 h 3497531"/>
              <a:gd name="connsiteX11" fmla="*/ 739322 w 4116165"/>
              <a:gd name="connsiteY11" fmla="*/ 1356819 h 3497531"/>
              <a:gd name="connsiteX12" fmla="*/ 638398 w 4116165"/>
              <a:gd name="connsiteY12" fmla="*/ 1356819 h 3497531"/>
              <a:gd name="connsiteX13" fmla="*/ 20901 w 4116165"/>
              <a:gd name="connsiteY13" fmla="*/ 739322 h 3497531"/>
              <a:gd name="connsiteX14" fmla="*/ 20901 w 4116165"/>
              <a:gd name="connsiteY14" fmla="*/ 638398 h 3497531"/>
              <a:gd name="connsiteX15" fmla="*/ 638398 w 4116165"/>
              <a:gd name="connsiteY15" fmla="*/ 20901 h 3497531"/>
              <a:gd name="connsiteX16" fmla="*/ 688860 w 4116165"/>
              <a:gd name="connsiteY16" fmla="*/ 0 h 3497531"/>
              <a:gd name="connsiteX0" fmla="*/ 1433441 w 4116165"/>
              <a:gd name="connsiteY0" fmla="*/ 3309096 h 3497531"/>
              <a:gd name="connsiteX1" fmla="*/ 4116165 w 4116165"/>
              <a:gd name="connsiteY1" fmla="*/ 1003242 h 3497531"/>
              <a:gd name="connsiteX2" fmla="*/ 4116165 w 4116165"/>
              <a:gd name="connsiteY2" fmla="*/ 3309096 h 3497531"/>
              <a:gd name="connsiteX3" fmla="*/ 3927730 w 4116165"/>
              <a:gd name="connsiteY3" fmla="*/ 3497531 h 3497531"/>
              <a:gd name="connsiteX4" fmla="*/ 1621876 w 4116165"/>
              <a:gd name="connsiteY4" fmla="*/ 3497531 h 3497531"/>
              <a:gd name="connsiteX5" fmla="*/ 1433441 w 4116165"/>
              <a:gd name="connsiteY5" fmla="*/ 3309096 h 3497531"/>
              <a:gd name="connsiteX6" fmla="*/ 688860 w 4116165"/>
              <a:gd name="connsiteY6" fmla="*/ 0 h 3497531"/>
              <a:gd name="connsiteX7" fmla="*/ 739322 w 4116165"/>
              <a:gd name="connsiteY7" fmla="*/ 20901 h 3497531"/>
              <a:gd name="connsiteX8" fmla="*/ 1356818 w 4116165"/>
              <a:gd name="connsiteY8" fmla="*/ 638398 h 3497531"/>
              <a:gd name="connsiteX9" fmla="*/ 1356818 w 4116165"/>
              <a:gd name="connsiteY9" fmla="*/ 739322 h 3497531"/>
              <a:gd name="connsiteX10" fmla="*/ 739322 w 4116165"/>
              <a:gd name="connsiteY10" fmla="*/ 1356819 h 3497531"/>
              <a:gd name="connsiteX11" fmla="*/ 638398 w 4116165"/>
              <a:gd name="connsiteY11" fmla="*/ 1356819 h 3497531"/>
              <a:gd name="connsiteX12" fmla="*/ 20901 w 4116165"/>
              <a:gd name="connsiteY12" fmla="*/ 739322 h 3497531"/>
              <a:gd name="connsiteX13" fmla="*/ 20901 w 4116165"/>
              <a:gd name="connsiteY13" fmla="*/ 638398 h 3497531"/>
              <a:gd name="connsiteX14" fmla="*/ 638398 w 4116165"/>
              <a:gd name="connsiteY14" fmla="*/ 20901 h 3497531"/>
              <a:gd name="connsiteX15" fmla="*/ 688860 w 4116165"/>
              <a:gd name="connsiteY15" fmla="*/ 0 h 3497531"/>
              <a:gd name="connsiteX0" fmla="*/ 1433441 w 4116165"/>
              <a:gd name="connsiteY0" fmla="*/ 3309096 h 3497531"/>
              <a:gd name="connsiteX1" fmla="*/ 4116165 w 4116165"/>
              <a:gd name="connsiteY1" fmla="*/ 3309096 h 3497531"/>
              <a:gd name="connsiteX2" fmla="*/ 3927730 w 4116165"/>
              <a:gd name="connsiteY2" fmla="*/ 3497531 h 3497531"/>
              <a:gd name="connsiteX3" fmla="*/ 1621876 w 4116165"/>
              <a:gd name="connsiteY3" fmla="*/ 3497531 h 3497531"/>
              <a:gd name="connsiteX4" fmla="*/ 1433441 w 4116165"/>
              <a:gd name="connsiteY4" fmla="*/ 3309096 h 3497531"/>
              <a:gd name="connsiteX5" fmla="*/ 688860 w 4116165"/>
              <a:gd name="connsiteY5" fmla="*/ 0 h 3497531"/>
              <a:gd name="connsiteX6" fmla="*/ 739322 w 4116165"/>
              <a:gd name="connsiteY6" fmla="*/ 20901 h 3497531"/>
              <a:gd name="connsiteX7" fmla="*/ 1356818 w 4116165"/>
              <a:gd name="connsiteY7" fmla="*/ 638398 h 3497531"/>
              <a:gd name="connsiteX8" fmla="*/ 1356818 w 4116165"/>
              <a:gd name="connsiteY8" fmla="*/ 739322 h 3497531"/>
              <a:gd name="connsiteX9" fmla="*/ 739322 w 4116165"/>
              <a:gd name="connsiteY9" fmla="*/ 1356819 h 3497531"/>
              <a:gd name="connsiteX10" fmla="*/ 638398 w 4116165"/>
              <a:gd name="connsiteY10" fmla="*/ 1356819 h 3497531"/>
              <a:gd name="connsiteX11" fmla="*/ 20901 w 4116165"/>
              <a:gd name="connsiteY11" fmla="*/ 739322 h 3497531"/>
              <a:gd name="connsiteX12" fmla="*/ 20901 w 4116165"/>
              <a:gd name="connsiteY12" fmla="*/ 638398 h 3497531"/>
              <a:gd name="connsiteX13" fmla="*/ 638398 w 4116165"/>
              <a:gd name="connsiteY13" fmla="*/ 20901 h 3497531"/>
              <a:gd name="connsiteX14" fmla="*/ 688860 w 4116165"/>
              <a:gd name="connsiteY14" fmla="*/ 0 h 3497531"/>
              <a:gd name="connsiteX0" fmla="*/ 1433441 w 3927730"/>
              <a:gd name="connsiteY0" fmla="*/ 3309096 h 3497531"/>
              <a:gd name="connsiteX1" fmla="*/ 3927730 w 3927730"/>
              <a:gd name="connsiteY1" fmla="*/ 3497531 h 3497531"/>
              <a:gd name="connsiteX2" fmla="*/ 1621876 w 3927730"/>
              <a:gd name="connsiteY2" fmla="*/ 3497531 h 3497531"/>
              <a:gd name="connsiteX3" fmla="*/ 1433441 w 3927730"/>
              <a:gd name="connsiteY3" fmla="*/ 3309096 h 3497531"/>
              <a:gd name="connsiteX4" fmla="*/ 688860 w 3927730"/>
              <a:gd name="connsiteY4" fmla="*/ 0 h 3497531"/>
              <a:gd name="connsiteX5" fmla="*/ 739322 w 3927730"/>
              <a:gd name="connsiteY5" fmla="*/ 20901 h 3497531"/>
              <a:gd name="connsiteX6" fmla="*/ 1356818 w 3927730"/>
              <a:gd name="connsiteY6" fmla="*/ 638398 h 3497531"/>
              <a:gd name="connsiteX7" fmla="*/ 1356818 w 3927730"/>
              <a:gd name="connsiteY7" fmla="*/ 739322 h 3497531"/>
              <a:gd name="connsiteX8" fmla="*/ 739322 w 3927730"/>
              <a:gd name="connsiteY8" fmla="*/ 1356819 h 3497531"/>
              <a:gd name="connsiteX9" fmla="*/ 638398 w 3927730"/>
              <a:gd name="connsiteY9" fmla="*/ 1356819 h 3497531"/>
              <a:gd name="connsiteX10" fmla="*/ 20901 w 3927730"/>
              <a:gd name="connsiteY10" fmla="*/ 739322 h 3497531"/>
              <a:gd name="connsiteX11" fmla="*/ 20901 w 3927730"/>
              <a:gd name="connsiteY11" fmla="*/ 638398 h 3497531"/>
              <a:gd name="connsiteX12" fmla="*/ 638398 w 3927730"/>
              <a:gd name="connsiteY12" fmla="*/ 20901 h 3497531"/>
              <a:gd name="connsiteX13" fmla="*/ 688860 w 3927730"/>
              <a:gd name="connsiteY13" fmla="*/ 0 h 3497531"/>
              <a:gd name="connsiteX0" fmla="*/ 1433441 w 1621876"/>
              <a:gd name="connsiteY0" fmla="*/ 3309096 h 3497531"/>
              <a:gd name="connsiteX1" fmla="*/ 1621876 w 1621876"/>
              <a:gd name="connsiteY1" fmla="*/ 3497531 h 3497531"/>
              <a:gd name="connsiteX2" fmla="*/ 1433441 w 1621876"/>
              <a:gd name="connsiteY2" fmla="*/ 3309096 h 3497531"/>
              <a:gd name="connsiteX3" fmla="*/ 688860 w 1621876"/>
              <a:gd name="connsiteY3" fmla="*/ 0 h 3497531"/>
              <a:gd name="connsiteX4" fmla="*/ 739322 w 1621876"/>
              <a:gd name="connsiteY4" fmla="*/ 20901 h 3497531"/>
              <a:gd name="connsiteX5" fmla="*/ 1356818 w 1621876"/>
              <a:gd name="connsiteY5" fmla="*/ 638398 h 3497531"/>
              <a:gd name="connsiteX6" fmla="*/ 1356818 w 1621876"/>
              <a:gd name="connsiteY6" fmla="*/ 739322 h 3497531"/>
              <a:gd name="connsiteX7" fmla="*/ 739322 w 1621876"/>
              <a:gd name="connsiteY7" fmla="*/ 1356819 h 3497531"/>
              <a:gd name="connsiteX8" fmla="*/ 638398 w 1621876"/>
              <a:gd name="connsiteY8" fmla="*/ 1356819 h 3497531"/>
              <a:gd name="connsiteX9" fmla="*/ 20901 w 1621876"/>
              <a:gd name="connsiteY9" fmla="*/ 739322 h 3497531"/>
              <a:gd name="connsiteX10" fmla="*/ 20901 w 1621876"/>
              <a:gd name="connsiteY10" fmla="*/ 638398 h 3497531"/>
              <a:gd name="connsiteX11" fmla="*/ 638398 w 1621876"/>
              <a:gd name="connsiteY11" fmla="*/ 20901 h 3497531"/>
              <a:gd name="connsiteX12" fmla="*/ 688860 w 1621876"/>
              <a:gd name="connsiteY12" fmla="*/ 0 h 3497531"/>
              <a:gd name="connsiteX0" fmla="*/ 688860 w 1377719"/>
              <a:gd name="connsiteY0" fmla="*/ 0 h 1377720"/>
              <a:gd name="connsiteX1" fmla="*/ 739322 w 1377719"/>
              <a:gd name="connsiteY1" fmla="*/ 20901 h 1377720"/>
              <a:gd name="connsiteX2" fmla="*/ 1356818 w 1377719"/>
              <a:gd name="connsiteY2" fmla="*/ 638398 h 1377720"/>
              <a:gd name="connsiteX3" fmla="*/ 1356818 w 1377719"/>
              <a:gd name="connsiteY3" fmla="*/ 739322 h 1377720"/>
              <a:gd name="connsiteX4" fmla="*/ 739322 w 1377719"/>
              <a:gd name="connsiteY4" fmla="*/ 1356819 h 1377720"/>
              <a:gd name="connsiteX5" fmla="*/ 638398 w 1377719"/>
              <a:gd name="connsiteY5" fmla="*/ 1356819 h 1377720"/>
              <a:gd name="connsiteX6" fmla="*/ 20901 w 1377719"/>
              <a:gd name="connsiteY6" fmla="*/ 739322 h 1377720"/>
              <a:gd name="connsiteX7" fmla="*/ 20901 w 1377719"/>
              <a:gd name="connsiteY7" fmla="*/ 638398 h 1377720"/>
              <a:gd name="connsiteX8" fmla="*/ 638398 w 1377719"/>
              <a:gd name="connsiteY8" fmla="*/ 20901 h 1377720"/>
              <a:gd name="connsiteX9" fmla="*/ 688860 w 1377719"/>
              <a:gd name="connsiteY9" fmla="*/ 0 h 13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D7F3F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55979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7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XE Blue Teal">
      <a:dk1>
        <a:srgbClr val="445469"/>
      </a:dk1>
      <a:lt1>
        <a:srgbClr val="F6F8F8"/>
      </a:lt1>
      <a:dk2>
        <a:srgbClr val="445469"/>
      </a:dk2>
      <a:lt2>
        <a:srgbClr val="FFFFFF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B9BD5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  <a:effectLst>
          <a:outerShdw dir="5400000" sx="95000" sy="95000" algn="ctr" rotWithShape="0">
            <a:prstClr val="black">
              <a:alpha val="5000"/>
            </a:prstClr>
          </a:outerShdw>
        </a:effectLst>
      </a:spPr>
      <a:bodyPr anchor="ctr"/>
      <a:lstStyle>
        <a:defPPr algn="ctr" eaLnBrk="1" latinLnBrk="1" hangingPunct="1">
          <a:defRPr sz="3200">
            <a:ea typeface="굴림" charset="-12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XE Blue Teal">
    <a:dk1>
      <a:srgbClr val="445469"/>
    </a:dk1>
    <a:lt1>
      <a:srgbClr val="F6F8F8"/>
    </a:lt1>
    <a:dk2>
      <a:srgbClr val="445469"/>
    </a:dk2>
    <a:lt2>
      <a:srgbClr val="FFFFFF"/>
    </a:lt2>
    <a:accent1>
      <a:srgbClr val="51C3CA"/>
    </a:accent1>
    <a:accent2>
      <a:srgbClr val="3CB2C3"/>
    </a:accent2>
    <a:accent3>
      <a:srgbClr val="1AA5BD"/>
    </a:accent3>
    <a:accent4>
      <a:srgbClr val="0097B7"/>
    </a:accent4>
    <a:accent5>
      <a:srgbClr val="0086AC"/>
    </a:accent5>
    <a:accent6>
      <a:srgbClr val="00759E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1407</Words>
  <Application>Microsoft Office PowerPoint</Application>
  <PresentationFormat>Широкоэкранный</PresentationFormat>
  <Paragraphs>254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Crimson Text Roman</vt:lpstr>
      <vt:lpstr>굴림</vt:lpstr>
      <vt:lpstr>Montserrat</vt:lpstr>
      <vt:lpstr>Montserrat Extra</vt:lpstr>
      <vt:lpstr>Roboto</vt:lpstr>
      <vt:lpstr>Roboto Light</vt:lpstr>
      <vt:lpstr>Roboto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пользователь Microsoft Office</dc:creator>
  <cp:lastModifiedBy>Садовничая Ирина Олеговна</cp:lastModifiedBy>
  <cp:revision>361</cp:revision>
  <dcterms:created xsi:type="dcterms:W3CDTF">2018-10-09T18:34:16Z</dcterms:created>
  <dcterms:modified xsi:type="dcterms:W3CDTF">2021-04-27T13:52:13Z</dcterms:modified>
</cp:coreProperties>
</file>