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365" r:id="rId1"/>
  </p:sldMasterIdLst>
  <p:notesMasterIdLst>
    <p:notesMasterId r:id="rId9"/>
  </p:notesMasterIdLst>
  <p:handoutMasterIdLst>
    <p:handoutMasterId r:id="rId10"/>
  </p:handoutMasterIdLst>
  <p:sldIdLst>
    <p:sldId id="370" r:id="rId2"/>
    <p:sldId id="407" r:id="rId3"/>
    <p:sldId id="402" r:id="rId4"/>
    <p:sldId id="404" r:id="rId5"/>
    <p:sldId id="405" r:id="rId6"/>
    <p:sldId id="406" r:id="rId7"/>
    <p:sldId id="403" r:id="rId8"/>
  </p:sldIdLst>
  <p:sldSz cx="9906000" cy="6858000" type="A4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C1616"/>
    <a:srgbClr val="991B1B"/>
    <a:srgbClr val="DF0303"/>
    <a:srgbClr val="5A5A5A"/>
    <a:srgbClr val="B2B2B2"/>
    <a:srgbClr val="585858"/>
    <a:srgbClr val="6D6D6D"/>
    <a:srgbClr val="FFFF8F"/>
    <a:srgbClr val="70E6B9"/>
    <a:srgbClr val="B4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 autoAdjust="0"/>
    <p:restoredTop sz="79090" autoAdjust="0"/>
  </p:normalViewPr>
  <p:slideViewPr>
    <p:cSldViewPr>
      <p:cViewPr varScale="1">
        <p:scale>
          <a:sx n="103" d="100"/>
          <a:sy n="103" d="100"/>
        </p:scale>
        <p:origin x="-102" y="-144"/>
      </p:cViewPr>
      <p:guideLst>
        <p:guide orient="horz" pos="2160"/>
        <p:guide orient="horz" pos="22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t" anchorCtr="0" compatLnSpc="1">
            <a:prstTxWarp prst="textNoShape">
              <a:avLst/>
            </a:prstTxWarp>
          </a:bodyPr>
          <a:lstStyle>
            <a:lvl1pPr defTabSz="906814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t" anchorCtr="0" compatLnSpc="1">
            <a:prstTxWarp prst="textNoShape">
              <a:avLst/>
            </a:prstTxWarp>
          </a:bodyPr>
          <a:lstStyle>
            <a:lvl1pPr algn="r" defTabSz="906814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20289F7A-DC02-4E82-9D13-66145C14316E}" type="datetime1">
              <a:rPr lang="ru-RU" altLang="ru-RU"/>
              <a:pPr>
                <a:defRPr/>
              </a:pPr>
              <a:t>09.09.2019</a:t>
            </a:fld>
            <a:endParaRPr lang="ru-RU" altLang="ru-RU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b" anchorCtr="0" compatLnSpc="1">
            <a:prstTxWarp prst="textNoShape">
              <a:avLst/>
            </a:prstTxWarp>
          </a:bodyPr>
          <a:lstStyle>
            <a:lvl1pPr defTabSz="906814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0863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b" anchorCtr="0" compatLnSpc="1">
            <a:prstTxWarp prst="textNoShape">
              <a:avLst/>
            </a:prstTxWarp>
          </a:bodyPr>
          <a:lstStyle>
            <a:lvl1pPr algn="r" defTabSz="906791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75B939D5-E94A-4F02-B79B-88C7A526E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9240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t" anchorCtr="0" compatLnSpc="1">
            <a:prstTxWarp prst="textNoShape">
              <a:avLst/>
            </a:prstTxWarp>
          </a:bodyPr>
          <a:lstStyle>
            <a:lvl1pPr defTabSz="906814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t" anchorCtr="0" compatLnSpc="1">
            <a:prstTxWarp prst="textNoShape">
              <a:avLst/>
            </a:prstTxWarp>
          </a:bodyPr>
          <a:lstStyle>
            <a:lvl1pPr algn="r" defTabSz="906814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63594E13-B6B3-401E-BA0D-5DF07787C641}" type="datetime1">
              <a:rPr lang="ru-RU" altLang="ru-RU"/>
              <a:pPr>
                <a:defRPr/>
              </a:pPr>
              <a:t>09.09.2019</a:t>
            </a:fld>
            <a:endParaRPr lang="ru-RU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8003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51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b" anchorCtr="0" compatLnSpc="1">
            <a:prstTxWarp prst="textNoShape">
              <a:avLst/>
            </a:prstTxWarp>
          </a:bodyPr>
          <a:lstStyle>
            <a:lvl1pPr defTabSz="906814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0863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751" tIns="47876" rIns="95751" bIns="47876" numCol="1" anchor="b" anchorCtr="0" compatLnSpc="1">
            <a:prstTxWarp prst="textNoShape">
              <a:avLst/>
            </a:prstTxWarp>
          </a:bodyPr>
          <a:lstStyle>
            <a:lvl1pPr algn="r" defTabSz="906791" eaLnBrk="1" hangingPunct="1">
              <a:defRPr sz="1300">
                <a:latin typeface="Franklin Gothic Book" pitchFamily="34" charset="0"/>
              </a:defRPr>
            </a:lvl1pPr>
          </a:lstStyle>
          <a:p>
            <a:pPr>
              <a:defRPr/>
            </a:pPr>
            <a:fld id="{0A79E520-EB8D-4464-8075-5F7D4D0697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6822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C92C2-7B7B-4871-9964-E874E3CFF71C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AC281-D7D2-4DE8-BF7A-95BA811638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2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54DE8-A078-4D30-B5F9-1852E63E7DB0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3B2D-F786-459E-841F-BE1C9F2FE4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90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E5E450-840D-4EE3-A52C-80F4229BC8D4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F014F-0ABA-491F-8281-9B565C6EB4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75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63982-B87D-417C-ACA0-092421B1E77D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5ACED-8DB7-4C6F-90E5-853A404C85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8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84B61-794B-44CF-8D61-3DBFC389C62F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AEC80-D855-4800-84DD-7285D90860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9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3B0B4-5557-470E-9053-06176570610A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DA985-15DE-418A-B8E9-D965F67A06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30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B854F-2D3D-4CFD-9891-BDCDB6D9E3A9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D7285-E1B3-4C56-8CC3-69B29AE65EA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6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C0E07-B7AA-434F-9476-F09A8F87E0AD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1749D-16D6-4174-B444-8D926265C4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15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9C14D-7A8B-4D7A-8338-104F4FEFB017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3C25B-24D8-45D7-8D0F-D9ECE5A4D1A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93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BD175-B594-4209-A5A7-46917E118992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C8655-721E-416E-9B50-3A69404ACB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7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F92FB-4439-4D50-B41F-00A3B9F1B431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438A8-5BF5-48BB-9F4E-3B1B3B41B9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6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5D27CB-901A-4FF5-B21D-753AECA35FA9}" type="datetime1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2F12CE-BE32-4913-89FA-491808061EC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7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640" y="692696"/>
            <a:ext cx="9906000" cy="1653273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93000">
                <a:schemeClr val="bg1">
                  <a:lumMod val="65000"/>
                </a:schemeClr>
              </a:gs>
              <a:gs pos="31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altLang="ru-RU" sz="4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altLang="ru-RU" sz="4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по вопросам </a:t>
            </a:r>
            <a:endParaRPr lang="ru-RU" altLang="ru-RU" sz="4400" b="1" dirty="0" smtClean="0">
              <a:solidFill>
                <a:srgbClr val="7C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</a:pPr>
            <a:r>
              <a:rPr lang="ru-RU" altLang="ru-RU" sz="4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внутреннего </a:t>
            </a:r>
            <a:r>
              <a:rPr lang="ru-RU" altLang="ru-RU" sz="4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государственного финансового контроля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3212976"/>
            <a:ext cx="9906000" cy="11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32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Результаты работы </a:t>
            </a:r>
            <a: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рабочей </a:t>
            </a:r>
            <a:r>
              <a:rPr lang="ru-RU" altLang="ru-RU" sz="32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группы №3 </a:t>
            </a:r>
            <a: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по выработке</a:t>
            </a:r>
            <a:r>
              <a:rPr lang="en-US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подходов к организации контроля</a:t>
            </a:r>
            <a:r>
              <a:rPr lang="en-US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в сфере закупок</a:t>
            </a:r>
            <a:endParaRPr lang="ru-RU" altLang="ru-RU" sz="3200" b="1" dirty="0">
              <a:solidFill>
                <a:srgbClr val="991B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0472" y="4941168"/>
            <a:ext cx="9505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Малыхин Дмитрий Владимирович</a:t>
            </a:r>
            <a:endParaRPr lang="ru-RU" alt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председателя Рабочей группы № 3, </a:t>
            </a:r>
            <a:endParaRPr lang="ru-RU" alt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инспекции  финансово-экономического контроля </a:t>
            </a:r>
            <a:endParaRPr lang="ru-RU" alt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контроля в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 закупок 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1867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692696"/>
            <a:ext cx="972108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</a:t>
            </a:r>
            <a:r>
              <a:rPr lang="ru-RU" alt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Рабочей группы №3</a:t>
            </a:r>
            <a:br>
              <a:rPr lang="ru-RU" alt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 в 2019 году</a:t>
            </a:r>
            <a:endParaRPr lang="ru-RU" altLang="ru-RU" sz="2400" dirty="0">
              <a:solidFill>
                <a:srgbClr val="7C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388" y="2132856"/>
            <a:ext cx="4536504" cy="3548726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 модельной (типовой) программы с учетом внесения изменений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законодательство о контрактной системе в сфере закупок 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обсуждения программы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форуме Совета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0120" y="2132856"/>
            <a:ext cx="4536504" cy="3548726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рекомендации по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 контрольными органами статьи 2.9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Российской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административных правонарушениях при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дел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правонарушениях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20552" y="2594118"/>
            <a:ext cx="7920880" cy="720080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единообразного подхода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контрольных мероприятий и повышению их качества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8943" y="2084628"/>
            <a:ext cx="944098" cy="50405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400" dirty="0">
              <a:solidFill>
                <a:srgbClr val="7C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552" y="4725144"/>
            <a:ext cx="7920880" cy="720080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практической деятельности органов финансового контроля, прежде всего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уровне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6856" y="4187887"/>
            <a:ext cx="2592288" cy="50405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</a:t>
            </a:r>
            <a:endParaRPr lang="ru-RU" sz="2400" dirty="0">
              <a:solidFill>
                <a:srgbClr val="7C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7270"/>
            <a:ext cx="9721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Модельная (типовая) программа проверки </a:t>
            </a:r>
            <a:endParaRPr lang="ru-RU" sz="2400" b="1" dirty="0" smtClean="0">
              <a:solidFill>
                <a:srgbClr val="7C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осуществлению контроля </a:t>
            </a:r>
            <a:r>
              <a:rPr lang="ru-RU" sz="2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сфере закупок органами внутреннего государственного </a:t>
            </a:r>
            <a:r>
              <a:rPr lang="ru-RU" sz="2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муниципального) финансового контроля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59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67270"/>
            <a:ext cx="9721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Модельная (типовая) программа проверки </a:t>
            </a:r>
            <a:endParaRPr lang="ru-RU" sz="2400" b="1" dirty="0" smtClean="0">
              <a:solidFill>
                <a:srgbClr val="7C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осуществлению контроля </a:t>
            </a:r>
            <a:r>
              <a:rPr lang="ru-RU" sz="2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сфере закупок органами внутреннего государственного </a:t>
            </a:r>
            <a:r>
              <a:rPr lang="ru-RU" sz="24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муниципального) финансового контроля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149" y="2196252"/>
            <a:ext cx="5868706" cy="864095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модельной (типовой) программы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модельной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типовой) программы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форуме Совета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149" y="1857269"/>
            <a:ext cx="968216" cy="37612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000" b="1" i="1" dirty="0">
              <a:solidFill>
                <a:srgbClr val="7C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4903" y="2190939"/>
            <a:ext cx="3096344" cy="517981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4903" y="2564904"/>
            <a:ext cx="3096344" cy="468007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года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470" y="3442432"/>
            <a:ext cx="5868706" cy="1091529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 модельной (типовой) программы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обсуждения на форуме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варианта модельной (типовой)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форуме Совета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149" y="3114476"/>
            <a:ext cx="968216" cy="37612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i="1" dirty="0">
              <a:solidFill>
                <a:srgbClr val="7C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53224" y="3461647"/>
            <a:ext cx="3096344" cy="1072313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735" y="4896830"/>
            <a:ext cx="5868706" cy="1091529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 модельной (типовой) программы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внесения изменений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 в сфере закупок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обсуждение на форуме Совета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735" y="4569720"/>
            <a:ext cx="968216" cy="37612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i="1" dirty="0">
              <a:solidFill>
                <a:srgbClr val="7C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53489" y="4916045"/>
            <a:ext cx="3096344" cy="1072313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404664"/>
            <a:ext cx="9721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Модельная (типовая) программа проверки </a:t>
            </a:r>
            <a:endParaRPr lang="ru-RU" sz="2200" b="1" dirty="0" smtClean="0">
              <a:solidFill>
                <a:srgbClr val="7C1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2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осуществлению контроля </a:t>
            </a:r>
            <a:r>
              <a:rPr lang="ru-RU" sz="22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сфере закупок органами внутреннего государственного </a:t>
            </a:r>
            <a:r>
              <a:rPr lang="ru-RU" sz="22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муниципального) финансового контроля</a:t>
            </a:r>
            <a:endParaRPr lang="ru-RU" sz="2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51716" y="1340768"/>
            <a:ext cx="9002318" cy="4862499"/>
            <a:chOff x="219015" y="1342435"/>
            <a:chExt cx="9002318" cy="486249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131" y="1884934"/>
              <a:ext cx="3050202" cy="432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553" y="1711526"/>
              <a:ext cx="3050202" cy="432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681" y="1561097"/>
              <a:ext cx="3050202" cy="432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809" y="1451766"/>
              <a:ext cx="3050202" cy="432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15" y="1342435"/>
              <a:ext cx="3050202" cy="432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89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6" y="404664"/>
            <a:ext cx="9721080" cy="61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2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2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контрольными органами статьи 2.9 </a:t>
            </a:r>
            <a:r>
              <a:rPr lang="ru-RU" sz="22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при </a:t>
            </a:r>
            <a:r>
              <a:rPr lang="ru-RU" sz="22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дел об административных правонаруш</a:t>
            </a:r>
            <a:r>
              <a:rPr lang="ru-RU" sz="24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ениях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5412" y="1556792"/>
            <a:ext cx="3347428" cy="4320480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применения статьи 2.9 КоАП РФ</a:t>
            </a:r>
            <a:r>
              <a:rPr lang="ru-RU" sz="20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500" b="1" dirty="0">
              <a:solidFill>
                <a:srgbClr val="DF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четких критериев отнесения административного правонарушения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малозначительному</a:t>
            </a:r>
          </a:p>
          <a:p>
            <a:pPr marL="363538" indent="-363538">
              <a:buFont typeface="Wingdings" panose="05000000000000000000" pitchFamily="2" charset="2"/>
              <a:buChar char="Ø"/>
              <a:tabLst>
                <a:tab pos="539750" algn="l"/>
              </a:tabLst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единого подхода  применения положений статьи 2.9 КоАП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marL="363538" indent="-363538">
              <a:buFont typeface="Wingdings" panose="05000000000000000000" pitchFamily="2" charset="2"/>
              <a:buChar char="Ø"/>
              <a:tabLst>
                <a:tab pos="539750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0414" y="1556793"/>
            <a:ext cx="5932928" cy="4320480"/>
          </a:xfrm>
          <a:prstGeom prst="roundRect">
            <a:avLst/>
          </a:prstGeom>
          <a:solidFill>
            <a:srgbClr val="B2B2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b="1" dirty="0">
                <a:solidFill>
                  <a:srgbClr val="99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ru-RU" sz="2000" b="1" dirty="0" smtClean="0">
                <a:solidFill>
                  <a:srgbClr val="99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00" b="1" dirty="0" smtClean="0">
              <a:solidFill>
                <a:srgbClr val="99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00" b="1" dirty="0" smtClean="0">
                <a:solidFill>
                  <a:srgbClr val="DF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00" b="1" dirty="0">
              <a:solidFill>
                <a:srgbClr val="DF0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структурирование критериев отнесения административного правонарушения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малозначительному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единообразного подхода органов внутреннего государственного финансового контроля и контрольных органов в сфере закупок по определению малозначительности административного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коррупционных факторов и субъективности оценки при применении малозначительности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011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5" y="404664"/>
            <a:ext cx="9906000" cy="73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план </a:t>
            </a:r>
            <a:r>
              <a:rPr lang="ru-RU" sz="2800" b="1" dirty="0">
                <a:solidFill>
                  <a:srgbClr val="7C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altLang="ru-RU" sz="28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Рабочей </a:t>
            </a:r>
            <a:r>
              <a:rPr lang="ru-RU" altLang="ru-RU" sz="28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altLang="ru-RU" sz="28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№3 </a:t>
            </a:r>
          </a:p>
          <a:p>
            <a:pPr algn="ctr">
              <a:lnSpc>
                <a:spcPts val="2500"/>
              </a:lnSpc>
            </a:pPr>
            <a:r>
              <a:rPr lang="ru-RU" altLang="ru-RU" sz="2800" b="1" dirty="0" smtClean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b="1" dirty="0">
                <a:solidFill>
                  <a:srgbClr val="7C1616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altLang="ru-RU" sz="2800" dirty="0">
              <a:solidFill>
                <a:srgbClr val="7C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44" y="1172767"/>
            <a:ext cx="7280302" cy="51891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20816</TotalTime>
  <Words>337</Words>
  <Application>Microsoft Office PowerPoint</Application>
  <PresentationFormat>Лист A4 (210x297 мм)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Крайфинкомитет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Чумак</dc:creator>
  <cp:lastModifiedBy>Сабельфельд Т.В.</cp:lastModifiedBy>
  <cp:revision>1441</cp:revision>
  <cp:lastPrinted>2019-09-05T08:03:32Z</cp:lastPrinted>
  <dcterms:created xsi:type="dcterms:W3CDTF">2007-09-11T08:42:18Z</dcterms:created>
  <dcterms:modified xsi:type="dcterms:W3CDTF">2019-09-09T04:06:17Z</dcterms:modified>
</cp:coreProperties>
</file>