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3" r:id="rId2"/>
    <p:sldId id="357" r:id="rId3"/>
    <p:sldId id="343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46" r:id="rId13"/>
    <p:sldId id="355" r:id="rId14"/>
    <p:sldId id="356" r:id="rId15"/>
    <p:sldId id="345" r:id="rId16"/>
    <p:sldId id="358" r:id="rId17"/>
    <p:sldId id="298" r:id="rId18"/>
  </p:sldIdLst>
  <p:sldSz cx="10693400" cy="7561263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E37B49F-5D30-41C9-BA40-21E49B5F015C}">
          <p14:sldIdLst>
            <p14:sldId id="293"/>
            <p14:sldId id="357"/>
            <p14:sldId id="343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46"/>
            <p14:sldId id="355"/>
            <p14:sldId id="356"/>
            <p14:sldId id="345"/>
            <p14:sldId id="358"/>
            <p14:sldId id="29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55" userDrawn="1">
          <p15:clr>
            <a:srgbClr val="A4A3A4"/>
          </p15:clr>
        </p15:guide>
        <p15:guide id="2" orient="horz" pos="4387" userDrawn="1">
          <p15:clr>
            <a:srgbClr val="A4A3A4"/>
          </p15:clr>
        </p15:guide>
        <p15:guide id="3" orient="horz" pos="3697" userDrawn="1">
          <p15:clr>
            <a:srgbClr val="A4A3A4"/>
          </p15:clr>
        </p15:guide>
        <p15:guide id="4" pos="5636" userDrawn="1">
          <p15:clr>
            <a:srgbClr val="A4A3A4"/>
          </p15:clr>
        </p15:guide>
        <p15:guide id="5" pos="465" userDrawn="1">
          <p15:clr>
            <a:srgbClr val="A4A3A4"/>
          </p15:clr>
        </p15:guide>
        <p15:guide id="6" pos="6362" userDrawn="1">
          <p15:clr>
            <a:srgbClr val="A4A3A4"/>
          </p15:clr>
        </p15:guide>
        <p15:guide id="7" pos="238">
          <p15:clr>
            <a:srgbClr val="A4A3A4"/>
          </p15:clr>
        </p15:guide>
        <p15:guide id="8" pos="12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57E"/>
    <a:srgbClr val="2E8FAB"/>
    <a:srgbClr val="E5E2DD"/>
    <a:srgbClr val="A6489B"/>
    <a:srgbClr val="E6B8B7"/>
    <a:srgbClr val="FA979A"/>
    <a:srgbClr val="B12726"/>
    <a:srgbClr val="B39170"/>
    <a:srgbClr val="7C609E"/>
    <a:srgbClr val="727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4" autoAdjust="0"/>
    <p:restoredTop sz="93040" autoAdjust="0"/>
  </p:normalViewPr>
  <p:slideViewPr>
    <p:cSldViewPr>
      <p:cViewPr varScale="1">
        <p:scale>
          <a:sx n="69" d="100"/>
          <a:sy n="69" d="100"/>
        </p:scale>
        <p:origin x="-398" y="-82"/>
      </p:cViewPr>
      <p:guideLst>
        <p:guide orient="horz" pos="2155"/>
        <p:guide orient="horz" pos="4387"/>
        <p:guide orient="horz" pos="3697"/>
        <p:guide pos="5636"/>
        <p:guide pos="465"/>
        <p:guide pos="6362"/>
        <p:guide pos="238"/>
        <p:guide pos="12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40" d="100"/>
          <a:sy n="140" d="100"/>
        </p:scale>
        <p:origin x="-4536" y="-96"/>
      </p:cViewPr>
      <p:guideLst>
        <p:guide orient="horz" pos="3127"/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55650008602946"/>
          <c:y val="0.14817946049128178"/>
          <c:w val="0.48766279271223167"/>
          <c:h val="0.74167922483635973"/>
        </c:manualLayout>
      </c:layout>
      <c:pieChart>
        <c:varyColors val="1"/>
        <c:ser>
          <c:idx val="0"/>
          <c:order val="0"/>
          <c:dPt>
            <c:idx val="3"/>
            <c:bubble3D val="0"/>
            <c:spPr>
              <a:solidFill>
                <a:srgbClr val="E6B8B7"/>
              </a:solidFill>
            </c:spPr>
          </c:dPt>
          <c:dPt>
            <c:idx val="5"/>
            <c:bubble3D val="0"/>
            <c:spPr>
              <a:solidFill>
                <a:schemeClr val="tx2">
                  <a:lumMod val="75000"/>
                  <a:alpha val="95000"/>
                </a:schemeClr>
              </a:solidFill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2">
                  <a:lumMod val="75000"/>
                  <a:alpha val="79000"/>
                </a:schemeClr>
              </a:solidFill>
            </c:spPr>
          </c:dPt>
          <c:dPt>
            <c:idx val="8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1"/>
            <c:bubble3D val="0"/>
            <c:spPr>
              <a:solidFill>
                <a:srgbClr val="00B050">
                  <a:alpha val="42000"/>
                </a:srgbClr>
              </a:solidFill>
            </c:spPr>
          </c:dPt>
          <c:dLbls>
            <c:dLbl>
              <c:idx val="0"/>
              <c:layout>
                <c:manualLayout>
                  <c:x val="2.7683919783319706E-2"/>
                  <c:y val="-3.18022631439099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049925953892011E-3"/>
                  <c:y val="-3.78136422266443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9.6507004733628707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720804582464651E-3"/>
                  <c:y val="1.12195670241443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7679149231299228E-2"/>
                  <c:y val="5.681270182245221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6609294771443422E-2"/>
                  <c:y val="3.89063248422234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0465968226453216E-3"/>
                  <c:y val="5.98646213798611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2435404788555535E-4"/>
                  <c:y val="3.70277319539360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Лист1!$B$6:$B$18</c:f>
              <c:strCache>
                <c:ptCount val="13"/>
                <c:pt idx="0">
                  <c:v> Градостроительный кодекс РФ (ст.52 п.6)</c:v>
                </c:pt>
                <c:pt idx="1">
                  <c:v>Бюджетный кодекс РФ (ст. 38, 70, 72 п.1, 78, 78.1, 79.1, 81, 140,ч. ч.1, 10 ст. 158,161, 217, 264.1 п.2, 306.4)   </c:v>
                </c:pt>
                <c:pt idx="2">
                  <c:v>Трудовой кодекс РФ (ст. ст. 21 абз.17, 60.2, 129,144, 191 ч.1, 129, 135, 145, 151, 153, 146, 147, 167, 168, 285, 349.3, 702, п. 2 ст. 724, п. 1 ст. 743)  </c:v>
                </c:pt>
                <c:pt idx="3">
                  <c:v>Федеральный закон № 209-ФЗ «О развитии малого и среднего предпринимательства в Российской Федерации» (ст.4 ч. 1, ст. 14 ч.5 п.1, </c:v>
                </c:pt>
                <c:pt idx="4">
                  <c:v>Гражданский кодекс РФ (ст.425, 711, 743, 746, 753 п.4, 763, 309, п. 6 ст. 709, п. 1 ст. 754, п.2 ст.616)     </c:v>
                </c:pt>
                <c:pt idx="5">
                  <c:v>Федеральный закон от  06.12.2011 № 402-ФЗ «О бухгалтерском учете» (ст.9, 10, ст.13 п.1)</c:v>
                </c:pt>
                <c:pt idx="6">
                  <c:v>Приказ Минфина России от 06.12.2010 N 162н</c:v>
                </c:pt>
                <c:pt idx="7">
                  <c:v>Приказ Министерства финансов РФ от 01.12.2010 № 157н</c:v>
                </c:pt>
                <c:pt idx="8">
                  <c:v>НПА (РФ)</c:v>
                </c:pt>
                <c:pt idx="9">
                  <c:v>Федеральный закон от 05.04.2013 № 44-ФЗ «О контрактной системе в сфере закупок товаров, работ, услуг для обеспечения государственных и муниципальных нужд» (ст. 18, ст.22, ст.94 ч.7, ст.95 ч.1, ст.34 п.6)</c:v>
                </c:pt>
                <c:pt idx="10">
                  <c:v>НПА субъектов РФ</c:v>
                </c:pt>
                <c:pt idx="11">
                  <c:v>Локальные акты органов субъектов РФ (соглашение о представлении субсидии, отраслевые положения об оплате труда, устав и т.д)                                                                                                            </c:v>
                </c:pt>
                <c:pt idx="12">
                  <c:v>Условия контракта и конкурсной документации</c:v>
                </c:pt>
              </c:strCache>
            </c:strRef>
          </c:cat>
          <c:val>
            <c:numRef>
              <c:f>Лист1!$C$6:$C$18</c:f>
              <c:numCache>
                <c:formatCode>General</c:formatCode>
                <c:ptCount val="13"/>
                <c:pt idx="0">
                  <c:v>4</c:v>
                </c:pt>
                <c:pt idx="1">
                  <c:v>75</c:v>
                </c:pt>
                <c:pt idx="2">
                  <c:v>18</c:v>
                </c:pt>
                <c:pt idx="3">
                  <c:v>1</c:v>
                </c:pt>
                <c:pt idx="4">
                  <c:v>30</c:v>
                </c:pt>
                <c:pt idx="5">
                  <c:v>47</c:v>
                </c:pt>
                <c:pt idx="6">
                  <c:v>2</c:v>
                </c:pt>
                <c:pt idx="7">
                  <c:v>16</c:v>
                </c:pt>
                <c:pt idx="8">
                  <c:v>51</c:v>
                </c:pt>
                <c:pt idx="9">
                  <c:v>10</c:v>
                </c:pt>
                <c:pt idx="10">
                  <c:v>93</c:v>
                </c:pt>
                <c:pt idx="11">
                  <c:v>49</c:v>
                </c:pt>
                <c:pt idx="1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6.8235425279087091E-3"/>
          <c:y val="2.3379685940152363E-2"/>
          <c:w val="0.44556830515335127"/>
          <c:h val="0.9760475345000727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8580D5B8-BCE4-4049-AAC0-B2F3538E49FA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8B8485F1-54A3-4304-B3D6-A48E668E0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501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47268533-51FE-4CEC-AD4B-54180AF7F080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4" tIns="46342" rIns="92684" bIns="4634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2684" tIns="46342" rIns="92684" bIns="4634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A11ED236-6704-44EA-AE97-26ECF2F43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703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D236-6704-44EA-AE97-26ECF2F43E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45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44" y="593378"/>
            <a:ext cx="3318011" cy="129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60" y="180231"/>
            <a:ext cx="10058400" cy="922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96"/>
            <a:ext cx="10314282" cy="756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3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68" y="-794"/>
            <a:ext cx="9793876" cy="756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54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2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9987" y="2217361"/>
            <a:ext cx="8229161" cy="144655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4400" b="1" dirty="0" smtClean="0">
                <a:solidFill>
                  <a:srgbClr val="FFFFFF"/>
                </a:solidFill>
              </a:rPr>
              <a:t>Неправомерное расходование бюджетных средств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1" y="6705768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Май 2017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360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78348" y="1692399"/>
            <a:ext cx="0" cy="12241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78348" y="291653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34132" y="849789"/>
            <a:ext cx="1885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0116" y="2018026"/>
            <a:ext cx="18480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78348" y="198043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673349" y="1764407"/>
            <a:ext cx="75873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неправомерное </a:t>
            </a:r>
            <a:r>
              <a:rPr lang="ru-RU" sz="1800" dirty="0"/>
              <a:t>установление норм возмещения командировочных расходов гос. (муниципальными) учреждениями</a:t>
            </a:r>
          </a:p>
          <a:p>
            <a:endParaRPr lang="ru-RU" sz="1800" dirty="0" smtClean="0"/>
          </a:p>
          <a:p>
            <a:r>
              <a:rPr lang="ru-RU" sz="1800" dirty="0" smtClean="0"/>
              <a:t>возмещение </a:t>
            </a:r>
            <a:r>
              <a:rPr lang="ru-RU" sz="1800" dirty="0"/>
              <a:t>расходов сверх, установленных норм (проезд, наем жилого помещения, суточные)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62324" y="809719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/>
              <a:t>Оплата командировочных </a:t>
            </a:r>
            <a:r>
              <a:rPr lang="ru-RU" b="1" dirty="0"/>
              <a:t>расходов без </a:t>
            </a:r>
            <a:r>
              <a:rPr lang="ru-RU" b="1" dirty="0" smtClean="0"/>
              <a:t>документального подтверждения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34332" y="3369557"/>
            <a:ext cx="8352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/>
              <a:t>Несоблюдение порядка авансирования при приобретении товаров, выполнении </a:t>
            </a:r>
            <a:r>
              <a:rPr lang="ru-RU" b="1" dirty="0"/>
              <a:t>работ и оказании услуг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0116" y="3400335"/>
            <a:ext cx="1872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231928" y="4212679"/>
            <a:ext cx="0" cy="3034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231928" y="450071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90117" y="4110377"/>
            <a:ext cx="1829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73350" y="4346822"/>
            <a:ext cx="7209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осуществление </a:t>
            </a:r>
            <a:r>
              <a:rPr lang="ru-RU" sz="1800" dirty="0"/>
              <a:t>авансовых платежей сверх установленного размера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231928" y="6300911"/>
            <a:ext cx="0" cy="34218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231928" y="664077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90116" y="5160977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90117" y="6188543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34332" y="5130199"/>
            <a:ext cx="82264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/>
              <a:t>Расходование бюджетных средств сверх доведенных лимитов бюджетных обязательств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02412" y="6188543"/>
            <a:ext cx="7856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заключение </a:t>
            </a:r>
            <a:r>
              <a:rPr lang="ru-RU" sz="1800" dirty="0"/>
              <a:t>и оплата контрактов, иных договоров, подлежащих исполнению за счет бюджетных средств, производятся в пределах доведенных казенному учреждению лимитов бюджетных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31558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78348" y="1692399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0116" y="849789"/>
            <a:ext cx="19257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0117" y="1646813"/>
            <a:ext cx="1872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78348" y="198043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3611" y="4068663"/>
            <a:ext cx="19257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2015904" y="5440054"/>
            <a:ext cx="6642" cy="150892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015904" y="5440054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5416" y="5724847"/>
            <a:ext cx="1728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62323" y="819011"/>
            <a:ext cx="84249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/>
              <a:t>Неправомерное получение кредитов и займов казенными учреждениями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82404" y="1759206"/>
            <a:ext cx="7173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КУ </a:t>
            </a:r>
            <a:r>
              <a:rPr lang="ru-RU" sz="1800" dirty="0"/>
              <a:t>не имеет права предоставлять и получать кредиты (займы), приобретать ценные бумаги. Субсидии и бюджетные кредиты КУ не предоставляются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72255" y="3855879"/>
            <a:ext cx="815533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/>
              <a:t>Нарушение условий предоставления </a:t>
            </a:r>
            <a:r>
              <a:rPr lang="ru-RU" b="1" dirty="0"/>
              <a:t>субсидий госучреждениям, юридическим и физическим лицам, за исключением </a:t>
            </a:r>
            <a:r>
              <a:rPr lang="ru-RU" b="1" dirty="0" smtClean="0"/>
              <a:t>случаев, предусмотренных </a:t>
            </a:r>
            <a:r>
              <a:rPr lang="ru-RU" b="1" dirty="0"/>
              <a:t>ст. 15.14 КоАП РФ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11418" y="5364807"/>
            <a:ext cx="73538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на финансовое обеспечение выполнения государственного задания</a:t>
            </a:r>
          </a:p>
          <a:p>
            <a:endParaRPr lang="ru-RU" sz="1800" dirty="0" smtClean="0"/>
          </a:p>
          <a:p>
            <a:r>
              <a:rPr lang="ru-RU" sz="1800" dirty="0" smtClean="0"/>
              <a:t>на </a:t>
            </a:r>
            <a:r>
              <a:rPr lang="ru-RU" sz="1800" dirty="0"/>
              <a:t>цели, не связанные с обеспечением выполнения государственного задания</a:t>
            </a:r>
          </a:p>
          <a:p>
            <a:endParaRPr lang="ru-RU" sz="1800" dirty="0" smtClean="0"/>
          </a:p>
          <a:p>
            <a:r>
              <a:rPr lang="ru-RU" sz="1800" dirty="0" smtClean="0"/>
              <a:t>на </a:t>
            </a:r>
            <a:r>
              <a:rPr lang="ru-RU" sz="1800" dirty="0"/>
              <a:t>осуществление капитальных вложений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022546" y="6194518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022546" y="6943982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9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982020" y="3636615"/>
            <a:ext cx="0" cy="249494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001832" y="363661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96824" y="797378"/>
            <a:ext cx="1885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6824" y="4224873"/>
            <a:ext cx="1762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95250" y="684287"/>
            <a:ext cx="85482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/>
              <a:t>Нарушение ГРБС </a:t>
            </a:r>
            <a:r>
              <a:rPr lang="ru-RU" b="1" dirty="0" smtClean="0"/>
              <a:t>порядка предоставления субсидий госучреждениям</a:t>
            </a:r>
            <a:r>
              <a:rPr lang="ru-RU" b="1" dirty="0"/>
              <a:t>, </a:t>
            </a:r>
            <a:r>
              <a:rPr lang="ru-RU" b="1" dirty="0" smtClean="0"/>
              <a:t> юридическим </a:t>
            </a:r>
            <a:r>
              <a:rPr lang="ru-RU" b="1" dirty="0"/>
              <a:t>и физическим лицам, некоммерческим организациям, за </a:t>
            </a:r>
            <a:r>
              <a:rPr lang="ru-RU" b="1" dirty="0" smtClean="0"/>
              <a:t>исключением </a:t>
            </a:r>
            <a:r>
              <a:rPr lang="ru-RU" b="1" dirty="0"/>
              <a:t>случаев</a:t>
            </a:r>
            <a:r>
              <a:rPr lang="ru-RU" b="1" dirty="0" smtClean="0"/>
              <a:t>, предусмотренных </a:t>
            </a:r>
            <a:r>
              <a:rPr lang="ru-RU" b="1" dirty="0"/>
              <a:t>ст. 15.14 КоАП РФ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82404" y="3147694"/>
            <a:ext cx="73517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800" dirty="0" smtClean="0"/>
              <a:t>на </a:t>
            </a:r>
            <a:r>
              <a:rPr lang="ru-RU" sz="1800" dirty="0"/>
              <a:t>финансовое обеспечение выполнения государственного задания</a:t>
            </a:r>
          </a:p>
          <a:p>
            <a:endParaRPr lang="ru-RU" sz="1800" dirty="0" smtClean="0"/>
          </a:p>
          <a:p>
            <a:r>
              <a:rPr lang="ru-RU" sz="1800" dirty="0" smtClean="0"/>
              <a:t>на </a:t>
            </a:r>
            <a:r>
              <a:rPr lang="ru-RU" sz="1800" dirty="0"/>
              <a:t>цели, не связанные с обеспечением выполнения государственного задания</a:t>
            </a:r>
          </a:p>
          <a:p>
            <a:endParaRPr lang="ru-RU" sz="1800" dirty="0" smtClean="0"/>
          </a:p>
          <a:p>
            <a:r>
              <a:rPr lang="ru-RU" sz="1800" dirty="0" smtClean="0"/>
              <a:t>на </a:t>
            </a:r>
            <a:r>
              <a:rPr lang="ru-RU" sz="1800" dirty="0"/>
              <a:t>осуществление капитальных вложений</a:t>
            </a:r>
          </a:p>
          <a:p>
            <a:endParaRPr lang="ru-RU" sz="1800" dirty="0" smtClean="0"/>
          </a:p>
          <a:p>
            <a:r>
              <a:rPr lang="ru-RU" sz="1800" dirty="0" smtClean="0"/>
              <a:t>нарушение </a:t>
            </a:r>
            <a:r>
              <a:rPr lang="ru-RU" sz="1800" dirty="0"/>
              <a:t>порядка предоставления субсидий</a:t>
            </a:r>
          </a:p>
          <a:p>
            <a:endParaRPr lang="ru-RU" sz="1800" dirty="0" smtClean="0"/>
          </a:p>
          <a:p>
            <a:r>
              <a:rPr lang="ru-RU" sz="1800" dirty="0" smtClean="0"/>
              <a:t>нарушение </a:t>
            </a:r>
            <a:r>
              <a:rPr lang="ru-RU" sz="1800" dirty="0"/>
              <a:t>порядка предоставлений гранда в форме субсидий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982020" y="4212679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82020" y="4932759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82020" y="550882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82020" y="6129450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6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982020" y="2268463"/>
            <a:ext cx="0" cy="43204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1982020" y="226846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62124" y="943870"/>
            <a:ext cx="1885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2124" y="3409610"/>
            <a:ext cx="1809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982020" y="2826518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82020" y="3618606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82020" y="5058766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82020" y="5778846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983090" y="737711"/>
            <a:ext cx="82601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/>
              <a:t>Нарушения, связанные с долговыми обязательствами субъекта </a:t>
            </a:r>
            <a:r>
              <a:rPr lang="ru-RU" b="1" dirty="0"/>
              <a:t>РФ </a:t>
            </a:r>
            <a:r>
              <a:rPr lang="ru-RU" b="1" dirty="0" smtClean="0"/>
              <a:t>и муниципальных образований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24230" y="1962422"/>
            <a:ext cx="75749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нарушение условий и (или) порядка предоставления государственных гарантий субъекта РФ и муниципальных гарантий</a:t>
            </a:r>
          </a:p>
          <a:p>
            <a:endParaRPr lang="ru-RU" sz="800" dirty="0" smtClean="0"/>
          </a:p>
          <a:p>
            <a:r>
              <a:rPr lang="ru-RU" sz="1800" dirty="0" smtClean="0"/>
              <a:t>нарушение </a:t>
            </a:r>
            <a:r>
              <a:rPr lang="ru-RU" sz="1800" dirty="0"/>
              <a:t>сроков обслуживания и погашения государственного (муниципального) долга</a:t>
            </a:r>
          </a:p>
          <a:p>
            <a:endParaRPr lang="ru-RU" sz="800" dirty="0" smtClean="0"/>
          </a:p>
          <a:p>
            <a:r>
              <a:rPr lang="ru-RU" sz="1800" dirty="0" smtClean="0"/>
              <a:t>нарушения </a:t>
            </a:r>
            <a:r>
              <a:rPr lang="ru-RU" sz="1800" dirty="0"/>
              <a:t>единой системы учёта и регистрации государственных заимствований субъекта Российской Федерации; муниципальных заимствований муниципальных образований РД, а также порядка ведения государственной долговой книги субъекта Российской Федерации, муниципальной долговой книги муниципального образования</a:t>
            </a:r>
          </a:p>
          <a:p>
            <a:endParaRPr lang="ru-RU" sz="800" dirty="0" smtClean="0"/>
          </a:p>
          <a:p>
            <a:r>
              <a:rPr lang="ru-RU" sz="1800" dirty="0" smtClean="0"/>
              <a:t>несоблюдение </a:t>
            </a:r>
            <a:r>
              <a:rPr lang="ru-RU" sz="1800" dirty="0"/>
              <a:t>при исполнении бюджета предельных значений дефицита бюджета установленных БК РФ</a:t>
            </a:r>
          </a:p>
          <a:p>
            <a:endParaRPr lang="ru-RU" sz="800" dirty="0" smtClean="0"/>
          </a:p>
          <a:p>
            <a:r>
              <a:rPr lang="ru-RU" sz="1800" dirty="0" smtClean="0"/>
              <a:t>превышение </a:t>
            </a:r>
            <a:r>
              <a:rPr lang="ru-RU" sz="1800" dirty="0"/>
              <a:t>предельного объема государственного (муниципального) долга</a:t>
            </a:r>
          </a:p>
          <a:p>
            <a:endParaRPr lang="ru-RU" sz="800" dirty="0" smtClean="0"/>
          </a:p>
          <a:p>
            <a:r>
              <a:rPr lang="ru-RU" sz="1800" dirty="0" smtClean="0"/>
              <a:t>превышение </a:t>
            </a:r>
            <a:r>
              <a:rPr lang="ru-RU" sz="1800" dirty="0"/>
              <a:t>объема расходов на обслуживание</a:t>
            </a:r>
          </a:p>
          <a:p>
            <a:r>
              <a:rPr lang="ru-RU" sz="1800" dirty="0"/>
              <a:t>государственного долга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982020" y="658894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0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957910" y="2989719"/>
            <a:ext cx="9216" cy="2159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1982020" y="2989719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90116" y="1209881"/>
            <a:ext cx="1891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116" y="2989719"/>
            <a:ext cx="1877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957910" y="514878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82020" y="406866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983090" y="1149924"/>
            <a:ext cx="84761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/>
              <a:t>Нарушение порядка и </a:t>
            </a:r>
            <a:r>
              <a:rPr lang="ru-RU" b="1" dirty="0" smtClean="0"/>
              <a:t>условий предоставления  </a:t>
            </a:r>
            <a:r>
              <a:rPr lang="ru-RU" b="1" dirty="0"/>
              <a:t>межбюджетных трансфертов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08240" y="2624435"/>
            <a:ext cx="74258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установление </a:t>
            </a:r>
            <a:r>
              <a:rPr lang="ru-RU" sz="1800" dirty="0"/>
              <a:t>и исполнение расходных обязательств, не связанных с решением вопросов, отнесенных к полномочиям органов местного самоуправления</a:t>
            </a:r>
          </a:p>
          <a:p>
            <a:endParaRPr lang="ru-RU" sz="1800" dirty="0" smtClean="0"/>
          </a:p>
          <a:p>
            <a:r>
              <a:rPr lang="ru-RU" sz="1800" dirty="0" smtClean="0"/>
              <a:t>превышение </a:t>
            </a:r>
            <a:r>
              <a:rPr lang="ru-RU" sz="1800" dirty="0"/>
              <a:t>предельного размера дефицита бюджета, объёма муниципального долга</a:t>
            </a:r>
          </a:p>
          <a:p>
            <a:endParaRPr lang="ru-RU" sz="1800" dirty="0" smtClean="0"/>
          </a:p>
          <a:p>
            <a:r>
              <a:rPr lang="ru-RU" sz="1800" dirty="0" smtClean="0"/>
              <a:t>невыполнение </a:t>
            </a:r>
            <a:r>
              <a:rPr lang="ru-RU" sz="1800" dirty="0"/>
              <a:t>определенных соглашениями мер по повышению эффективности использования бюджетных средств и увеличению поступлений налоговых и Неналоговых доходов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4891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4212" y="-35793"/>
            <a:ext cx="9217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Нарушение правовых норм, влекущих квалификацию неправомерного использования бюджетных средств с учетом судебной практики субъектов Российской Федерации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049379"/>
              </p:ext>
            </p:extLst>
          </p:nvPr>
        </p:nvGraphicFramePr>
        <p:xfrm>
          <a:off x="162124" y="610537"/>
          <a:ext cx="10531276" cy="677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30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4107" y="146330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Судебная практика субъектов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456" y="2296700"/>
            <a:ext cx="98178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Обжалование представлений и предписаний как ненормативных правовых актов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66180" y="2712198"/>
            <a:ext cx="82785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О возмещении ущерба в результате неправомерного расходования </a:t>
            </a:r>
          </a:p>
          <a:p>
            <a:r>
              <a:rPr lang="ru-RU" dirty="0" smtClean="0"/>
              <a:t>бюджетных средств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3360" y="1844690"/>
            <a:ext cx="483388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Предмет обращения в судебный орган: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2124" y="3424150"/>
            <a:ext cx="34996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Решения судебных органов: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6704" y="3862379"/>
            <a:ext cx="85384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Признание пунктов представлений, предписаний недействительными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96704" y="4341021"/>
            <a:ext cx="60739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 Отказано в удовлетворении исковых требований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96704" y="4805293"/>
            <a:ext cx="46785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Исковые требования удовлетворены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5955" y="5379323"/>
            <a:ext cx="95052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Пример: </a:t>
            </a:r>
          </a:p>
          <a:p>
            <a:pPr algn="just"/>
            <a:r>
              <a:rPr lang="ru-RU" sz="1600" dirty="0"/>
              <a:t>Решение Арбитражного суда Ивановской области от 10.12.2015 по делу № А17-4675/2015 (требование о признании пункта представления недействительным удовлетворено), постановление Второго арбитражного апелляционного суда от 21.04.2016 (решение без изменения, апелляционная жалоба - без удовлетворения), постановление арбитражного суда Волго-Вятского округа от 24.08.2016 (решение без изменения, кассационная жалоба без удовлетворения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13360" y="526823"/>
            <a:ext cx="8831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Досудебный порядок урегулирования споров </a:t>
            </a:r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758" y="1048217"/>
            <a:ext cx="97034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Добровольное возмещение средств в бюджет на </a:t>
            </a:r>
            <a:r>
              <a:rPr lang="ru-RU" dirty="0" smtClean="0"/>
              <a:t>основании представления</a:t>
            </a:r>
            <a:r>
              <a:rPr lang="ru-RU" dirty="0"/>
              <a:t>, предписания</a:t>
            </a:r>
          </a:p>
        </p:txBody>
      </p:sp>
    </p:spTree>
    <p:extLst>
      <p:ext uri="{BB962C8B-B14F-4D97-AF65-F5344CB8AC3E}">
        <p14:creationId xmlns:p14="http://schemas.microsoft.com/office/powerpoint/2010/main" val="152319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0396" y="4780032"/>
            <a:ext cx="5472608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B12726"/>
                </a:solidFill>
              </a:rPr>
              <a:t>Спасибо за внимание!</a:t>
            </a:r>
            <a:endParaRPr lang="ru-RU" sz="3800" b="1" dirty="0">
              <a:solidFill>
                <a:srgbClr val="B1272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319" y="2475217"/>
            <a:ext cx="1700763" cy="196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525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30276" y="98931"/>
            <a:ext cx="854043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Определение </a:t>
            </a:r>
            <a:r>
              <a:rPr lang="ru-RU" b="1" dirty="0" smtClean="0">
                <a:solidFill>
                  <a:schemeClr val="bg1"/>
                </a:solidFill>
              </a:rPr>
              <a:t>«Неправомерное </a:t>
            </a:r>
            <a:r>
              <a:rPr lang="ru-RU" b="1" dirty="0">
                <a:solidFill>
                  <a:schemeClr val="bg1"/>
                </a:solidFill>
              </a:rPr>
              <a:t>расходование </a:t>
            </a:r>
            <a:r>
              <a:rPr lang="ru-RU" b="1" dirty="0" smtClean="0">
                <a:solidFill>
                  <a:schemeClr val="bg1"/>
                </a:solidFill>
              </a:rPr>
              <a:t>бюджетных средств»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6441" y="956637"/>
            <a:ext cx="101228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бюджетных средств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оплата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обязательств с нарушением бюджетного законодательства Российской Федерации и иных нормативных правовых актов, регулирующих бюджетные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правоотношения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за исключением нецелевого использования бюджетных средств)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иного законодательства Российской Федерации, регулирующего правоотношения, возникающие при исполнении бюджета по расходам, а также иных документов, являющихся правовым основанием принятия бюджетных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контрактов (договоров, соглашений), заключенных в целях исполнения договоров (соглашений) о предоставлении средств из соответствующего бюджета бюджетной системы Российской Федерации и государственных (муниципальных) контрактов)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равно представление заведомо недостоверной информации и документов для подтверждения денежных обязательств в пользу физических или юридических лиц.</a:t>
            </a:r>
          </a:p>
        </p:txBody>
      </p:sp>
    </p:spTree>
    <p:extLst>
      <p:ext uri="{BB962C8B-B14F-4D97-AF65-F5344CB8AC3E}">
        <p14:creationId xmlns:p14="http://schemas.microsoft.com/office/powerpoint/2010/main" val="42931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78348" y="828303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/>
              <a:t>Оплата фактически невыполненных объемов </a:t>
            </a:r>
            <a:r>
              <a:rPr lang="ru-RU" sz="2400" b="1" dirty="0" smtClean="0"/>
              <a:t>работ </a:t>
            </a:r>
          </a:p>
          <a:p>
            <a:r>
              <a:rPr lang="ru-RU" sz="2400" b="1" dirty="0" smtClean="0"/>
              <a:t>(</a:t>
            </a:r>
            <a:r>
              <a:rPr lang="ru-RU" sz="2400" b="1" dirty="0"/>
              <a:t>установленная по </a:t>
            </a:r>
            <a:r>
              <a:rPr lang="ru-RU" sz="2400" b="1" dirty="0" smtClean="0"/>
              <a:t>результатам контрольных </a:t>
            </a:r>
            <a:r>
              <a:rPr lang="ru-RU" sz="2400" b="1" dirty="0"/>
              <a:t>обмеров (осмотров))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74420" y="2340471"/>
            <a:ext cx="76419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оплата </a:t>
            </a:r>
            <a:r>
              <a:rPr lang="ru-RU" sz="2000" dirty="0"/>
              <a:t>работ, фактически не выполненных (полностью или частично</a:t>
            </a:r>
            <a:r>
              <a:rPr lang="ru-RU" sz="2000" dirty="0" smtClean="0"/>
              <a:t>)</a:t>
            </a:r>
          </a:p>
          <a:p>
            <a:endParaRPr lang="ru-RU" sz="2000" dirty="0"/>
          </a:p>
          <a:p>
            <a:r>
              <a:rPr lang="ru-RU" sz="2000" dirty="0" smtClean="0"/>
              <a:t>оплата </a:t>
            </a:r>
            <a:r>
              <a:rPr lang="ru-RU" sz="2000" dirty="0"/>
              <a:t>работ, выполненных без отдельных операций, в связи с чем использование результата работ </a:t>
            </a:r>
            <a:r>
              <a:rPr lang="ru-RU" sz="2000" dirty="0" smtClean="0"/>
              <a:t>невозможно</a:t>
            </a:r>
          </a:p>
          <a:p>
            <a:endParaRPr lang="ru-RU" sz="2000" dirty="0"/>
          </a:p>
          <a:p>
            <a:r>
              <a:rPr lang="ru-RU" sz="2000" dirty="0" smtClean="0"/>
              <a:t>оплата </a:t>
            </a:r>
            <a:r>
              <a:rPr lang="ru-RU" sz="2000" dirty="0"/>
              <a:t>работ, качество которых не соответствует условиям </a:t>
            </a:r>
            <a:r>
              <a:rPr lang="ru-RU" sz="2000" dirty="0" smtClean="0"/>
              <a:t>контракта</a:t>
            </a:r>
          </a:p>
          <a:p>
            <a:endParaRPr lang="ru-RU" sz="2000" dirty="0"/>
          </a:p>
          <a:p>
            <a:r>
              <a:rPr lang="ru-RU" sz="2000" dirty="0" smtClean="0"/>
              <a:t>недостача </a:t>
            </a:r>
            <a:r>
              <a:rPr lang="ru-RU" sz="2000" dirty="0"/>
              <a:t>или порча приобретенного и установленного оборудования, </a:t>
            </a:r>
            <a:r>
              <a:rPr lang="ru-RU" sz="2000" dirty="0" smtClean="0"/>
              <a:t>материалов</a:t>
            </a:r>
          </a:p>
          <a:p>
            <a:endParaRPr lang="ru-RU" sz="2000" dirty="0"/>
          </a:p>
          <a:p>
            <a:r>
              <a:rPr lang="ru-RU" sz="2000" dirty="0" smtClean="0"/>
              <a:t>повторная </a:t>
            </a:r>
            <a:r>
              <a:rPr lang="ru-RU" sz="2000" dirty="0"/>
              <a:t>оплата одних и тех же работ, в том числе выполненных разными подрядными организациями приписки физических объемов (включение в акты по форме КС-2 дополнительных объемов работ, которые фактически не выполняются)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78348" y="1692399"/>
            <a:ext cx="0" cy="50405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78348" y="255649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78348" y="3564607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50356" y="450071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78348" y="543681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78348" y="6732398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34132" y="849789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" y="3230989"/>
            <a:ext cx="1930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</p:spTree>
    <p:extLst>
      <p:ext uri="{BB962C8B-B14F-4D97-AF65-F5344CB8AC3E}">
        <p14:creationId xmlns:p14="http://schemas.microsoft.com/office/powerpoint/2010/main" val="23179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18308" y="1741816"/>
            <a:ext cx="27092" cy="549519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26084" y="298854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26084" y="370862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45400" y="450071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71976" y="522079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845400" y="6084887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34132" y="849789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0117" y="3158166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61952" y="849789"/>
            <a:ext cx="82973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/>
              <a:t>Оплата завышенного объема </a:t>
            </a:r>
            <a:r>
              <a:rPr lang="ru-RU" b="1" dirty="0" smtClean="0"/>
              <a:t>работ (не </a:t>
            </a:r>
            <a:r>
              <a:rPr lang="ru-RU" b="1" dirty="0"/>
              <a:t>подлежащих выполнению исходя из условий контракта и/или фактических обстоятельств)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38273" y="1596068"/>
            <a:ext cx="82650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оплата работ, объем которых завышен в результате арифметических ошибок</a:t>
            </a:r>
          </a:p>
          <a:p>
            <a:endParaRPr lang="ru-RU" sz="1200" dirty="0" smtClean="0"/>
          </a:p>
          <a:p>
            <a:r>
              <a:rPr lang="ru-RU" sz="2000" dirty="0" smtClean="0"/>
              <a:t>оплата </a:t>
            </a:r>
            <a:r>
              <a:rPr lang="ru-RU" sz="2000" dirty="0"/>
              <a:t>работ, превышающих объем, установленный ПСД (при отсутствии доказательств необходимости выполнения дополнительных работ)</a:t>
            </a:r>
          </a:p>
          <a:p>
            <a:endParaRPr lang="ru-RU" sz="1200" dirty="0" smtClean="0"/>
          </a:p>
          <a:p>
            <a:r>
              <a:rPr lang="ru-RU" sz="2000" dirty="0" smtClean="0"/>
              <a:t>оплата </a:t>
            </a:r>
            <a:r>
              <a:rPr lang="ru-RU" sz="2000" dirty="0"/>
              <a:t>работ, превышающих объем, фактически возможный для выполнения (например, ремонт крыши в объеме, превышающем ее площадь)</a:t>
            </a:r>
          </a:p>
          <a:p>
            <a:endParaRPr lang="ru-RU" sz="1200" dirty="0" smtClean="0"/>
          </a:p>
          <a:p>
            <a:r>
              <a:rPr lang="ru-RU" sz="2000" dirty="0" smtClean="0"/>
              <a:t>оплата </a:t>
            </a:r>
            <a:r>
              <a:rPr lang="ru-RU" sz="2000" dirty="0"/>
              <a:t>работ, не предусмотренных ПСД</a:t>
            </a:r>
          </a:p>
          <a:p>
            <a:endParaRPr lang="ru-RU" sz="1200" dirty="0" smtClean="0"/>
          </a:p>
          <a:p>
            <a:r>
              <a:rPr lang="ru-RU" sz="2000" dirty="0" smtClean="0"/>
              <a:t>оплата </a:t>
            </a:r>
            <a:r>
              <a:rPr lang="ru-RU" sz="2000" dirty="0"/>
              <a:t>работ, несоответствующих техническому заданию (н-р вместо предусмотренных 2-х камерных стеклопакетов установлены однокамерные, оплата произведена за двухкамерные)</a:t>
            </a:r>
          </a:p>
          <a:p>
            <a:endParaRPr lang="ru-RU" sz="1200" dirty="0" smtClean="0"/>
          </a:p>
          <a:p>
            <a:r>
              <a:rPr lang="ru-RU" sz="2000" dirty="0" smtClean="0"/>
              <a:t>завышение </a:t>
            </a:r>
            <a:r>
              <a:rPr lang="ru-RU" sz="2000" dirty="0"/>
              <a:t>физических объемов работ</a:t>
            </a:r>
          </a:p>
          <a:p>
            <a:endParaRPr lang="ru-RU" sz="1200" dirty="0" smtClean="0"/>
          </a:p>
          <a:p>
            <a:r>
              <a:rPr lang="ru-RU" sz="2000" dirty="0" smtClean="0"/>
              <a:t>неправильное </a:t>
            </a:r>
            <a:r>
              <a:rPr lang="ru-RU" sz="2000" dirty="0"/>
              <a:t>применение резерва средств на непредвиденные расходы</a:t>
            </a:r>
          </a:p>
          <a:p>
            <a:r>
              <a:rPr lang="ru-RU" sz="2000" dirty="0"/>
              <a:t>неправильное определение дополнительных затрат при выполнении работ в зимнее время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22300" y="2052439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45400" y="7165007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36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34908" y="1751501"/>
            <a:ext cx="57572" cy="54072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22300" y="327657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18308" y="406866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18308" y="486075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75880" y="6084887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875880" y="7158726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0116" y="84978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62125" y="3158166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75880" y="2052439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311281" y="811317"/>
            <a:ext cx="5569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/>
              <a:t>Оплата завышенной стоимости работ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57516" y="1757782"/>
            <a:ext cx="81017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неправильное </a:t>
            </a:r>
            <a:r>
              <a:rPr lang="ru-RU" sz="2000" dirty="0"/>
              <a:t>применение расценок, коэффициентов (индексов), размеров лимитированных и прочих затрат, норм накладных расходов, других нормативов</a:t>
            </a:r>
          </a:p>
          <a:p>
            <a:endParaRPr lang="ru-RU" sz="2000" dirty="0"/>
          </a:p>
          <a:p>
            <a:r>
              <a:rPr lang="ru-RU" sz="2000" dirty="0" smtClean="0"/>
              <a:t>включение </a:t>
            </a:r>
            <a:r>
              <a:rPr lang="ru-RU" sz="2000" dirty="0"/>
              <a:t>затрат, фактически не выполненных или ранее уже оплаченных работ</a:t>
            </a:r>
          </a:p>
          <a:p>
            <a:endParaRPr lang="ru-RU" sz="2000" dirty="0" smtClean="0"/>
          </a:p>
          <a:p>
            <a:r>
              <a:rPr lang="ru-RU" sz="2000" dirty="0" smtClean="0"/>
              <a:t>включение </a:t>
            </a:r>
            <a:r>
              <a:rPr lang="ru-RU" sz="2000" dirty="0"/>
              <a:t>затрат, не предусмотренных проектной документацией</a:t>
            </a:r>
          </a:p>
          <a:p>
            <a:endParaRPr lang="ru-RU" sz="2000" dirty="0" smtClean="0"/>
          </a:p>
          <a:p>
            <a:r>
              <a:rPr lang="ru-RU" sz="2000" dirty="0" smtClean="0"/>
              <a:t>увеличение </a:t>
            </a:r>
            <a:r>
              <a:rPr lang="ru-RU" sz="2000" dirty="0"/>
              <a:t>стоимости монтажных работ за счет завышения количества единиц и веса оборудования</a:t>
            </a:r>
          </a:p>
          <a:p>
            <a:endParaRPr lang="ru-RU" sz="2000" dirty="0" smtClean="0"/>
          </a:p>
          <a:p>
            <a:r>
              <a:rPr lang="ru-RU" sz="2000" dirty="0" smtClean="0"/>
              <a:t>повторное </a:t>
            </a:r>
            <a:r>
              <a:rPr lang="ru-RU" sz="2000" dirty="0"/>
              <a:t>предъявление к оплате отдельных элементов прямых затрат, накладных расходов, учтенных в составе комплексных норм, цен и расценок или входящих в состав лимитированных начислений (временные здания и сооружения, зимние удорожания и др.)</a:t>
            </a:r>
          </a:p>
          <a:p>
            <a:endParaRPr lang="ru-RU" sz="2000" dirty="0" smtClean="0"/>
          </a:p>
          <a:p>
            <a:r>
              <a:rPr lang="ru-RU" sz="2000" dirty="0" smtClean="0"/>
              <a:t>арифметические </a:t>
            </a:r>
            <a:r>
              <a:rPr lang="ru-RU" sz="2000" dirty="0"/>
              <a:t>ошибки</a:t>
            </a:r>
          </a:p>
        </p:txBody>
      </p:sp>
    </p:spTree>
    <p:extLst>
      <p:ext uri="{BB962C8B-B14F-4D97-AF65-F5344CB8AC3E}">
        <p14:creationId xmlns:p14="http://schemas.microsoft.com/office/powerpoint/2010/main" val="8966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129709"/>
            <a:ext cx="98650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</a:t>
            </a:r>
            <a:r>
              <a:rPr lang="ru-RU" sz="2000" b="1" dirty="0">
                <a:solidFill>
                  <a:schemeClr val="bg1"/>
                </a:solidFill>
              </a:rPr>
              <a:t>средств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82969" y="1753369"/>
            <a:ext cx="95379" cy="512360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30658" y="270051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30658" y="399665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30658" y="550882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78348" y="687697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0116" y="84978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0117" y="3158166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082969" y="198043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311281" y="811317"/>
            <a:ext cx="493648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/>
              <a:t>Оплата завышенной стоимости работ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02412" y="1753369"/>
            <a:ext cx="749788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занижение размера тендерного </a:t>
            </a:r>
            <a:r>
              <a:rPr lang="ru-RU" sz="2000" dirty="0" smtClean="0"/>
              <a:t>снижения</a:t>
            </a:r>
          </a:p>
          <a:p>
            <a:endParaRPr lang="ru-RU" sz="2000" dirty="0"/>
          </a:p>
          <a:p>
            <a:r>
              <a:rPr lang="ru-RU" sz="2000" dirty="0" smtClean="0"/>
              <a:t>оплата </a:t>
            </a:r>
            <a:r>
              <a:rPr lang="ru-RU" sz="2000" dirty="0"/>
              <a:t>выполненных работ, фактически не соответствующих принятым расценкам </a:t>
            </a:r>
          </a:p>
          <a:p>
            <a:endParaRPr lang="ru-RU" sz="2000" dirty="0" smtClean="0"/>
          </a:p>
          <a:p>
            <a:r>
              <a:rPr lang="ru-RU" sz="2000" dirty="0" smtClean="0"/>
              <a:t>по </a:t>
            </a:r>
            <a:r>
              <a:rPr lang="ru-RU" sz="2000" dirty="0"/>
              <a:t>решению приемочной комиссии объекты приняты в эксплуатацию с недоделками и их стоимость предъявлена или оплачена, объем незаконченных ремонтных работ отражается в акте проверки как завышение стоимости работ</a:t>
            </a:r>
          </a:p>
          <a:p>
            <a:endParaRPr lang="ru-RU" sz="2000" dirty="0" smtClean="0"/>
          </a:p>
          <a:p>
            <a:r>
              <a:rPr lang="ru-RU" sz="2000" dirty="0" smtClean="0"/>
              <a:t>стоимость </a:t>
            </a:r>
            <a:r>
              <a:rPr lang="ru-RU" sz="2000" dirty="0"/>
              <a:t>строительных материалов, изделий и конструкций, которые завезены или изготовлены на строительной площадке, но не уложены в проектное положение и  включенные в акты по форме КС-2</a:t>
            </a:r>
          </a:p>
          <a:p>
            <a:endParaRPr lang="ru-RU" sz="2000" dirty="0" smtClean="0"/>
          </a:p>
          <a:p>
            <a:r>
              <a:rPr lang="ru-RU" sz="2000" dirty="0" smtClean="0"/>
              <a:t>оплата </a:t>
            </a:r>
            <a:r>
              <a:rPr lang="ru-RU" sz="2000" dirty="0"/>
              <a:t>дополнительных работ, потребность в которых возникла в результате нарушения подрядчиком правил производства работ</a:t>
            </a:r>
          </a:p>
        </p:txBody>
      </p:sp>
    </p:spTree>
    <p:extLst>
      <p:ext uri="{BB962C8B-B14F-4D97-AF65-F5344CB8AC3E}">
        <p14:creationId xmlns:p14="http://schemas.microsoft.com/office/powerpoint/2010/main" val="18776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78348" y="1692399"/>
            <a:ext cx="0" cy="43924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78348" y="255649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78348" y="3204567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78348" y="471673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78348" y="6062557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0116" y="84978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62124" y="3158166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78348" y="1980431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185053" y="811317"/>
            <a:ext cx="54506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/>
              <a:t>Оплата завышенного объема материалов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73350" y="1836415"/>
            <a:ext cx="74978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завышение норм расхода материалов</a:t>
            </a:r>
          </a:p>
          <a:p>
            <a:endParaRPr lang="ru-RU" sz="2000" dirty="0" smtClean="0"/>
          </a:p>
          <a:p>
            <a:r>
              <a:rPr lang="ru-RU" sz="2000" dirty="0" smtClean="0"/>
              <a:t>оплата </a:t>
            </a:r>
            <a:r>
              <a:rPr lang="ru-RU" sz="2000" dirty="0"/>
              <a:t>материала, не использованного при производстве работ</a:t>
            </a:r>
          </a:p>
          <a:p>
            <a:endParaRPr lang="ru-RU" sz="2000" dirty="0" smtClean="0"/>
          </a:p>
          <a:p>
            <a:r>
              <a:rPr lang="ru-RU" sz="2000" dirty="0" smtClean="0"/>
              <a:t>оплата </a:t>
            </a:r>
            <a:r>
              <a:rPr lang="ru-RU" sz="2000" dirty="0"/>
              <a:t>материала, учтенного в расценке ТЕР, но не использованного при производстве работ</a:t>
            </a:r>
          </a:p>
          <a:p>
            <a:endParaRPr lang="ru-RU" sz="2000" dirty="0" smtClean="0"/>
          </a:p>
          <a:p>
            <a:r>
              <a:rPr lang="ru-RU" sz="2000" dirty="0" smtClean="0"/>
              <a:t>оплата </a:t>
            </a:r>
            <a:r>
              <a:rPr lang="ru-RU" sz="2000" dirty="0"/>
              <a:t>заведомо завышенного объема материалов с последующей его корректировкой в ходе дальнейшего производства работ (скрытое авансирование)</a:t>
            </a:r>
          </a:p>
          <a:p>
            <a:endParaRPr lang="ru-RU" sz="2000" dirty="0" smtClean="0"/>
          </a:p>
          <a:p>
            <a:r>
              <a:rPr lang="ru-RU" sz="2000" dirty="0" smtClean="0"/>
              <a:t>повторная </a:t>
            </a:r>
            <a:r>
              <a:rPr lang="ru-RU" sz="2000" dirty="0"/>
              <a:t>оплата стройматериалов и изделий, поставленных (приобретенных) заказчиком</a:t>
            </a:r>
          </a:p>
        </p:txBody>
      </p:sp>
    </p:spTree>
    <p:extLst>
      <p:ext uri="{BB962C8B-B14F-4D97-AF65-F5344CB8AC3E}">
        <p14:creationId xmlns:p14="http://schemas.microsoft.com/office/powerpoint/2010/main" val="137710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815508" y="1836415"/>
            <a:ext cx="4695" cy="48965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54330" y="291653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08803" y="3512109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20203" y="4644727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73863" y="6732959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40185" y="835850"/>
            <a:ext cx="1885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58166"/>
            <a:ext cx="1812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20203" y="183641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178348" y="849789"/>
            <a:ext cx="554940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Оплата завышенной стоимости материалов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15822" y="1499889"/>
            <a:ext cx="756989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оплата материала, не соответствующего заданным техническим характеристикам (параметрам) (например, при замене на более дешевый материал)</a:t>
            </a:r>
          </a:p>
          <a:p>
            <a:endParaRPr lang="ru-RU" sz="2000" dirty="0" smtClean="0"/>
          </a:p>
          <a:p>
            <a:r>
              <a:rPr lang="ru-RU" sz="2000" dirty="0" smtClean="0"/>
              <a:t>завышение </a:t>
            </a:r>
            <a:r>
              <a:rPr lang="ru-RU" sz="2000" dirty="0"/>
              <a:t>цен на материалы</a:t>
            </a:r>
          </a:p>
          <a:p>
            <a:endParaRPr lang="ru-RU" sz="2000" dirty="0" smtClean="0"/>
          </a:p>
          <a:p>
            <a:r>
              <a:rPr lang="ru-RU" sz="2000" dirty="0" smtClean="0"/>
              <a:t>замене </a:t>
            </a:r>
            <a:r>
              <a:rPr lang="ru-RU" sz="2000" dirty="0"/>
              <a:t>геометрических размеров: длины, ширины, толщины»</a:t>
            </a:r>
          </a:p>
          <a:p>
            <a:endParaRPr lang="ru-RU" sz="2000" dirty="0" smtClean="0"/>
          </a:p>
          <a:p>
            <a:r>
              <a:rPr lang="ru-RU" sz="2000" dirty="0" smtClean="0"/>
              <a:t>использование </a:t>
            </a:r>
            <a:r>
              <a:rPr lang="ru-RU" sz="2000" dirty="0"/>
              <a:t>материалов повторного применения без учета понижающего коэффициента (например, использование б/у трубы при строительстве и ремонте автодорог, фундаментов, ограждающих конструкций, заборов  и </a:t>
            </a:r>
            <a:r>
              <a:rPr lang="ru-RU" sz="2000" dirty="0" err="1"/>
              <a:t>т.д</a:t>
            </a:r>
            <a:r>
              <a:rPr lang="ru-RU" sz="2000" dirty="0"/>
              <a:t>)</a:t>
            </a:r>
          </a:p>
          <a:p>
            <a:endParaRPr lang="ru-RU" sz="2000" dirty="0" smtClean="0"/>
          </a:p>
          <a:p>
            <a:r>
              <a:rPr lang="ru-RU" sz="2000" dirty="0" smtClean="0"/>
              <a:t>оплата </a:t>
            </a:r>
            <a:r>
              <a:rPr lang="ru-RU" sz="2000" dirty="0"/>
              <a:t>материалов, приборов, оборудования, мебели и </a:t>
            </a:r>
            <a:r>
              <a:rPr lang="ru-RU" sz="2000" dirty="0" err="1"/>
              <a:t>т.д</a:t>
            </a:r>
            <a:r>
              <a:rPr lang="ru-RU" sz="2000" dirty="0"/>
              <a:t>, принятых по коммерческим предложениям или прайс-листам, либо выведенных за итог сметы, акта КС-2 без предоставления документов, подтверждающих законное приобретение и стоимость данных материалов (товарно-транспортная накладная, счет-фактура, кассовый, товарный чек и </a:t>
            </a:r>
            <a:r>
              <a:rPr lang="ru-RU" sz="2000" dirty="0" err="1"/>
              <a:t>т.д</a:t>
            </a:r>
            <a:r>
              <a:rPr lang="ru-RU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31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129709"/>
            <a:ext cx="986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Действия (бездействие), повлекшие </a:t>
            </a:r>
            <a:r>
              <a:rPr lang="ru-RU" sz="1800" b="1" dirty="0" smtClean="0">
                <a:solidFill>
                  <a:schemeClr val="bg1"/>
                </a:solidFill>
              </a:rPr>
              <a:t>неправомерное расходование </a:t>
            </a:r>
            <a:r>
              <a:rPr lang="ru-RU" sz="1800" b="1" dirty="0">
                <a:solidFill>
                  <a:schemeClr val="bg1"/>
                </a:solidFill>
              </a:rPr>
              <a:t>бюджетных средств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73162" y="1720438"/>
            <a:ext cx="13474" cy="52285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22300" y="3158166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73162" y="406866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73162" y="550882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86636" y="478874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0116" y="84978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 нарушения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0116" y="3158166"/>
            <a:ext cx="17220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Действия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бездействие)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22300" y="1719669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210700" y="863952"/>
            <a:ext cx="745647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Оплата заработной </a:t>
            </a:r>
            <a:r>
              <a:rPr lang="ru-RU" dirty="0"/>
              <a:t>платы и социальных пособий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75637" y="1404367"/>
            <a:ext cx="822764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осуществление выплат (заработной платы, денежного содержания, пособий, компенсаций, др. выплат и мер социальной поддержки, пенсий, стипендий и т.п.), </a:t>
            </a:r>
            <a:endParaRPr lang="ru-RU" sz="1800" dirty="0" smtClean="0"/>
          </a:p>
          <a:p>
            <a:r>
              <a:rPr lang="ru-RU" sz="1800" dirty="0" smtClean="0"/>
              <a:t>не </a:t>
            </a:r>
            <a:r>
              <a:rPr lang="ru-RU" sz="1800" dirty="0"/>
              <a:t>предусмотренных штатным расписанием и (или) нормативными документами</a:t>
            </a:r>
          </a:p>
          <a:p>
            <a:endParaRPr lang="ru-RU" sz="800" dirty="0" smtClean="0"/>
          </a:p>
          <a:p>
            <a:r>
              <a:rPr lang="ru-RU" sz="1800" dirty="0" smtClean="0"/>
              <a:t>неправильное </a:t>
            </a:r>
            <a:r>
              <a:rPr lang="ru-RU" sz="1800" dirty="0"/>
              <a:t>начисление и выплата заработной платы, денежного содержания, пособий, компенсаций, пенсий, стипендий, др. выплат и мер социальной поддержки, командировочных расходов, ГСМ, материальной помощи начислений на оплату труда</a:t>
            </a:r>
          </a:p>
          <a:p>
            <a:endParaRPr lang="ru-RU" sz="800" dirty="0" smtClean="0"/>
          </a:p>
          <a:p>
            <a:r>
              <a:rPr lang="ru-RU" sz="1800" dirty="0" smtClean="0"/>
              <a:t>установление </a:t>
            </a:r>
            <a:r>
              <a:rPr lang="ru-RU" sz="1800" dirty="0"/>
              <a:t>руководителем учреждения себе стимулирующих надбавок и премий</a:t>
            </a:r>
          </a:p>
          <a:p>
            <a:endParaRPr lang="ru-RU" sz="800" dirty="0" smtClean="0"/>
          </a:p>
          <a:p>
            <a:r>
              <a:rPr lang="ru-RU" sz="1800" dirty="0" smtClean="0"/>
              <a:t>нарушения </a:t>
            </a:r>
            <a:r>
              <a:rPr lang="ru-RU" sz="1800" dirty="0"/>
              <a:t>при определения среднего заработка для расчета отпускных сумм и других выплат</a:t>
            </a:r>
          </a:p>
          <a:p>
            <a:endParaRPr lang="ru-RU" sz="800" dirty="0" smtClean="0"/>
          </a:p>
          <a:p>
            <a:r>
              <a:rPr lang="ru-RU" sz="1800" dirty="0" smtClean="0"/>
              <a:t>нарушения </a:t>
            </a:r>
            <a:r>
              <a:rPr lang="ru-RU" sz="1800" dirty="0"/>
              <a:t>при применении районного коэффициента и начислении «северных» надбавок в районах Крайнего Севера и приравненных к ним местностях</a:t>
            </a:r>
          </a:p>
          <a:p>
            <a:endParaRPr lang="ru-RU" sz="800" dirty="0" smtClean="0"/>
          </a:p>
          <a:p>
            <a:r>
              <a:rPr lang="ru-RU" sz="1800" dirty="0" smtClean="0"/>
              <a:t>оплата </a:t>
            </a:r>
            <a:r>
              <a:rPr lang="ru-RU" sz="1800" dirty="0"/>
              <a:t>труда без фактически отработанного времени</a:t>
            </a:r>
          </a:p>
          <a:p>
            <a:endParaRPr lang="ru-RU" sz="800" dirty="0" smtClean="0"/>
          </a:p>
          <a:p>
            <a:r>
              <a:rPr lang="ru-RU" sz="1800" dirty="0" smtClean="0"/>
              <a:t>начисление </a:t>
            </a:r>
            <a:r>
              <a:rPr lang="ru-RU" sz="1800" dirty="0"/>
              <a:t>и выплата зарплаты в большем размере в результате неправильного применения норм оплаты труда, счетных ошибок и неверного определения среднего заработка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822300" y="6156895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79867" y="6948983"/>
            <a:ext cx="4240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4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1283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11960</TotalTime>
  <Words>1449</Words>
  <Application>Microsoft Office PowerPoint</Application>
  <PresentationFormat>Произвольный</PresentationFormat>
  <Paragraphs>215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DRON</dc:creator>
  <cp:lastModifiedBy>Сурова Светлана Владимировна</cp:lastModifiedBy>
  <cp:revision>861</cp:revision>
  <cp:lastPrinted>2016-11-11T12:52:03Z</cp:lastPrinted>
  <dcterms:created xsi:type="dcterms:W3CDTF">2013-06-19T07:06:59Z</dcterms:created>
  <dcterms:modified xsi:type="dcterms:W3CDTF">2017-07-04T05:38:25Z</dcterms:modified>
</cp:coreProperties>
</file>