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85" r:id="rId2"/>
    <p:sldId id="295" r:id="rId3"/>
    <p:sldId id="304" r:id="rId4"/>
    <p:sldId id="310" r:id="rId5"/>
    <p:sldId id="312" r:id="rId6"/>
    <p:sldId id="314" r:id="rId7"/>
    <p:sldId id="315" r:id="rId8"/>
    <p:sldId id="331" r:id="rId9"/>
    <p:sldId id="332" r:id="rId10"/>
    <p:sldId id="333" r:id="rId11"/>
    <p:sldId id="338" r:id="rId12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4383"/>
    <a:srgbClr val="CCFFCC"/>
    <a:srgbClr val="ADDB7B"/>
    <a:srgbClr val="E14D4D"/>
    <a:srgbClr val="B7CFFF"/>
    <a:srgbClr val="F57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год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947829143317657"/>
          <c:y val="9.3439407839755101E-2"/>
          <c:w val="0.36173755223374066"/>
          <c:h val="0.520566252470611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947829143317657"/>
          <c:y val="9.3439407839755101E-2"/>
          <c:w val="0.36173755223374066"/>
          <c:h val="0.823606273606101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947829143317657"/>
          <c:y val="9.3439407839755101E-2"/>
          <c:w val="0.36173755223374066"/>
          <c:h val="0.823606273606101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947829143317657"/>
          <c:y val="9.3439407839755101E-2"/>
          <c:w val="0.36173755223374066"/>
          <c:h val="0.823606273606101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947829143317657"/>
          <c:y val="9.3439407839755101E-2"/>
          <c:w val="0.36173755223374066"/>
          <c:h val="0.823606273606101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ГРБС</c:v>
                </c:pt>
              </c:strCache>
            </c:strRef>
          </c:tx>
          <c:marker>
            <c:symbol val="none"/>
          </c:marker>
          <c:cat>
            <c:numRef>
              <c:f>Лист1!$A$2:$A$12</c:f>
              <c:numCache>
                <c:formatCode>mmm\-yy</c:formatCode>
                <c:ptCount val="1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</c:numCache>
            </c:numRef>
          </c:cat>
          <c:val>
            <c:numRef>
              <c:f>Лист1!$B$2:$B$12</c:f>
              <c:numCache>
                <c:formatCode>#,##0.00;[Red]#,##0.00</c:formatCode>
                <c:ptCount val="11"/>
                <c:pt idx="0">
                  <c:v>128010000</c:v>
                </c:pt>
                <c:pt idx="1">
                  <c:v>133666892.25</c:v>
                </c:pt>
                <c:pt idx="2">
                  <c:v>186600261.88</c:v>
                </c:pt>
                <c:pt idx="3">
                  <c:v>195162485</c:v>
                </c:pt>
                <c:pt idx="4">
                  <c:v>182691447.97</c:v>
                </c:pt>
                <c:pt idx="5">
                  <c:v>106019447.55</c:v>
                </c:pt>
                <c:pt idx="6">
                  <c:v>105969447.55</c:v>
                </c:pt>
                <c:pt idx="7">
                  <c:v>79751554.75</c:v>
                </c:pt>
                <c:pt idx="8">
                  <c:v>60408809.880000003</c:v>
                </c:pt>
                <c:pt idx="9">
                  <c:v>51471215.049999997</c:v>
                </c:pt>
                <c:pt idx="10">
                  <c:v>29704160.149999999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</c:v>
                </c:pt>
              </c:strCache>
            </c:strRef>
          </c:tx>
          <c:marker>
            <c:symbol val="none"/>
          </c:marker>
          <c:cat>
            <c:numRef>
              <c:f>Лист1!$A$2:$A$12</c:f>
              <c:numCache>
                <c:formatCode>mmm\-yy</c:formatCode>
                <c:ptCount val="1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</c:numCache>
            </c:numRef>
          </c:cat>
          <c:val>
            <c:numRef>
              <c:f>Лист1!$C$2:$C$12</c:f>
              <c:numCache>
                <c:formatCode>#,##0.00;[Red]#,##0.00</c:formatCode>
                <c:ptCount val="11"/>
                <c:pt idx="0">
                  <c:v>223814767.09</c:v>
                </c:pt>
                <c:pt idx="1">
                  <c:v>287768699.06</c:v>
                </c:pt>
                <c:pt idx="2">
                  <c:v>261231558.25999999</c:v>
                </c:pt>
                <c:pt idx="3">
                  <c:v>247316693.08000001</c:v>
                </c:pt>
                <c:pt idx="4">
                  <c:v>185211710.34999999</c:v>
                </c:pt>
                <c:pt idx="5">
                  <c:v>143395115.24000001</c:v>
                </c:pt>
                <c:pt idx="6">
                  <c:v>140611908</c:v>
                </c:pt>
                <c:pt idx="7">
                  <c:v>110771220.20999999</c:v>
                </c:pt>
                <c:pt idx="8">
                  <c:v>80772500.260000005</c:v>
                </c:pt>
                <c:pt idx="9">
                  <c:v>37633803.869999997</c:v>
                </c:pt>
                <c:pt idx="10">
                  <c:v>29138801.32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marker>
            <c:symbol val="none"/>
          </c:marker>
          <c:cat>
            <c:numRef>
              <c:f>Лист1!$A$2:$A$12</c:f>
              <c:numCache>
                <c:formatCode>mmm\-yy</c:formatCode>
                <c:ptCount val="1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</c:numCache>
            </c:numRef>
          </c:cat>
          <c:val>
            <c:numRef>
              <c:f>Лист1!$D$2:$D$12</c:f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общая</c:v>
                </c:pt>
              </c:strCache>
            </c:strRef>
          </c:tx>
          <c:marker>
            <c:symbol val="none"/>
          </c:marker>
          <c:cat>
            <c:numRef>
              <c:f>Лист1!$A$2:$A$12</c:f>
              <c:numCache>
                <c:formatCode>mmm\-yy</c:formatCode>
                <c:ptCount val="1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</c:numCache>
            </c:numRef>
          </c:cat>
          <c:val>
            <c:numRef>
              <c:f>Лист1!$E$2:$E$12</c:f>
              <c:numCache>
                <c:formatCode>#,##0.00;[Red]#,##0.00</c:formatCode>
                <c:ptCount val="11"/>
                <c:pt idx="0">
                  <c:v>351824767.09000003</c:v>
                </c:pt>
                <c:pt idx="1">
                  <c:v>421435591.31</c:v>
                </c:pt>
                <c:pt idx="2">
                  <c:v>447831820.13999999</c:v>
                </c:pt>
                <c:pt idx="3">
                  <c:v>442479178.08000004</c:v>
                </c:pt>
                <c:pt idx="4">
                  <c:v>367903158.31999999</c:v>
                </c:pt>
                <c:pt idx="5">
                  <c:v>249414562.79000002</c:v>
                </c:pt>
                <c:pt idx="6">
                  <c:v>246581355.55000001</c:v>
                </c:pt>
                <c:pt idx="7">
                  <c:v>190522774.95999998</c:v>
                </c:pt>
                <c:pt idx="8">
                  <c:v>141181310.14000002</c:v>
                </c:pt>
                <c:pt idx="9">
                  <c:v>89105018.919999987</c:v>
                </c:pt>
                <c:pt idx="10">
                  <c:v>58842961.469999999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912872"/>
        <c:axId val="303913264"/>
      </c:lineChart>
      <c:dateAx>
        <c:axId val="3039128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303913264"/>
        <c:crosses val="autoZero"/>
        <c:auto val="1"/>
        <c:lblOffset val="100"/>
        <c:baseTimeUnit val="months"/>
      </c:dateAx>
      <c:valAx>
        <c:axId val="303913264"/>
        <c:scaling>
          <c:orientation val="minMax"/>
        </c:scaling>
        <c:delete val="0"/>
        <c:axPos val="l"/>
        <c:majorGridlines/>
        <c:numFmt formatCode="#,##0.00;[Red]#,##0.00" sourceLinked="1"/>
        <c:majorTickMark val="out"/>
        <c:minorTickMark val="none"/>
        <c:tickLblPos val="nextTo"/>
        <c:crossAx val="3039128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947829143317657"/>
          <c:y val="9.3439407839755101E-2"/>
          <c:w val="0.36173755223374066"/>
          <c:h val="0.823606273606101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947829143317657"/>
          <c:y val="9.3439407839755101E-2"/>
          <c:w val="0.36173755223374066"/>
          <c:h val="0.823606273606101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0.34864</cdr:x>
      <cdr:y>0.41065</cdr:y>
    </cdr:from>
    <cdr:to>
      <cdr:x>0.64747</cdr:x>
      <cdr:y>0.58935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024337" y="2151239"/>
          <a:ext cx="2592288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Бюджетные учреждения</a:t>
          </a:r>
          <a:endParaRPr lang="ru-RU" sz="24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0.10653</cdr:y>
    </cdr:from>
    <cdr:to>
      <cdr:x>0.29883</cdr:x>
      <cdr:y>0.28522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0" y="558062"/>
          <a:ext cx="2592288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Учредитель</a:t>
          </a:r>
          <a:endParaRPr lang="ru-RU" sz="32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0.68425</cdr:x>
      <cdr:y>0.10653</cdr:y>
    </cdr:from>
    <cdr:to>
      <cdr:x>0.98308</cdr:x>
      <cdr:y>0.28522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935647" y="558062"/>
          <a:ext cx="2592288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 внутреннего финансового контроля</a:t>
          </a:r>
          <a:endParaRPr lang="ru-RU" sz="18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0.23686</cdr:x>
      <cdr:y>0.28558</cdr:y>
    </cdr:from>
    <cdr:to>
      <cdr:x>0.23686</cdr:x>
      <cdr:y>0.42304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2054714" y="1496026"/>
          <a:ext cx="0" cy="72008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5438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0.23686</cdr:x>
      <cdr:y>0.51926</cdr:y>
    </cdr:from>
    <cdr:to>
      <cdr:x>0.34477</cdr:x>
      <cdr:y>0.51926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>
          <a:off x="2054714" y="2720162"/>
          <a:ext cx="936104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54383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0.37798</cdr:x>
      <cdr:y>0.58798</cdr:y>
    </cdr:from>
    <cdr:to>
      <cdr:x>0.37798</cdr:x>
      <cdr:y>0.67046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3278850" y="3080202"/>
          <a:ext cx="0" cy="43204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5438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0.05424</cdr:x>
      <cdr:y>0.67046</cdr:y>
    </cdr:from>
    <cdr:to>
      <cdr:x>0.37798</cdr:x>
      <cdr:y>0.67046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H="1">
          <a:off x="470538" y="3512250"/>
          <a:ext cx="2808312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5438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0.05424</cdr:x>
      <cdr:y>0.28558</cdr:y>
    </cdr:from>
    <cdr:to>
      <cdr:x>0.05424</cdr:x>
      <cdr:y>0.67046</cdr:y>
    </cdr:to>
    <cdr:cxnSp macro="">
      <cdr:nvCxnSpPr>
        <cdr:cNvPr id="20" name="Прямая со стрелкой 19"/>
        <cdr:cNvCxnSpPr/>
      </cdr:nvCxnSpPr>
      <cdr:spPr>
        <a:xfrm xmlns:a="http://schemas.openxmlformats.org/drawingml/2006/main" flipV="1">
          <a:off x="470538" y="1496026"/>
          <a:ext cx="0" cy="2016224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54383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0.78472</cdr:x>
      <cdr:y>0.28558</cdr:y>
    </cdr:from>
    <cdr:to>
      <cdr:x>0.78472</cdr:x>
      <cdr:y>0.45053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>
          <a:off x="6807242" y="1496026"/>
          <a:ext cx="0" cy="864096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5438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0.23686</cdr:x>
      <cdr:y>0.42304</cdr:y>
    </cdr:from>
    <cdr:to>
      <cdr:x>0.23686</cdr:x>
      <cdr:y>0.51926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>
          <a:off x="2054714" y="2216106"/>
          <a:ext cx="0" cy="504056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5438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0.65191</cdr:x>
      <cdr:y>0.45053</cdr:y>
    </cdr:from>
    <cdr:to>
      <cdr:x>0.78472</cdr:x>
      <cdr:y>0.45053</cdr:y>
    </cdr:to>
    <cdr:cxnSp macro="">
      <cdr:nvCxnSpPr>
        <cdr:cNvPr id="26" name="Прямая со стрелкой 25"/>
        <cdr:cNvCxnSpPr/>
      </cdr:nvCxnSpPr>
      <cdr:spPr>
        <a:xfrm xmlns:a="http://schemas.openxmlformats.org/drawingml/2006/main" flipH="1">
          <a:off x="5655114" y="2360122"/>
          <a:ext cx="1152128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54383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0.90094</cdr:x>
      <cdr:y>0.28558</cdr:y>
    </cdr:from>
    <cdr:to>
      <cdr:x>0.90094</cdr:x>
      <cdr:y>0.67046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7815354" y="1496026"/>
          <a:ext cx="0" cy="2016224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5438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0.5606</cdr:x>
      <cdr:y>0.67046</cdr:y>
    </cdr:from>
    <cdr:to>
      <cdr:x>0.90094</cdr:x>
      <cdr:y>0.67046</cdr:y>
    </cdr:to>
    <cdr:cxnSp macro="">
      <cdr:nvCxnSpPr>
        <cdr:cNvPr id="30" name="Прямая соединительная линия 29"/>
        <cdr:cNvCxnSpPr/>
      </cdr:nvCxnSpPr>
      <cdr:spPr>
        <a:xfrm xmlns:a="http://schemas.openxmlformats.org/drawingml/2006/main" flipH="1">
          <a:off x="4863026" y="3512250"/>
          <a:ext cx="2952328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5438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0.5606</cdr:x>
      <cdr:y>0.60173</cdr:y>
    </cdr:from>
    <cdr:to>
      <cdr:x>0.5606</cdr:x>
      <cdr:y>0.67046</cdr:y>
    </cdr:to>
    <cdr:cxnSp macro="">
      <cdr:nvCxnSpPr>
        <cdr:cNvPr id="32" name="Прямая со стрелкой 31"/>
        <cdr:cNvCxnSpPr/>
      </cdr:nvCxnSpPr>
      <cdr:spPr>
        <a:xfrm xmlns:a="http://schemas.openxmlformats.org/drawingml/2006/main" flipV="1">
          <a:off x="4863026" y="3152210"/>
          <a:ext cx="0" cy="36004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54383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0.23698</cdr:x>
      <cdr:y>0.28558</cdr:y>
    </cdr:from>
    <cdr:to>
      <cdr:x>0.34239</cdr:x>
      <cdr:y>0.46013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2055703" y="14960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Субсидия на 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иные цели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0.06254</cdr:x>
      <cdr:y>0.67046</cdr:y>
    </cdr:from>
    <cdr:to>
      <cdr:x>0.16795</cdr:x>
      <cdr:y>0.84501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542546" y="3512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Возврат субсидии на сумму нарушений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0.65202</cdr:x>
      <cdr:y>0.39554</cdr:y>
    </cdr:from>
    <cdr:to>
      <cdr:x>0.75743</cdr:x>
      <cdr:y>0.5701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5656103" y="207209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субсидии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0.57731</cdr:x>
      <cdr:y>0.6842</cdr:y>
    </cdr:from>
    <cdr:to>
      <cdr:x>0.68272</cdr:x>
      <cdr:y>0.85875</cdr:y>
    </cdr:to>
    <cdr:sp macro="" textlink="">
      <cdr:nvSpPr>
        <cdr:cNvPr id="36" name="TextBox 35"/>
        <cdr:cNvSpPr txBox="1"/>
      </cdr:nvSpPr>
      <cdr:spPr>
        <a:xfrm xmlns:a="http://schemas.openxmlformats.org/drawingml/2006/main">
          <a:off x="5008031" y="35842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Ак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 проверки, 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 о нарушениях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0.04606</cdr:x>
      <cdr:y>0.91272</cdr:y>
    </cdr:from>
    <cdr:to>
      <cdr:x>0.97576</cdr:x>
      <cdr:y>1</cdr:y>
    </cdr:to>
    <cdr:sp macro="" textlink="">
      <cdr:nvSpPr>
        <cdr:cNvPr id="37" name="TextBox 36"/>
        <cdr:cNvSpPr txBox="1"/>
      </cdr:nvSpPr>
      <cdr:spPr>
        <a:xfrm xmlns:a="http://schemas.openxmlformats.org/drawingml/2006/main">
          <a:off x="399519" y="4781382"/>
          <a:ext cx="8064896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0.03775</cdr:x>
      <cdr:y>0.82545</cdr:y>
    </cdr:from>
    <cdr:to>
      <cdr:x>0.14316</cdr:x>
      <cdr:y>1</cdr:y>
    </cdr:to>
    <cdr:sp macro="" textlink="">
      <cdr:nvSpPr>
        <cdr:cNvPr id="39" name="TextBox 38"/>
        <cdr:cNvSpPr txBox="1"/>
      </cdr:nvSpPr>
      <cdr:spPr>
        <a:xfrm xmlns:a="http://schemas.openxmlformats.org/drawingml/2006/main">
          <a:off x="327511" y="50244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0.00038</cdr:x>
      <cdr:y>0</cdr:y>
    </cdr:from>
    <cdr:to>
      <cdr:x>1</cdr:x>
      <cdr:y>0.90783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296" y="-1286762"/>
          <a:ext cx="8671413" cy="475574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0.68898</cdr:x>
      <cdr:y>0.56014</cdr:y>
    </cdr:from>
    <cdr:to>
      <cdr:x>0.79439</cdr:x>
      <cdr:y>0.73469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76665" y="29343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0.04981</cdr:x>
      <cdr:y>1.96288E-7</cdr:y>
    </cdr:from>
    <cdr:to>
      <cdr:x>0.96291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32087" y="1"/>
          <a:ext cx="7920877" cy="509456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  <a:effectLst xmlns:a="http://schemas.openxmlformats.org/drawingml/2006/main">
          <a:innerShdw blurRad="63500" dist="50800" dir="13500000">
            <a:prstClr val="black">
              <a:alpha val="50000"/>
            </a:prstClr>
          </a:inn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36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0.05175</cdr:x>
      <cdr:y>0</cdr:y>
    </cdr:from>
    <cdr:to>
      <cdr:x>0.96485</cdr:x>
      <cdr:y>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48923" y="0"/>
          <a:ext cx="7920877" cy="509456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  <a:effectLst xmlns:a="http://schemas.openxmlformats.org/drawingml/2006/main">
          <a:innerShdw blurRad="63500" dist="50800" dir="13500000">
            <a:prstClr val="black">
              <a:alpha val="50000"/>
            </a:prstClr>
          </a:inn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36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0.04981</cdr:x>
      <cdr:y>1.96288E-7</cdr:y>
    </cdr:from>
    <cdr:to>
      <cdr:x>0.96291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32087" y="1"/>
          <a:ext cx="7920877" cy="509456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  <a:effectLst xmlns:a="http://schemas.openxmlformats.org/drawingml/2006/main">
          <a:innerShdw blurRad="63500" dist="50800" dir="13500000">
            <a:prstClr val="black">
              <a:alpha val="50000"/>
            </a:prstClr>
          </a:inn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36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793" tIns="45895" rIns="91793" bIns="4589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793" tIns="45895" rIns="91793" bIns="45895" rtlCol="0"/>
          <a:lstStyle>
            <a:lvl1pPr algn="r">
              <a:defRPr sz="1200"/>
            </a:lvl1pPr>
          </a:lstStyle>
          <a:p>
            <a:fld id="{7CC6C855-1EED-46CB-937E-9694D2C1859B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793" tIns="45895" rIns="91793" bIns="45895" rtlCol="0" anchor="b"/>
          <a:lstStyle>
            <a:lvl1pPr algn="l">
              <a:defRPr sz="1200"/>
            </a:lvl1pPr>
          </a:lstStyle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</p:spPr>
        <p:txBody>
          <a:bodyPr vert="horz" lIns="91793" tIns="45895" rIns="91793" bIns="45895" rtlCol="0" anchor="b"/>
          <a:lstStyle>
            <a:lvl1pPr algn="r">
              <a:defRPr sz="1200"/>
            </a:lvl1pPr>
          </a:lstStyle>
          <a:p>
            <a:fld id="{4187C0BD-366A-48E2-A499-AC968659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49513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793" tIns="45895" rIns="91793" bIns="4589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793" tIns="45895" rIns="91793" bIns="45895" rtlCol="0"/>
          <a:lstStyle>
            <a:lvl1pPr algn="r">
              <a:defRPr sz="1200"/>
            </a:lvl1pPr>
          </a:lstStyle>
          <a:p>
            <a:fld id="{33461FD2-46A5-4E25-8832-6107F3919A9E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11175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93" tIns="45895" rIns="91793" bIns="4589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7"/>
            <a:ext cx="7941310" cy="3058954"/>
          </a:xfrm>
          <a:prstGeom prst="rect">
            <a:avLst/>
          </a:prstGeom>
        </p:spPr>
        <p:txBody>
          <a:bodyPr vert="horz" lIns="91793" tIns="45895" rIns="91793" bIns="4589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793" tIns="45895" rIns="91793" bIns="45895" rtlCol="0" anchor="b"/>
          <a:lstStyle>
            <a:lvl1pPr algn="l">
              <a:defRPr sz="1200"/>
            </a:lvl1pPr>
          </a:lstStyle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</p:spPr>
        <p:txBody>
          <a:bodyPr vert="horz" lIns="91793" tIns="45895" rIns="91793" bIns="45895" rtlCol="0" anchor="b"/>
          <a:lstStyle>
            <a:lvl1pPr algn="r">
              <a:defRPr sz="1200"/>
            </a:lvl1pPr>
          </a:lstStyle>
          <a:p>
            <a:fld id="{CAF89435-C04A-4979-A0FA-92C2C98AB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7182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89435-C04A-4979-A0FA-92C2C98ABBC9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9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89435-C04A-4979-A0FA-92C2C98ABBC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60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B0EC-DCAE-4D10-8E22-0170C2B2681E}" type="datetime1">
              <a:rPr lang="ru-RU" smtClean="0"/>
              <a:t>04.12.2018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64DCBAD-BD4D-444C-804A-E307ED198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9A5C-BB92-4101-AFE7-2067715DEE80}" type="datetime1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05E4-1D42-4F20-8EA5-412BE8461724}" type="datetime1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DF58-AD8A-45C9-BC25-8C16B4341A1E}" type="datetime1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116A-3560-46AC-BDEA-AB35972B0D85}" type="datetime1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4DCBAD-BD4D-444C-804A-E307ED198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A507-668D-4ADF-B82D-6D1C8F377E1F}" type="datetime1">
              <a:rPr lang="ru-RU" smtClean="0"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C73-9662-4A1F-B508-09115CB4D709}" type="datetime1">
              <a:rPr lang="ru-RU" smtClean="0"/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3163-D23D-4258-A467-7775F25B7696}" type="datetime1">
              <a:rPr lang="ru-RU" smtClean="0"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0CE2-7659-4AA9-942A-1DAB7DACC88D}" type="datetime1">
              <a:rPr lang="ru-RU" smtClean="0"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69BD-8AC8-4124-984B-7A0D4F7E82FA}" type="datetime1">
              <a:rPr lang="ru-RU" smtClean="0"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BDDC-9D56-4140-95E7-A8924D5D9B85}" type="datetime1">
              <a:rPr lang="ru-RU" smtClean="0"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ru-RU" smtClean="0"/>
              <a:t>Главное контрольное управление Челябинской области, Агеев Дмитрий Валерьевич, 2018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4DCBAD-BD4D-444C-804A-E307ED198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C3EF8D-E486-481B-9706-43DEECC22DA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Главное контрольное управление Челябинской области, Агеев Дмитрий Валерьевич, 2018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338C0B6-5BE3-4EA0-B4DB-5D42FDE30F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56" y="2924944"/>
            <a:ext cx="9047944" cy="39604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начальника</a:t>
            </a:r>
            <a:b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Главного </a:t>
            </a:r>
            <a:r>
              <a:rPr lang="ru-RU" sz="28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контрольного управления </a:t>
            </a:r>
            <a: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Челябинской </a:t>
            </a:r>
            <a:r>
              <a:rPr lang="ru-RU" sz="28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области </a:t>
            </a:r>
            <a: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20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20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Дмитрия Валерьевича Агеева</a:t>
            </a:r>
            <a:b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28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28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Практические аспекты реализации материалов (результатов) проверок</a:t>
            </a:r>
            <a:endParaRPr lang="ru-RU" sz="2800" b="1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1201" y="2348880"/>
            <a:ext cx="80648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000" b="1" dirty="0">
              <a:cs typeface="Times New Roman" pitchFamily="18" charset="0"/>
            </a:endParaRPr>
          </a:p>
        </p:txBody>
      </p:sp>
      <p:pic>
        <p:nvPicPr>
          <p:cNvPr id="5" name="Picture 2" descr="C:\Users\Plotnikova\Desktop\news-250214-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278" y="113263"/>
            <a:ext cx="1396930" cy="165955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39694" y="2060848"/>
            <a:ext cx="18646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ДОКЛАД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7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lotnikova\Desktop\news-250214-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9060"/>
            <a:ext cx="897845" cy="11311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41592136"/>
              </p:ext>
            </p:extLst>
          </p:nvPr>
        </p:nvGraphicFramePr>
        <p:xfrm>
          <a:off x="234645" y="1216982"/>
          <a:ext cx="8674709" cy="5094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3504" y="6358246"/>
            <a:ext cx="8322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контрольное управление Челябинской области, Агеев Дмитрий Валерьевич, 2018</a:t>
            </a: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135204"/>
              </p:ext>
            </p:extLst>
          </p:nvPr>
        </p:nvGraphicFramePr>
        <p:xfrm>
          <a:off x="761138" y="1225813"/>
          <a:ext cx="7771301" cy="4939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5597"/>
                <a:gridCol w="1402917"/>
                <a:gridCol w="1428425"/>
                <a:gridCol w="1224362"/>
              </a:tblGrid>
              <a:tr h="757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2017 год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</a:rPr>
                        <a:t>11 месяцев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2018 года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+ (-) %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</a:tr>
              <a:tr h="15677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FF0000"/>
                          </a:solidFill>
                        </a:rPr>
                        <a:t>Возбуждено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sz="2100" dirty="0" smtClean="0">
                          <a:solidFill>
                            <a:schemeClr val="tx1"/>
                          </a:solidFill>
                          <a:effectLst/>
                        </a:rPr>
                        <a:t>прокурорами</a:t>
                      </a:r>
                      <a:r>
                        <a:rPr lang="ru-RU" sz="2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100" dirty="0" smtClean="0">
                          <a:solidFill>
                            <a:srgbClr val="FF0000"/>
                          </a:solidFill>
                        </a:rPr>
                        <a:t>                                            по ч.1 ст. 7.32.5 КоАП РФ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 smtClean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ru-RU" sz="2100" dirty="0">
                          <a:solidFill>
                            <a:schemeClr val="tx1"/>
                          </a:solidFill>
                          <a:effectLst/>
                        </a:rPr>
                        <a:t>передано в ГКУ</a:t>
                      </a:r>
                      <a:endParaRPr lang="ru-RU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</a:tr>
              <a:tr h="1037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 smtClean="0">
                          <a:solidFill>
                            <a:srgbClr val="FF0000"/>
                          </a:solidFill>
                          <a:effectLst/>
                        </a:rPr>
                        <a:t>Результаты рассмотрения: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 smtClean="0">
                          <a:solidFill>
                            <a:schemeClr val="tx1"/>
                          </a:solidFill>
                          <a:effectLst/>
                        </a:rPr>
                        <a:t>- штраф</a:t>
                      </a:r>
                      <a:endParaRPr lang="ru-RU" sz="2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30" marR="47930" marT="0" marB="0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</a:tr>
              <a:tr h="1037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tx1"/>
                          </a:solidFill>
                          <a:effectLst/>
                        </a:rPr>
                        <a:t>- прекращено по малозначительности</a:t>
                      </a:r>
                      <a:endParaRPr lang="ru-RU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</a:tr>
              <a:tr h="539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tx1"/>
                          </a:solidFill>
                          <a:effectLst/>
                        </a:rPr>
                        <a:t>- прекращено, нет состава</a:t>
                      </a:r>
                      <a:endParaRPr lang="ru-RU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0" marR="47930" marT="0" marB="0" anchor="ctr">
                    <a:gradFill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0180" y="237808"/>
            <a:ext cx="7428204" cy="8619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Результаты работы </a:t>
            </a:r>
            <a:r>
              <a:rPr lang="ru-RU" sz="2400" b="1" dirty="0" smtClean="0">
                <a:solidFill>
                  <a:srgbClr val="C00000"/>
                </a:solidFill>
              </a:rPr>
              <a:t>Главного контрольного управления Челябинской области</a:t>
            </a: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за 2017 год – 11 месяцев 2018 года</a:t>
            </a:r>
          </a:p>
        </p:txBody>
      </p:sp>
    </p:spTree>
    <p:extLst>
      <p:ext uri="{BB962C8B-B14F-4D97-AF65-F5344CB8AC3E}">
        <p14:creationId xmlns:p14="http://schemas.microsoft.com/office/powerpoint/2010/main" val="179511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lotnikova\Desktop\news-250214-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9060"/>
            <a:ext cx="897845" cy="11311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42689156"/>
              </p:ext>
            </p:extLst>
          </p:nvPr>
        </p:nvGraphicFramePr>
        <p:xfrm>
          <a:off x="234645" y="1216982"/>
          <a:ext cx="8674709" cy="5094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180" y="6210300"/>
            <a:ext cx="8322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контрольное управление Челябинской области, Агеев Дмитрий Валерьевич, 2018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0180" y="3244334"/>
            <a:ext cx="78602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9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lotnikova\Desktop\news-250214-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9060"/>
            <a:ext cx="897845" cy="11311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68131355"/>
              </p:ext>
            </p:extLst>
          </p:nvPr>
        </p:nvGraphicFramePr>
        <p:xfrm>
          <a:off x="356057" y="1428918"/>
          <a:ext cx="8674709" cy="5238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8541" y="144540"/>
            <a:ext cx="80098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реализации результатов проверок при добровольном устранении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нарушений, возмещении средств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180" y="6210300"/>
            <a:ext cx="8322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контрольное управление Челябинской области, Агеев Дмитрий Валерьевич, 2018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987824" y="2204864"/>
            <a:ext cx="3312368" cy="0"/>
          </a:xfrm>
          <a:prstGeom prst="straightConnector1">
            <a:avLst/>
          </a:prstGeom>
          <a:ln w="19050">
            <a:solidFill>
              <a:srgbClr val="F5438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9168" y="1916832"/>
            <a:ext cx="2428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письмо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63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lotnikova\Desktop\news-250214-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9060"/>
            <a:ext cx="897845" cy="11311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484784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ГРБС ОБ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7944" y="2754329"/>
            <a:ext cx="412003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Админ.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образов. ПС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Адм. </a:t>
            </a:r>
            <a:r>
              <a:rPr lang="ru-RU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образов.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 ОБ</a:t>
            </a:r>
          </a:p>
          <a:p>
            <a:pPr algn="ctr"/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4547" y="4489071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Мун. учреждения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47864" y="4489071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Мун.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16216" y="4513158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Минфин ЧО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95638" y="1908358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контрольное 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ЧО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323730" y="5161230"/>
            <a:ext cx="0" cy="860058"/>
          </a:xfrm>
          <a:prstGeom prst="line">
            <a:avLst/>
          </a:prstGeom>
          <a:ln w="19050">
            <a:solidFill>
              <a:srgbClr val="F54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699792" y="6021288"/>
            <a:ext cx="4623938" cy="0"/>
          </a:xfrm>
          <a:prstGeom prst="line">
            <a:avLst/>
          </a:prstGeom>
          <a:ln w="19050">
            <a:solidFill>
              <a:srgbClr val="F54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0" name="Прямая соединительная линия 14339"/>
          <p:cNvCxnSpPr/>
          <p:nvPr/>
        </p:nvCxnSpPr>
        <p:spPr>
          <a:xfrm>
            <a:off x="2627784" y="6021288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4" name="Прямая со стрелкой 14353"/>
          <p:cNvCxnSpPr>
            <a:stCxn id="19" idx="2"/>
            <a:endCxn id="18" idx="0"/>
          </p:cNvCxnSpPr>
          <p:nvPr/>
        </p:nvCxnSpPr>
        <p:spPr>
          <a:xfrm>
            <a:off x="7323730" y="2556430"/>
            <a:ext cx="20578" cy="1956728"/>
          </a:xfrm>
          <a:prstGeom prst="straightConnector1">
            <a:avLst/>
          </a:prstGeom>
          <a:ln w="19050">
            <a:solidFill>
              <a:srgbClr val="F5438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6" name="Прямая со стрелкой 14355"/>
          <p:cNvCxnSpPr>
            <a:endCxn id="16" idx="3"/>
          </p:cNvCxnSpPr>
          <p:nvPr/>
        </p:nvCxnSpPr>
        <p:spPr>
          <a:xfrm flipH="1">
            <a:off x="2020731" y="2556430"/>
            <a:ext cx="5143557" cy="2256677"/>
          </a:xfrm>
          <a:prstGeom prst="straightConnector1">
            <a:avLst/>
          </a:prstGeom>
          <a:ln w="19050">
            <a:solidFill>
              <a:srgbClr val="F5438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5" name="Прямая со стрелкой 14364"/>
          <p:cNvCxnSpPr>
            <a:stCxn id="19" idx="2"/>
          </p:cNvCxnSpPr>
          <p:nvPr/>
        </p:nvCxnSpPr>
        <p:spPr>
          <a:xfrm flipH="1">
            <a:off x="5004048" y="2556430"/>
            <a:ext cx="2319682" cy="2096706"/>
          </a:xfrm>
          <a:prstGeom prst="straightConnector1">
            <a:avLst/>
          </a:prstGeom>
          <a:ln w="19050">
            <a:solidFill>
              <a:srgbClr val="F5438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6" name="TextBox 14365"/>
          <p:cNvSpPr txBox="1"/>
          <p:nvPr/>
        </p:nvSpPr>
        <p:spPr>
          <a:xfrm>
            <a:off x="239085" y="29060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реализации результатов проверок по выявленным нарушениям условий предоставления межбюджетных трансфертов и результаты их реализации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7" name="Прямоугольник 14366"/>
          <p:cNvSpPr/>
          <p:nvPr/>
        </p:nvSpPr>
        <p:spPr>
          <a:xfrm>
            <a:off x="603503" y="6205835"/>
            <a:ext cx="8322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контрольное управление Челябинской области, Агеев Дмитрий Валерьевич, 2018</a:t>
            </a:r>
          </a:p>
        </p:txBody>
      </p:sp>
      <p:cxnSp>
        <p:nvCxnSpPr>
          <p:cNvPr id="2049" name="Прямая со стрелкой 2048"/>
          <p:cNvCxnSpPr>
            <a:endCxn id="3" idx="1"/>
          </p:cNvCxnSpPr>
          <p:nvPr/>
        </p:nvCxnSpPr>
        <p:spPr>
          <a:xfrm flipV="1">
            <a:off x="364547" y="1808820"/>
            <a:ext cx="1183117" cy="959023"/>
          </a:xfrm>
          <a:prstGeom prst="straightConnector1">
            <a:avLst/>
          </a:prstGeom>
          <a:ln w="19050">
            <a:solidFill>
              <a:srgbClr val="F5438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Прямая со стрелкой 2051"/>
          <p:cNvCxnSpPr/>
          <p:nvPr/>
        </p:nvCxnSpPr>
        <p:spPr>
          <a:xfrm flipH="1">
            <a:off x="1259632" y="2132856"/>
            <a:ext cx="432048" cy="634987"/>
          </a:xfrm>
          <a:prstGeom prst="straightConnector1">
            <a:avLst/>
          </a:prstGeom>
          <a:ln w="19050">
            <a:solidFill>
              <a:srgbClr val="F5438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2" name="Прямая со стрелкой 2061"/>
          <p:cNvCxnSpPr/>
          <p:nvPr/>
        </p:nvCxnSpPr>
        <p:spPr>
          <a:xfrm flipH="1">
            <a:off x="1136039" y="3415915"/>
            <a:ext cx="36022" cy="1083729"/>
          </a:xfrm>
          <a:prstGeom prst="straightConnector1">
            <a:avLst/>
          </a:prstGeom>
          <a:ln w="19050">
            <a:solidFill>
              <a:srgbClr val="F5438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TextBox 2062"/>
          <p:cNvSpPr txBox="1"/>
          <p:nvPr/>
        </p:nvSpPr>
        <p:spPr>
          <a:xfrm>
            <a:off x="7524327" y="3091879"/>
            <a:ext cx="1296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применении </a:t>
            </a:r>
          </a:p>
          <a:p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мер принуждения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4" name="TextBox 2063"/>
          <p:cNvSpPr txBox="1"/>
          <p:nvPr/>
        </p:nvSpPr>
        <p:spPr>
          <a:xfrm>
            <a:off x="3059832" y="5559623"/>
            <a:ext cx="379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Извещение о бесспорном взыскании сумм остатков 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неиспользованных средств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5" name="TextBox 2064"/>
          <p:cNvSpPr txBox="1"/>
          <p:nvPr/>
        </p:nvSpPr>
        <p:spPr>
          <a:xfrm rot="19288769">
            <a:off x="134404" y="1725604"/>
            <a:ext cx="1331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использовании 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100 % М.Т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7" name="TextBox 2066"/>
          <p:cNvSpPr txBox="1"/>
          <p:nvPr/>
        </p:nvSpPr>
        <p:spPr>
          <a:xfrm rot="21159039">
            <a:off x="4267560" y="2186235"/>
            <a:ext cx="2188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69" name="Прямая со стрелкой 2068"/>
          <p:cNvCxnSpPr>
            <a:stCxn id="19" idx="1"/>
          </p:cNvCxnSpPr>
          <p:nvPr/>
        </p:nvCxnSpPr>
        <p:spPr>
          <a:xfrm flipH="1">
            <a:off x="2519771" y="2232394"/>
            <a:ext cx="3975867" cy="483890"/>
          </a:xfrm>
          <a:prstGeom prst="straightConnector1">
            <a:avLst/>
          </a:prstGeom>
          <a:ln w="19050">
            <a:solidFill>
              <a:srgbClr val="F5438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3" name="Прямая со стрелкой 2072"/>
          <p:cNvCxnSpPr/>
          <p:nvPr/>
        </p:nvCxnSpPr>
        <p:spPr>
          <a:xfrm flipH="1" flipV="1">
            <a:off x="3203848" y="1628800"/>
            <a:ext cx="3271213" cy="419969"/>
          </a:xfrm>
          <a:prstGeom prst="straightConnector1">
            <a:avLst/>
          </a:prstGeom>
          <a:ln w="19050">
            <a:solidFill>
              <a:srgbClr val="F5438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TextBox 2073"/>
          <p:cNvSpPr txBox="1"/>
          <p:nvPr/>
        </p:nvSpPr>
        <p:spPr>
          <a:xfrm rot="494246">
            <a:off x="4875483" y="1685297"/>
            <a:ext cx="876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78" name="Прямая со стрелкой 2077"/>
          <p:cNvCxnSpPr>
            <a:endCxn id="15" idx="3"/>
          </p:cNvCxnSpPr>
          <p:nvPr/>
        </p:nvCxnSpPr>
        <p:spPr>
          <a:xfrm flipH="1">
            <a:off x="4427983" y="2450349"/>
            <a:ext cx="2067655" cy="628016"/>
          </a:xfrm>
          <a:prstGeom prst="straightConnector1">
            <a:avLst/>
          </a:prstGeom>
          <a:ln w="19050">
            <a:solidFill>
              <a:srgbClr val="F5438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17" idx="0"/>
          </p:cNvCxnSpPr>
          <p:nvPr/>
        </p:nvCxnSpPr>
        <p:spPr>
          <a:xfrm>
            <a:off x="4175956" y="3415915"/>
            <a:ext cx="0" cy="1073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63515" y="5187503"/>
            <a:ext cx="1987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неиспользованных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средств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987825" y="5094032"/>
            <a:ext cx="31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неиспользованных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средств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8044" y="3546268"/>
            <a:ext cx="229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100 % Субсидии на иные цели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110110" y="3943848"/>
            <a:ext cx="2254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100 % субсидии на иные цели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2628443" y="3415915"/>
            <a:ext cx="0" cy="2605373"/>
          </a:xfrm>
          <a:prstGeom prst="straightConnector1">
            <a:avLst/>
          </a:prstGeom>
          <a:ln w="19050">
            <a:solidFill>
              <a:srgbClr val="F5438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50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lotnikova\Desktop\news-250214-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9060"/>
            <a:ext cx="897845" cy="11311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180" y="6210300"/>
            <a:ext cx="8322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контрольное управление Челябинской области, Агеев Дмитрий Валерьевич, 2018</a:t>
            </a:r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639308" y="2015695"/>
            <a:ext cx="2433928" cy="432197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КОНТРОЛЬ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11" name="Объект 5"/>
          <p:cNvSpPr>
            <a:spLocks noGrp="1"/>
          </p:cNvSpPr>
          <p:nvPr>
            <p:ph sz="half" idx="4294967295"/>
          </p:nvPr>
        </p:nvSpPr>
        <p:spPr>
          <a:xfrm>
            <a:off x="875841" y="2447892"/>
            <a:ext cx="2071244" cy="3119069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Главное контрольное управление Челябинской </a:t>
            </a:r>
            <a:r>
              <a:rPr lang="ru-RU" b="1" dirty="0" smtClean="0"/>
              <a:t>области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>
                <a:solidFill>
                  <a:schemeClr val="accent6"/>
                </a:solidFill>
              </a:rPr>
              <a:t>Постановление Губернатора Челябинской области от 18.09.2013 г. </a:t>
            </a:r>
            <a:r>
              <a:rPr lang="ru-RU" b="1" dirty="0" smtClean="0">
                <a:solidFill>
                  <a:schemeClr val="accent6"/>
                </a:solidFill>
              </a:rPr>
              <a:t>                 № </a:t>
            </a:r>
            <a:r>
              <a:rPr lang="ru-RU" b="1" dirty="0">
                <a:solidFill>
                  <a:schemeClr val="accent6"/>
                </a:solidFill>
              </a:rPr>
              <a:t>319</a:t>
            </a:r>
          </a:p>
        </p:txBody>
      </p:sp>
      <p:pic>
        <p:nvPicPr>
          <p:cNvPr id="12" name="Picture 8" descr="http://tieidistant.ru/wp-content/uploads/0c97acbc0024bd514ccc18be3ff46b5e_X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386" y="2001795"/>
            <a:ext cx="3017077" cy="301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Текст 6"/>
          <p:cNvSpPr txBox="1">
            <a:spLocks/>
          </p:cNvSpPr>
          <p:nvPr/>
        </p:nvSpPr>
        <p:spPr>
          <a:xfrm>
            <a:off x="6251458" y="2015695"/>
            <a:ext cx="2520780" cy="432197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smtClean="0">
                <a:solidFill>
                  <a:schemeClr val="accent6"/>
                </a:solidFill>
              </a:rPr>
              <a:t>НАДЗОР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14" name="Объект 7"/>
          <p:cNvSpPr>
            <a:spLocks noGrp="1"/>
          </p:cNvSpPr>
          <p:nvPr>
            <p:ph sz="quarter" idx="4294967295"/>
          </p:nvPr>
        </p:nvSpPr>
        <p:spPr>
          <a:xfrm>
            <a:off x="6692747" y="2447893"/>
            <a:ext cx="2139245" cy="3234746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прокуратура Челябинской области</a:t>
            </a:r>
          </a:p>
          <a:p>
            <a:pPr marL="0" indent="0">
              <a:buNone/>
            </a:pPr>
            <a:endParaRPr lang="ru-RU" sz="1050" b="1" dirty="0"/>
          </a:p>
          <a:p>
            <a:pPr marL="0" indent="0">
              <a:buNone/>
            </a:pPr>
            <a:r>
              <a:rPr lang="ru-RU" b="1" dirty="0">
                <a:solidFill>
                  <a:schemeClr val="accent6"/>
                </a:solidFill>
              </a:rPr>
              <a:t>Федеральный закон </a:t>
            </a:r>
            <a:r>
              <a:rPr lang="ru-RU" b="1" dirty="0" smtClean="0">
                <a:solidFill>
                  <a:schemeClr val="accent6"/>
                </a:solidFill>
              </a:rPr>
              <a:t> "</a:t>
            </a:r>
            <a:r>
              <a:rPr lang="ru-RU" b="1" dirty="0">
                <a:solidFill>
                  <a:schemeClr val="accent6"/>
                </a:solidFill>
              </a:rPr>
              <a:t>О прокуратуре Российской Федерации"                          от 17.01.1992 </a:t>
            </a:r>
            <a:r>
              <a:rPr lang="ru-RU" b="1" dirty="0" smtClean="0">
                <a:solidFill>
                  <a:schemeClr val="accent6"/>
                </a:solidFill>
              </a:rPr>
              <a:t>                     N </a:t>
            </a:r>
            <a:r>
              <a:rPr lang="ru-RU" b="1" dirty="0">
                <a:solidFill>
                  <a:schemeClr val="accent6"/>
                </a:solidFill>
              </a:rPr>
              <a:t>2202-1</a:t>
            </a:r>
          </a:p>
        </p:txBody>
      </p:sp>
    </p:spTree>
    <p:extLst>
      <p:ext uri="{BB962C8B-B14F-4D97-AF65-F5344CB8AC3E}">
        <p14:creationId xmlns:p14="http://schemas.microsoft.com/office/powerpoint/2010/main" val="358639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lotnikova\Desktop\news-250214-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9060"/>
            <a:ext cx="897845" cy="11311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00756336"/>
              </p:ext>
            </p:extLst>
          </p:nvPr>
        </p:nvGraphicFramePr>
        <p:xfrm>
          <a:off x="251519" y="1286762"/>
          <a:ext cx="8674709" cy="5238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180" y="6210300"/>
            <a:ext cx="8322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контрольное управление Челябинской области, Агеев Дмитрий Валерьевич, 2018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304" y="404664"/>
            <a:ext cx="764446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Итоги взаимодействия Главного контрольного управления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Челябинской </a:t>
            </a:r>
            <a:r>
              <a:rPr lang="ru-RU" sz="2000" b="1" dirty="0"/>
              <a:t>области и Прокуратуры Челябинской области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58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lotnikova\Desktop\news-250214-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9060"/>
            <a:ext cx="897845" cy="11311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180" y="6210300"/>
            <a:ext cx="8322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контрольное управление Челябинской области, Агеев Дмитрий Валерьевич, 2018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86404"/>
            <a:ext cx="73970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Реализация материалов (результатов) проверок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4645" y="1412776"/>
            <a:ext cx="86747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Устранение недостатков в ходе проверки.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Направление акта субъекту контроля.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Обсуждение результатов проверки с представителями субъекта </a:t>
            </a:r>
            <a:r>
              <a:rPr lang="ru-RU" b="1" dirty="0" smtClean="0"/>
              <a:t>контроля,  с акцентированием на слабые места в закупочной деятельности.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Размещение </a:t>
            </a:r>
            <a:r>
              <a:rPr lang="ru-RU" b="1" dirty="0"/>
              <a:t>акта  на официальном сайте Единой информационной </a:t>
            </a:r>
            <a:r>
              <a:rPr lang="ru-RU" b="1" dirty="0" smtClean="0"/>
              <a:t>системы в </a:t>
            </a:r>
            <a:r>
              <a:rPr lang="ru-RU" b="1" dirty="0"/>
              <a:t>сфере закупок.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Выдача предписаний о принятии </a:t>
            </a:r>
            <a:r>
              <a:rPr lang="ru-RU" b="1" dirty="0" smtClean="0"/>
              <a:t>мер по </a:t>
            </a:r>
            <a:r>
              <a:rPr lang="ru-RU" b="1" dirty="0"/>
              <a:t>устранению выявленных нарушений.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Направление информационных писем на имя Губернатора Челябинской </a:t>
            </a:r>
            <a:endParaRPr lang="ru-RU" b="1" dirty="0" smtClean="0"/>
          </a:p>
          <a:p>
            <a:pPr lvl="0"/>
            <a:r>
              <a:rPr lang="ru-RU" b="1" dirty="0" smtClean="0"/>
              <a:t>      области</a:t>
            </a:r>
            <a:r>
              <a:rPr lang="ru-RU" b="1" dirty="0"/>
              <a:t>,  в органы исполнительной власти Челябинской  области, </a:t>
            </a:r>
            <a:endParaRPr lang="ru-RU" b="1" dirty="0" smtClean="0"/>
          </a:p>
          <a:p>
            <a:pPr lvl="0"/>
            <a:r>
              <a:rPr lang="ru-RU" b="1" dirty="0" smtClean="0"/>
              <a:t>      правоохранительные </a:t>
            </a:r>
            <a:r>
              <a:rPr lang="ru-RU" b="1" dirty="0"/>
              <a:t>органы.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Привлечение субъекта контроля или его должностных лиц </a:t>
            </a:r>
          </a:p>
          <a:p>
            <a:pPr lvl="0"/>
            <a:r>
              <a:rPr lang="ru-RU" b="1" dirty="0" smtClean="0"/>
              <a:t>      к </a:t>
            </a:r>
            <a:r>
              <a:rPr lang="ru-RU" b="1" dirty="0"/>
              <a:t>административной ответственности.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65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lotnikova\Desktop\news-250214-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9060"/>
            <a:ext cx="897845" cy="11311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00365436"/>
              </p:ext>
            </p:extLst>
          </p:nvPr>
        </p:nvGraphicFramePr>
        <p:xfrm>
          <a:off x="234645" y="1216982"/>
          <a:ext cx="8674709" cy="5094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1439" y="6383413"/>
            <a:ext cx="8322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контрольное управление Челябинской области, Агеев Дмитрий Валерьевич, 2018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3994" y="1218523"/>
            <a:ext cx="7883791" cy="4523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Губернатора Челябинской области Б.А. Дубровского в период с 03.10.2018 г. по 05.10.2018 г. Главным контрольным управлением Челябинской области организована и проведена IX областная практическая конференция «Госзакупки-2018: вчера, сегодня, завтра».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Конференции приняли участие более четырех тысяч человек.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Конференция охватила все стороны применения законодательства о контрактной системе – и заказчиков различных уровней (проведены секции как для государственных заказчиков, так и для муниципальных), и поставщиков, и контролеров, и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методологию,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регулирование. 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 в Конференции приняли участие представители из 14 субъектов Российской Федерации от Калининграда до Хабаровска, непосредственно связанные с закупочной деятельностью, осуществлением функций по контролю и регулированию контрактной системы.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0435" y="409965"/>
            <a:ext cx="4320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Конференция 2018 г.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50458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lotnikova\Desktop\news-250214-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9060"/>
            <a:ext cx="897845" cy="11311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00037960"/>
              </p:ext>
            </p:extLst>
          </p:nvPr>
        </p:nvGraphicFramePr>
        <p:xfrm>
          <a:off x="234645" y="1216982"/>
          <a:ext cx="8674709" cy="5094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20282" y="6309320"/>
            <a:ext cx="8322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контрольное управление Челябинской области, Агеев Дмитрий Валерьевич, 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905" y="200821"/>
            <a:ext cx="7581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Работа Главного контрольного управления Челябинской области </a:t>
            </a:r>
            <a:r>
              <a:rPr lang="ru-RU" sz="2200" b="1" dirty="0" smtClean="0"/>
              <a:t>по </a:t>
            </a:r>
            <a:r>
              <a:rPr lang="ru-RU" sz="2200" b="1" dirty="0"/>
              <a:t>профилактике нарушений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8739" y="1232402"/>
            <a:ext cx="7776864" cy="4947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5"/>
              </a:spcBef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2010 года Главным контрольным управлением Челябинской области ежеквартально проводятся заседания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Координационного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муниципальных органов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контроля в сфере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закупок.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5"/>
              </a:spcBef>
              <a:spcAft>
                <a:spcPts val="10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Так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октябре 2018 года проведено заседание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26-го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координационного совета.</a:t>
            </a:r>
          </a:p>
          <a:p>
            <a:pPr>
              <a:spcBef>
                <a:spcPts val="125"/>
              </a:spcBef>
              <a:spcAft>
                <a:spcPts val="10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Основной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указанных мероприятий является выработка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единого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подхода к толкованию законодательства Российской Федерации о контрактной системе в сфере закупок, а также обсуждение проблемных вопросов, возникающих в ходе проведения контрольных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мероприятий.</a:t>
            </a:r>
          </a:p>
          <a:p>
            <a:pPr>
              <a:spcBef>
                <a:spcPts val="125"/>
              </a:spcBef>
              <a:spcAft>
                <a:spcPts val="10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Необходимо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отметить, что с 2018 года на основании поручения Губернатора Челябинской области Б.А. Дубровского Главным контрольным управлением Челябинской области также ежеквартально проводятся совещания с органами исполнительной власти Челябинской области, осуществляющими ведомственный контроль в отношении подведомственных учреждений.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03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lotnikova\Desktop\news-250214-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9060"/>
            <a:ext cx="897845" cy="11311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27947150"/>
              </p:ext>
            </p:extLst>
          </p:nvPr>
        </p:nvGraphicFramePr>
        <p:xfrm>
          <a:off x="234645" y="1216982"/>
          <a:ext cx="8674709" cy="5094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CBAD-BD4D-444C-804A-E307ED198D6E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3504" y="6364188"/>
            <a:ext cx="8322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контрольное управление Челябинской области, Агеев Дмитрий Валерьевич, 2018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81533360"/>
              </p:ext>
            </p:extLst>
          </p:nvPr>
        </p:nvGraphicFramePr>
        <p:xfrm>
          <a:off x="755576" y="1225811"/>
          <a:ext cx="7848872" cy="4628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367544"/>
            <a:ext cx="741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График снижения кредиторской задолженности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1454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5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A8BFDF"/>
      </a:accent1>
      <a:accent2>
        <a:srgbClr val="DA1F28"/>
      </a:accent2>
      <a:accent3>
        <a:srgbClr val="EB641B"/>
      </a:accent3>
      <a:accent4>
        <a:srgbClr val="39639D"/>
      </a:accent4>
      <a:accent5>
        <a:srgbClr val="2A4A75"/>
      </a:accent5>
      <a:accent6>
        <a:srgbClr val="7D3C4A"/>
      </a:accent6>
      <a:hlink>
        <a:srgbClr val="FF8119"/>
      </a:hlink>
      <a:folHlink>
        <a:srgbClr val="A8BFDF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3133</TotalTime>
  <Words>605</Words>
  <Application>Microsoft Office PowerPoint</Application>
  <PresentationFormat>Экран (4:3)</PresentationFormat>
  <Paragraphs>117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начальника Главного контрольного управления  Челябинской области   Дмитрия Валерьевича Агеева  Практические аспекты реализации материалов (результатов) проверок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работы Главного контрольного управления Челябинской области за 2017 год – 11 месяцев 2018 года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Владимировна Плотникова</dc:creator>
  <cp:lastModifiedBy>Александр Сергеевич Неустроев</cp:lastModifiedBy>
  <cp:revision>304</cp:revision>
  <cp:lastPrinted>2018-12-04T11:15:47Z</cp:lastPrinted>
  <dcterms:created xsi:type="dcterms:W3CDTF">2014-09-15T05:21:24Z</dcterms:created>
  <dcterms:modified xsi:type="dcterms:W3CDTF">2018-12-04T11:38:24Z</dcterms:modified>
</cp:coreProperties>
</file>