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2" r:id="rId2"/>
    <p:sldId id="388" r:id="rId3"/>
    <p:sldId id="393" r:id="rId4"/>
    <p:sldId id="395" r:id="rId5"/>
    <p:sldId id="383" r:id="rId6"/>
    <p:sldId id="389" r:id="rId7"/>
    <p:sldId id="396" r:id="rId8"/>
    <p:sldId id="398" r:id="rId9"/>
    <p:sldId id="397" r:id="rId10"/>
    <p:sldId id="358" r:id="rId1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6D"/>
    <a:srgbClr val="FEE9DA"/>
    <a:srgbClr val="EAEFFA"/>
    <a:srgbClr val="EAEFF7"/>
    <a:srgbClr val="D9E2F7"/>
    <a:srgbClr val="FF3737"/>
    <a:srgbClr val="FEDEC6"/>
    <a:srgbClr val="3B8802"/>
    <a:srgbClr val="B0DD7F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519" autoAdjust="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46\AppData\Local\Microsoft\Windows\Temporary%20Internet%20Files\Content.Outlook\Z2QYLFMQ\&#1089;&#1090;&#1072;&#1090;.&#1077;&#1080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r">
              <a:defRPr/>
            </a:pPr>
            <a:r>
              <a:rPr lang="en-US"/>
              <a:t>I-III </a:t>
            </a:r>
            <a:r>
              <a:rPr lang="ru-RU"/>
              <a:t>квартал 2018 года</a:t>
            </a:r>
          </a:p>
        </c:rich>
      </c:tx>
      <c:layout>
        <c:manualLayout>
          <c:xMode val="edge"/>
          <c:yMode val="edge"/>
          <c:x val="0.31446788614618032"/>
          <c:y val="2.98546687397425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Дороги автомобильные и железные, строительные работы по строительству автомобильных дорог и железных дорог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1048863.1000000001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E-4AD8-BF46-94D60C811D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Здания и работы по возведению зданий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Лист1!$B$3</c:f>
              <c:numCache>
                <c:formatCode>#,##0.00</c:formatCode>
                <c:ptCount val="1"/>
                <c:pt idx="0">
                  <c:v>319584.3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E-4AD8-BF46-94D60C811D3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Препараты лекарственные и материалы, применяемые в медицинских целях 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Лист1!$B$4</c:f>
              <c:numCache>
                <c:formatCode>#,##0</c:formatCode>
                <c:ptCount val="1"/>
                <c:pt idx="0">
                  <c:v>268472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E-4AD8-BF46-94D60C811D3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Услуги по производству, передаче и распределению электроэнергии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Лист1!$B$5</c:f>
              <c:numCache>
                <c:formatCode>#,##0.00</c:formatCode>
                <c:ptCount val="1"/>
                <c:pt idx="0">
                  <c:v>200173.7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8E-4AD8-BF46-94D60C811D3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Услуги транспортные вспомогательные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Лист1!$B$6</c:f>
              <c:numCache>
                <c:formatCode>#,##0.00</c:formatCode>
                <c:ptCount val="1"/>
                <c:pt idx="0">
                  <c:v>170742.8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8E-4AD8-BF46-94D60C811D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711296"/>
        <c:axId val="35443200"/>
      </c:barChart>
      <c:catAx>
        <c:axId val="867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443200"/>
        <c:crosses val="autoZero"/>
        <c:auto val="1"/>
        <c:lblAlgn val="ctr"/>
        <c:lblOffset val="100"/>
        <c:noMultiLvlLbl val="0"/>
      </c:catAx>
      <c:valAx>
        <c:axId val="35443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67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52162941138537"/>
          <c:y val="9.1376223436356208E-2"/>
          <c:w val="0.33105260413235255"/>
          <c:h val="0.8418169969162425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rgbClr val="002060"/>
          </a:solidFill>
          <a:latin typeface="+mn-l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8"/>
            <a:ext cx="5438775" cy="446722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51D0-6EE8-4F00-8713-A5C1F3B2B5FD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0C8F-F738-4C26-9A1D-E0205C075A55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69CD-6893-4433-9433-AB4FCBE95799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B939-8232-4490-91CF-93F8286D7E91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E9CC-A700-49B1-B317-6EB91894AF05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9224-3F9F-427C-9BDB-D67C583EE5F8}" type="datetime1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DC22-1D4E-46E9-9015-FD54209D870A}" type="datetime1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CC15-F2C0-4EE2-885C-22D4C3DD2C2F}" type="datetime1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D028-97F7-4DB1-B057-A426A59A9DFB}" type="datetime1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1C2C-6056-465C-936C-B5906A25B66A}" type="datetime1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1ADA-0763-48E1-A4D6-413CFDFC8BCC}" type="datetime1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8F205-9CDA-4473-A751-C2B1E24D0320}" type="datetime1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46801" y="2019491"/>
            <a:ext cx="1035934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сфере закупок. Отраслевой подход к проверкам. Перспективы развития.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982321" y="4094040"/>
            <a:ext cx="3990496" cy="19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контролю в сфере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Беликова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22670" y="6033030"/>
            <a:ext cx="2807605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2018 года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022" y="2920748"/>
            <a:ext cx="91960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61833" y="5912080"/>
            <a:ext cx="1630167" cy="67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23048" y="689240"/>
            <a:ext cx="583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 закупок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674553"/>
              </p:ext>
            </p:extLst>
          </p:nvPr>
        </p:nvGraphicFramePr>
        <p:xfrm>
          <a:off x="1303867" y="1160227"/>
          <a:ext cx="10073049" cy="497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07053" y="5548429"/>
            <a:ext cx="1996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0387F"/>
                </a:solidFill>
              </a:rPr>
              <a:t>Крупные контракты:</a:t>
            </a:r>
          </a:p>
          <a:p>
            <a:r>
              <a:rPr lang="ru-RU" sz="1200" b="1" dirty="0" smtClean="0">
                <a:solidFill>
                  <a:srgbClr val="20387F"/>
                </a:solidFill>
              </a:rPr>
              <a:t>1 035 (</a:t>
            </a:r>
            <a:r>
              <a:rPr lang="ru-RU" sz="1200" b="1" dirty="0">
                <a:solidFill>
                  <a:srgbClr val="20387F"/>
                </a:solidFill>
              </a:rPr>
              <a:t>от 0,5 млрд</a:t>
            </a:r>
            <a:r>
              <a:rPr lang="ru-RU" sz="1200" b="1" dirty="0" smtClean="0">
                <a:solidFill>
                  <a:srgbClr val="20387F"/>
                </a:solidFill>
              </a:rPr>
              <a:t>.)</a:t>
            </a:r>
          </a:p>
          <a:p>
            <a:r>
              <a:rPr lang="ru-RU" sz="1200" b="1" dirty="0" smtClean="0">
                <a:solidFill>
                  <a:srgbClr val="20387F"/>
                </a:solidFill>
              </a:rPr>
              <a:t>1,7 трлн. руб. – 30,8%</a:t>
            </a:r>
            <a:endParaRPr lang="ru-RU" sz="1200" b="1" dirty="0">
              <a:solidFill>
                <a:srgbClr val="2038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93352" y="1468696"/>
            <a:ext cx="2389521" cy="1043363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Цена закупки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Закупки: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  - с авансами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  - с этапностью исполнения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5980" y="1327120"/>
            <a:ext cx="2367904" cy="1326517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Закупки у ед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поставщиков</a:t>
            </a:r>
            <a:endParaRPr lang="ru-RU" sz="13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171450" indent="-17145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Новая закупка после расторжения по соглашению сторон</a:t>
            </a:r>
          </a:p>
          <a:p>
            <a:pPr marL="171450" indent="-17145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Наличие жалоб и проверок по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закупкам</a:t>
            </a:r>
            <a:endParaRPr lang="ru-RU" sz="13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5901" y="461638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Рискоемкие показатели для определения объекта контроля с использованием ЕИС 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9484" y="1545641"/>
            <a:ext cx="2016224" cy="889474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Наличие признаков нарушений</a:t>
            </a:r>
          </a:p>
          <a:p>
            <a:pPr marL="171450" indent="-17145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Наличие «устойчивых связей»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5149" y="6009067"/>
            <a:ext cx="8268690" cy="258532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Формируется перечень заказчиков и их закупок для проверок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38200" y="2802467"/>
            <a:ext cx="10774090" cy="3335866"/>
            <a:chOff x="688024" y="3084061"/>
            <a:chExt cx="11016966" cy="271560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896695" y="3090345"/>
              <a:ext cx="6757459" cy="740377"/>
              <a:chOff x="3896695" y="3090345"/>
              <a:chExt cx="6757459" cy="740377"/>
            </a:xfrm>
          </p:grpSpPr>
          <p:sp>
            <p:nvSpPr>
              <p:cNvPr id="378" name="Rectangle 5"/>
              <p:cNvSpPr>
                <a:spLocks noChangeArrowheads="1"/>
              </p:cNvSpPr>
              <p:nvPr/>
            </p:nvSpPr>
            <p:spPr bwMode="auto">
              <a:xfrm>
                <a:off x="8171852" y="3090345"/>
                <a:ext cx="2482302" cy="1924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9" name="Rectangle 7"/>
              <p:cNvSpPr>
                <a:spLocks noChangeArrowheads="1"/>
              </p:cNvSpPr>
              <p:nvPr/>
            </p:nvSpPr>
            <p:spPr bwMode="auto">
              <a:xfrm>
                <a:off x="8171852" y="3258340"/>
                <a:ext cx="1315200" cy="57238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6" name="Rectangle 5"/>
              <p:cNvSpPr>
                <a:spLocks noChangeArrowheads="1"/>
              </p:cNvSpPr>
              <p:nvPr/>
            </p:nvSpPr>
            <p:spPr bwMode="auto">
              <a:xfrm>
                <a:off x="5725044" y="3090345"/>
                <a:ext cx="2446809" cy="2301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7" name="Rectangle 5"/>
              <p:cNvSpPr>
                <a:spLocks noChangeArrowheads="1"/>
              </p:cNvSpPr>
              <p:nvPr/>
            </p:nvSpPr>
            <p:spPr bwMode="auto">
              <a:xfrm>
                <a:off x="5725043" y="3258340"/>
                <a:ext cx="1196453" cy="57238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5" name="Rectangle 5"/>
              <p:cNvSpPr>
                <a:spLocks noChangeArrowheads="1"/>
              </p:cNvSpPr>
              <p:nvPr/>
            </p:nvSpPr>
            <p:spPr bwMode="auto">
              <a:xfrm>
                <a:off x="3896695" y="3092651"/>
                <a:ext cx="1835769" cy="22782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688024" y="3084061"/>
              <a:ext cx="11016966" cy="2715606"/>
              <a:chOff x="556105" y="3084061"/>
              <a:chExt cx="11016966" cy="2715606"/>
            </a:xfrm>
          </p:grpSpPr>
          <p:sp>
            <p:nvSpPr>
              <p:cNvPr id="373" name="Rectangle 5"/>
              <p:cNvSpPr>
                <a:spLocks noChangeArrowheads="1"/>
              </p:cNvSpPr>
              <p:nvPr/>
            </p:nvSpPr>
            <p:spPr bwMode="auto">
              <a:xfrm>
                <a:off x="573213" y="3084061"/>
                <a:ext cx="229623" cy="10261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1" name="Group 4"/>
              <p:cNvGrpSpPr>
                <a:grpSpLocks noChangeAspect="1"/>
              </p:cNvGrpSpPr>
              <p:nvPr/>
            </p:nvGrpSpPr>
            <p:grpSpPr bwMode="auto">
              <a:xfrm>
                <a:off x="556105" y="3084062"/>
                <a:ext cx="11016966" cy="2715605"/>
                <a:chOff x="849" y="1890"/>
                <a:chExt cx="6517" cy="1473"/>
              </a:xfrm>
            </p:grpSpPr>
            <p:sp>
              <p:nvSpPr>
                <p:cNvPr id="1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49" y="1890"/>
                  <a:ext cx="6514" cy="1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grpSp>
              <p:nvGrpSpPr>
                <p:cNvPr id="13" name="Group 205"/>
                <p:cNvGrpSpPr>
                  <a:grpSpLocks/>
                </p:cNvGrpSpPr>
                <p:nvPr/>
              </p:nvGrpSpPr>
              <p:grpSpPr bwMode="auto">
                <a:xfrm>
                  <a:off x="849" y="1890"/>
                  <a:ext cx="6514" cy="1473"/>
                  <a:chOff x="849" y="1890"/>
                  <a:chExt cx="6514" cy="1473"/>
                </a:xfrm>
              </p:grpSpPr>
              <p:sp>
                <p:nvSpPr>
                  <p:cNvPr id="17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973" y="1894"/>
                    <a:ext cx="1801" cy="541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774" y="1985"/>
                    <a:ext cx="1059" cy="30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1985"/>
                    <a:ext cx="747" cy="30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998" y="1985"/>
                    <a:ext cx="696" cy="30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691" y="1890"/>
                    <a:ext cx="672" cy="398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774" y="2285"/>
                    <a:ext cx="329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2285"/>
                    <a:ext cx="370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2285"/>
                    <a:ext cx="369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85"/>
                    <a:ext cx="275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2285"/>
                    <a:ext cx="251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2285"/>
                    <a:ext cx="179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2285"/>
                    <a:ext cx="248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774" y="2285"/>
                    <a:ext cx="274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2285"/>
                    <a:ext cx="233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2285"/>
                    <a:ext cx="237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510" y="2285"/>
                    <a:ext cx="266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773" y="2285"/>
                    <a:ext cx="228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998" y="2285"/>
                    <a:ext cx="248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243" y="2285"/>
                    <a:ext cx="257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497" y="2285"/>
                    <a:ext cx="197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6691" y="2285"/>
                    <a:ext cx="251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6939" y="2285"/>
                    <a:ext cx="234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170" y="2285"/>
                    <a:ext cx="193" cy="15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2435"/>
                    <a:ext cx="6514" cy="78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9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43" y="2294"/>
                    <a:ext cx="163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Центр.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9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369"/>
                    <a:ext cx="19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9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2294"/>
                    <a:ext cx="21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Подвед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2369"/>
                    <a:ext cx="20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2331"/>
                    <a:ext cx="125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877" y="2294"/>
                    <a:ext cx="163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Центр.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865" y="2369"/>
                    <a:ext cx="19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4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2294"/>
                    <a:ext cx="21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Подвед.</a:t>
                    </a: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2369"/>
                    <a:ext cx="20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2331"/>
                    <a:ext cx="10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2294"/>
                    <a:ext cx="163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Центр.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546" y="2369"/>
                    <a:ext cx="19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0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294"/>
                    <a:ext cx="21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Подвед.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369"/>
                    <a:ext cx="20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2331"/>
                    <a:ext cx="10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5299" y="2294"/>
                    <a:ext cx="163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Центр.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5288" y="2369"/>
                    <a:ext cx="19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33" y="2294"/>
                    <a:ext cx="21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Подвед.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533" y="2369"/>
                    <a:ext cx="20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825" y="2331"/>
                    <a:ext cx="10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6027" y="2294"/>
                    <a:ext cx="163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Центр.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6015" y="2369"/>
                    <a:ext cx="19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1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261" y="2294"/>
                    <a:ext cx="21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 Подвед.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6261" y="2369"/>
                    <a:ext cx="20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6532" y="2331"/>
                    <a:ext cx="10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6737" y="2294"/>
                    <a:ext cx="137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Центр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711" y="2369"/>
                    <a:ext cx="18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аппарат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4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6953" y="2294"/>
                    <a:ext cx="200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Подвед.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6953" y="2369"/>
                    <a:ext cx="180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организ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204" y="2331"/>
                    <a:ext cx="10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Итог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7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444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2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438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 1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22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2435"/>
                    <a:ext cx="15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629,2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435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5 822,5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435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6 451,7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2435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450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405" y="2435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450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435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2435"/>
                    <a:ext cx="1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19454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077" y="2435"/>
                    <a:ext cx="1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19472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5611" y="2435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2208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8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836" y="2435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2208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3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243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0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336" y="2435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5416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1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6529" y="2435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5423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6852" y="2435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77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3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121" y="243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4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48" y="243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5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542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6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536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2</a:t>
                    </a:r>
                    <a:r>
                      <a: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24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533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3 216,5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8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533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1 022,4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49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533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4 238,9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266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533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338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2533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2888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533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3226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686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6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911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7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2533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8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6373" y="2533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781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59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6567" y="2533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784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852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2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253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3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640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634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3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26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2631"/>
                    <a:ext cx="232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41 066,7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6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631"/>
                    <a:ext cx="232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41 066,7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7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263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8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63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69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63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0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2631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1453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631"/>
                    <a:ext cx="134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1500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461" y="263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724" y="263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911" y="263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6119" y="2631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119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6411" y="263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6567" y="2631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178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6890" y="263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263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0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263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1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738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2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732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4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283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729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3 864,3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729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3 864,3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2729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2729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729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97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8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729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2729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325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1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5461" y="2729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2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5686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911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6119" y="2729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126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6411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6567" y="2729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211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6890" y="2729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8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2729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836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830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5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302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922"/>
                    <a:ext cx="23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6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303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2827"/>
                    <a:ext cx="232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15 986,5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4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827"/>
                    <a:ext cx="232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15 986,5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5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827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6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5190" y="2827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5386" y="2827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132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5874" y="2827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132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09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6119" y="2827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0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6567" y="2827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890" y="2827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2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2827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3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2827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4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934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5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928"/>
                    <a:ext cx="0" cy="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020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7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31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925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2 560,6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25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2 560,6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1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925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97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5152" y="2925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106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5461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6119" y="2925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6448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6567" y="2925"/>
                    <a:ext cx="100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228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6890" y="2925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2925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2925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2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3032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026"/>
                    <a:ext cx="0" cy="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3023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1 412,6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23"/>
                    <a:ext cx="199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1 412,6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959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33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5190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39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5461" y="3023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0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5724" y="3023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1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3023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5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2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6411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3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6604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19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4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6852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81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48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3023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60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3130"/>
                    <a:ext cx="26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124"/>
                    <a:ext cx="2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700" dirty="0" smtClean="0">
                        <a:solidFill>
                          <a:srgbClr val="000000"/>
                        </a:solidFill>
                        <a:latin typeface="+mn-lt"/>
                      </a:rPr>
                      <a:t>Заказчик 8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349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216"/>
                    <a:ext cx="0" cy="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312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5227" y="312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312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6642" y="3121"/>
                    <a:ext cx="33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2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6852" y="312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87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7083" y="312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63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7227" y="3121"/>
                    <a:ext cx="67" cy="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rPr>
                      <a:t>96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843" y="2097"/>
                    <a:ext cx="939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Сумма контрактов, млн. руб.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2103"/>
                    <a:ext cx="406" cy="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altLang="ru-RU" sz="1400" b="1" dirty="0" smtClean="0">
                        <a:solidFill>
                          <a:schemeClr val="bg1"/>
                        </a:solidFill>
                        <a:latin typeface="+mn-lt"/>
                      </a:rPr>
                      <a:t>Заказчик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</a:endParaRPr>
                  </a:p>
                </p:txBody>
              </p:sp>
              <p:sp>
                <p:nvSpPr>
                  <p:cNvPr id="359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1894"/>
                    <a:ext cx="619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Ценовые критерии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4209" y="1894"/>
                    <a:ext cx="720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Рискоемкие критерии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1899"/>
                    <a:ext cx="703" cy="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Признаки нарушений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881" y="2137"/>
                    <a:ext cx="62" cy="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№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6720" y="2049"/>
                    <a:ext cx="589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Рейтинг общий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922" y="2039"/>
                    <a:ext cx="50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Контракты с авансом,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980" y="2102"/>
                    <a:ext cx="387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расторгнутые по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2160"/>
                    <a:ext cx="549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соглашению сторон, шт.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578" y="2014"/>
                    <a:ext cx="627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Контракты, заключенные с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2080"/>
                    <a:ext cx="674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единственным поставщиком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4572" y="2147"/>
                    <a:ext cx="648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по причине несостоявшихся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4740" y="2213"/>
                    <a:ext cx="321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процедур, шт.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305" y="2080"/>
                    <a:ext cx="642" cy="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rPr>
                      <a:t>Контракты с авансом более </a:t>
                    </a:r>
                    <a:endParaRPr kumimoji="0" lang="ru-RU" alt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" name="Rectangle 206"/>
                <p:cNvSpPr>
                  <a:spLocks noChangeArrowheads="1"/>
                </p:cNvSpPr>
                <p:nvPr/>
              </p:nvSpPr>
              <p:spPr bwMode="auto">
                <a:xfrm>
                  <a:off x="5525" y="2147"/>
                  <a:ext cx="201" cy="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7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rPr>
                    <a:t>30% , шт.</a:t>
                  </a: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5" name="Rectangle 207"/>
                <p:cNvSpPr>
                  <a:spLocks noChangeArrowheads="1"/>
                </p:cNvSpPr>
                <p:nvPr/>
              </p:nvSpPr>
              <p:spPr bwMode="auto">
                <a:xfrm>
                  <a:off x="6038" y="2080"/>
                  <a:ext cx="596" cy="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7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rPr>
                    <a:t>Контракты с нарушением </a:t>
                  </a: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6" name="Rectangle 208"/>
                <p:cNvSpPr>
                  <a:spLocks noChangeArrowheads="1"/>
                </p:cNvSpPr>
                <p:nvPr/>
              </p:nvSpPr>
              <p:spPr bwMode="auto">
                <a:xfrm>
                  <a:off x="6076" y="2147"/>
                  <a:ext cx="512" cy="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7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+mn-lt"/>
                      <a:cs typeface="Arial" pitchFamily="34" charset="0"/>
                    </a:rPr>
                    <a:t>срока исполнения, шт.</a:t>
                  </a: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7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9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8" name="Rectangle 210"/>
                <p:cNvSpPr>
                  <a:spLocks noChangeArrowheads="1"/>
                </p:cNvSpPr>
                <p:nvPr/>
              </p:nvSpPr>
              <p:spPr bwMode="auto">
                <a:xfrm>
                  <a:off x="973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9" name="Rectangle 211"/>
                <p:cNvSpPr>
                  <a:spLocks noChangeArrowheads="1"/>
                </p:cNvSpPr>
                <p:nvPr/>
              </p:nvSpPr>
              <p:spPr bwMode="auto">
                <a:xfrm>
                  <a:off x="2771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0" name="Rectangle 212"/>
                <p:cNvSpPr>
                  <a:spLocks noChangeArrowheads="1"/>
                </p:cNvSpPr>
                <p:nvPr/>
              </p:nvSpPr>
              <p:spPr bwMode="auto">
                <a:xfrm>
                  <a:off x="3833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1" name="Rectangle 213"/>
                <p:cNvSpPr>
                  <a:spLocks noChangeArrowheads="1"/>
                </p:cNvSpPr>
                <p:nvPr/>
              </p:nvSpPr>
              <p:spPr bwMode="auto">
                <a:xfrm>
                  <a:off x="5276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2" name="Rectangle 214"/>
                <p:cNvSpPr>
                  <a:spLocks noChangeArrowheads="1"/>
                </p:cNvSpPr>
                <p:nvPr/>
              </p:nvSpPr>
              <p:spPr bwMode="auto">
                <a:xfrm>
                  <a:off x="6691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4" name="Rectangle 216"/>
                <p:cNvSpPr>
                  <a:spLocks noChangeArrowheads="1"/>
                </p:cNvSpPr>
                <p:nvPr/>
              </p:nvSpPr>
              <p:spPr bwMode="auto">
                <a:xfrm>
                  <a:off x="852" y="1890"/>
                  <a:ext cx="6511" cy="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7360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529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7" name="Rectangle 219"/>
                <p:cNvSpPr>
                  <a:spLocks noChangeArrowheads="1"/>
                </p:cNvSpPr>
                <p:nvPr/>
              </p:nvSpPr>
              <p:spPr bwMode="auto">
                <a:xfrm>
                  <a:off x="5998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8" name="Line 220"/>
                <p:cNvSpPr>
                  <a:spLocks noChangeShapeType="1"/>
                </p:cNvSpPr>
                <p:nvPr/>
              </p:nvSpPr>
              <p:spPr bwMode="auto">
                <a:xfrm>
                  <a:off x="2774" y="1994"/>
                  <a:ext cx="3920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2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774" y="1994"/>
                  <a:ext cx="3920" cy="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00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1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67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2" name="Rectangle 224"/>
                <p:cNvSpPr>
                  <a:spLocks noChangeArrowheads="1"/>
                </p:cNvSpPr>
                <p:nvPr/>
              </p:nvSpPr>
              <p:spPr bwMode="auto">
                <a:xfrm>
                  <a:off x="4105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4353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4" name="Rectangle 226"/>
                <p:cNvSpPr>
                  <a:spLocks noChangeArrowheads="1"/>
                </p:cNvSpPr>
                <p:nvPr/>
              </p:nvSpPr>
              <p:spPr bwMode="auto">
                <a:xfrm>
                  <a:off x="4774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5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6" y="1890"/>
                  <a:ext cx="2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5510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5773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Rectangle 230"/>
                <p:cNvSpPr>
                  <a:spLocks noChangeArrowheads="1"/>
                </p:cNvSpPr>
                <p:nvPr/>
              </p:nvSpPr>
              <p:spPr bwMode="auto">
                <a:xfrm>
                  <a:off x="6243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Rectangle 231"/>
                <p:cNvSpPr>
                  <a:spLocks noChangeArrowheads="1"/>
                </p:cNvSpPr>
                <p:nvPr/>
              </p:nvSpPr>
              <p:spPr bwMode="auto">
                <a:xfrm>
                  <a:off x="6497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Rectangle 232"/>
                <p:cNvSpPr>
                  <a:spLocks noChangeArrowheads="1"/>
                </p:cNvSpPr>
                <p:nvPr/>
              </p:nvSpPr>
              <p:spPr bwMode="auto">
                <a:xfrm>
                  <a:off x="6939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Rectangle 233"/>
                <p:cNvSpPr>
                  <a:spLocks noChangeArrowheads="1"/>
                </p:cNvSpPr>
                <p:nvPr/>
              </p:nvSpPr>
              <p:spPr bwMode="auto">
                <a:xfrm>
                  <a:off x="7170" y="1890"/>
                  <a:ext cx="3" cy="1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Line 234"/>
                <p:cNvSpPr>
                  <a:spLocks noChangeShapeType="1"/>
                </p:cNvSpPr>
                <p:nvPr/>
              </p:nvSpPr>
              <p:spPr bwMode="auto">
                <a:xfrm>
                  <a:off x="2774" y="2285"/>
                  <a:ext cx="4589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2774" y="2285"/>
                  <a:ext cx="4589" cy="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Line 236"/>
                <p:cNvSpPr>
                  <a:spLocks noChangeShapeType="1"/>
                </p:cNvSpPr>
                <p:nvPr/>
              </p:nvSpPr>
              <p:spPr bwMode="auto">
                <a:xfrm>
                  <a:off x="852" y="2435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852" y="2435"/>
                  <a:ext cx="6511" cy="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Line 238"/>
                <p:cNvSpPr>
                  <a:spLocks noChangeShapeType="1"/>
                </p:cNvSpPr>
                <p:nvPr/>
              </p:nvSpPr>
              <p:spPr bwMode="auto">
                <a:xfrm>
                  <a:off x="852" y="2533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Rectangle 239"/>
                <p:cNvSpPr>
                  <a:spLocks noChangeArrowheads="1"/>
                </p:cNvSpPr>
                <p:nvPr/>
              </p:nvSpPr>
              <p:spPr bwMode="auto">
                <a:xfrm>
                  <a:off x="852" y="2533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Line 240"/>
                <p:cNvSpPr>
                  <a:spLocks noChangeShapeType="1"/>
                </p:cNvSpPr>
                <p:nvPr/>
              </p:nvSpPr>
              <p:spPr bwMode="auto">
                <a:xfrm>
                  <a:off x="852" y="2631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49" name="Rectangle 241"/>
                <p:cNvSpPr>
                  <a:spLocks noChangeArrowheads="1"/>
                </p:cNvSpPr>
                <p:nvPr/>
              </p:nvSpPr>
              <p:spPr bwMode="auto">
                <a:xfrm>
                  <a:off x="852" y="2631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0" name="Line 242"/>
                <p:cNvSpPr>
                  <a:spLocks noChangeShapeType="1"/>
                </p:cNvSpPr>
                <p:nvPr/>
              </p:nvSpPr>
              <p:spPr bwMode="auto">
                <a:xfrm>
                  <a:off x="852" y="2729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852" y="2729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2" name="Line 244"/>
                <p:cNvSpPr>
                  <a:spLocks noChangeShapeType="1"/>
                </p:cNvSpPr>
                <p:nvPr/>
              </p:nvSpPr>
              <p:spPr bwMode="auto">
                <a:xfrm>
                  <a:off x="852" y="2827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3" name="Rectangle 245"/>
                <p:cNvSpPr>
                  <a:spLocks noChangeArrowheads="1"/>
                </p:cNvSpPr>
                <p:nvPr/>
              </p:nvSpPr>
              <p:spPr bwMode="auto">
                <a:xfrm>
                  <a:off x="852" y="2827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4" name="Line 246"/>
                <p:cNvSpPr>
                  <a:spLocks noChangeShapeType="1"/>
                </p:cNvSpPr>
                <p:nvPr/>
              </p:nvSpPr>
              <p:spPr bwMode="auto">
                <a:xfrm>
                  <a:off x="852" y="2925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852" y="2925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6" name="Line 248"/>
                <p:cNvSpPr>
                  <a:spLocks noChangeShapeType="1"/>
                </p:cNvSpPr>
                <p:nvPr/>
              </p:nvSpPr>
              <p:spPr bwMode="auto">
                <a:xfrm>
                  <a:off x="852" y="3023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7" name="Rectangle 249"/>
                <p:cNvSpPr>
                  <a:spLocks noChangeArrowheads="1"/>
                </p:cNvSpPr>
                <p:nvPr/>
              </p:nvSpPr>
              <p:spPr bwMode="auto">
                <a:xfrm>
                  <a:off x="852" y="3023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8" name="Line 250"/>
                <p:cNvSpPr>
                  <a:spLocks noChangeShapeType="1"/>
                </p:cNvSpPr>
                <p:nvPr/>
              </p:nvSpPr>
              <p:spPr bwMode="auto">
                <a:xfrm>
                  <a:off x="852" y="3121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852" y="3121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0" name="Line 252"/>
                <p:cNvSpPr>
                  <a:spLocks noChangeShapeType="1"/>
                </p:cNvSpPr>
                <p:nvPr/>
              </p:nvSpPr>
              <p:spPr bwMode="auto">
                <a:xfrm>
                  <a:off x="849" y="1890"/>
                  <a:ext cx="0" cy="1332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1" name="Rectangle 253"/>
                <p:cNvSpPr>
                  <a:spLocks noChangeArrowheads="1"/>
                </p:cNvSpPr>
                <p:nvPr/>
              </p:nvSpPr>
              <p:spPr bwMode="auto">
                <a:xfrm>
                  <a:off x="849" y="1890"/>
                  <a:ext cx="3" cy="1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2" name="Line 254"/>
                <p:cNvSpPr>
                  <a:spLocks noChangeShapeType="1"/>
                </p:cNvSpPr>
                <p:nvPr/>
              </p:nvSpPr>
              <p:spPr bwMode="auto">
                <a:xfrm>
                  <a:off x="973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3" name="Rectangle 255"/>
                <p:cNvSpPr>
                  <a:spLocks noChangeArrowheads="1"/>
                </p:cNvSpPr>
                <p:nvPr/>
              </p:nvSpPr>
              <p:spPr bwMode="auto">
                <a:xfrm>
                  <a:off x="973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4" name="Line 256"/>
                <p:cNvSpPr>
                  <a:spLocks noChangeShapeType="1"/>
                </p:cNvSpPr>
                <p:nvPr/>
              </p:nvSpPr>
              <p:spPr bwMode="auto">
                <a:xfrm>
                  <a:off x="2771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771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6" name="Line 258"/>
                <p:cNvSpPr>
                  <a:spLocks noChangeShapeType="1"/>
                </p:cNvSpPr>
                <p:nvPr/>
              </p:nvSpPr>
              <p:spPr bwMode="auto">
                <a:xfrm>
                  <a:off x="3100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7" name="Rectangle 259"/>
                <p:cNvSpPr>
                  <a:spLocks noChangeArrowheads="1"/>
                </p:cNvSpPr>
                <p:nvPr/>
              </p:nvSpPr>
              <p:spPr bwMode="auto">
                <a:xfrm>
                  <a:off x="3100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8" name="Line 260"/>
                <p:cNvSpPr>
                  <a:spLocks noChangeShapeType="1"/>
                </p:cNvSpPr>
                <p:nvPr/>
              </p:nvSpPr>
              <p:spPr bwMode="auto">
                <a:xfrm>
                  <a:off x="3467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69" name="Rectangle 261"/>
                <p:cNvSpPr>
                  <a:spLocks noChangeArrowheads="1"/>
                </p:cNvSpPr>
                <p:nvPr/>
              </p:nvSpPr>
              <p:spPr bwMode="auto">
                <a:xfrm>
                  <a:off x="3467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0" name="Line 262"/>
                <p:cNvSpPr>
                  <a:spLocks noChangeShapeType="1"/>
                </p:cNvSpPr>
                <p:nvPr/>
              </p:nvSpPr>
              <p:spPr bwMode="auto">
                <a:xfrm>
                  <a:off x="3833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1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33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2" name="Line 264"/>
                <p:cNvSpPr>
                  <a:spLocks noChangeShapeType="1"/>
                </p:cNvSpPr>
                <p:nvPr/>
              </p:nvSpPr>
              <p:spPr bwMode="auto">
                <a:xfrm>
                  <a:off x="4105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105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4" name="Line 266"/>
                <p:cNvSpPr>
                  <a:spLocks noChangeShapeType="1"/>
                </p:cNvSpPr>
                <p:nvPr/>
              </p:nvSpPr>
              <p:spPr bwMode="auto">
                <a:xfrm>
                  <a:off x="4353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5" name="Rectangle 267"/>
                <p:cNvSpPr>
                  <a:spLocks noChangeArrowheads="1"/>
                </p:cNvSpPr>
                <p:nvPr/>
              </p:nvSpPr>
              <p:spPr bwMode="auto">
                <a:xfrm>
                  <a:off x="4353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6" name="Line 268"/>
                <p:cNvSpPr>
                  <a:spLocks noChangeShapeType="1"/>
                </p:cNvSpPr>
                <p:nvPr/>
              </p:nvSpPr>
              <p:spPr bwMode="auto">
                <a:xfrm>
                  <a:off x="4529" y="1997"/>
                  <a:ext cx="0" cy="1225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529" y="1997"/>
                  <a:ext cx="3" cy="12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8" name="Line 270"/>
                <p:cNvSpPr>
                  <a:spLocks noChangeShapeType="1"/>
                </p:cNvSpPr>
                <p:nvPr/>
              </p:nvSpPr>
              <p:spPr bwMode="auto">
                <a:xfrm>
                  <a:off x="4774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7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774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0" name="Line 272"/>
                <p:cNvSpPr>
                  <a:spLocks noChangeShapeType="1"/>
                </p:cNvSpPr>
                <p:nvPr/>
              </p:nvSpPr>
              <p:spPr bwMode="auto">
                <a:xfrm>
                  <a:off x="5046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46" y="2288"/>
                  <a:ext cx="2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2" name="Line 274"/>
                <p:cNvSpPr>
                  <a:spLocks noChangeShapeType="1"/>
                </p:cNvSpPr>
                <p:nvPr/>
              </p:nvSpPr>
              <p:spPr bwMode="auto">
                <a:xfrm>
                  <a:off x="5276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5276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4" name="Line 276"/>
                <p:cNvSpPr>
                  <a:spLocks noChangeShapeType="1"/>
                </p:cNvSpPr>
                <p:nvPr/>
              </p:nvSpPr>
              <p:spPr bwMode="auto">
                <a:xfrm>
                  <a:off x="5510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5" name="Rectangle 277"/>
                <p:cNvSpPr>
                  <a:spLocks noChangeArrowheads="1"/>
                </p:cNvSpPr>
                <p:nvPr/>
              </p:nvSpPr>
              <p:spPr bwMode="auto">
                <a:xfrm>
                  <a:off x="5510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6" name="Line 278"/>
                <p:cNvSpPr>
                  <a:spLocks noChangeShapeType="1"/>
                </p:cNvSpPr>
                <p:nvPr/>
              </p:nvSpPr>
              <p:spPr bwMode="auto">
                <a:xfrm>
                  <a:off x="5773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5773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8" name="Line 280"/>
                <p:cNvSpPr>
                  <a:spLocks noChangeShapeType="1"/>
                </p:cNvSpPr>
                <p:nvPr/>
              </p:nvSpPr>
              <p:spPr bwMode="auto">
                <a:xfrm>
                  <a:off x="5998" y="1997"/>
                  <a:ext cx="0" cy="1225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8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998" y="1997"/>
                  <a:ext cx="3" cy="12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0" name="Line 282"/>
                <p:cNvSpPr>
                  <a:spLocks noChangeShapeType="1"/>
                </p:cNvSpPr>
                <p:nvPr/>
              </p:nvSpPr>
              <p:spPr bwMode="auto">
                <a:xfrm>
                  <a:off x="6243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1" name="Rectangle 283"/>
                <p:cNvSpPr>
                  <a:spLocks noChangeArrowheads="1"/>
                </p:cNvSpPr>
                <p:nvPr/>
              </p:nvSpPr>
              <p:spPr bwMode="auto">
                <a:xfrm>
                  <a:off x="6243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2" name="Line 284"/>
                <p:cNvSpPr>
                  <a:spLocks noChangeShapeType="1"/>
                </p:cNvSpPr>
                <p:nvPr/>
              </p:nvSpPr>
              <p:spPr bwMode="auto">
                <a:xfrm>
                  <a:off x="6497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3" name="Rectangle 285"/>
                <p:cNvSpPr>
                  <a:spLocks noChangeArrowheads="1"/>
                </p:cNvSpPr>
                <p:nvPr/>
              </p:nvSpPr>
              <p:spPr bwMode="auto">
                <a:xfrm>
                  <a:off x="6497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4" name="Line 286"/>
                <p:cNvSpPr>
                  <a:spLocks noChangeShapeType="1"/>
                </p:cNvSpPr>
                <p:nvPr/>
              </p:nvSpPr>
              <p:spPr bwMode="auto">
                <a:xfrm>
                  <a:off x="6691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5" name="Rectangle 287"/>
                <p:cNvSpPr>
                  <a:spLocks noChangeArrowheads="1"/>
                </p:cNvSpPr>
                <p:nvPr/>
              </p:nvSpPr>
              <p:spPr bwMode="auto">
                <a:xfrm>
                  <a:off x="6691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6" name="Line 288"/>
                <p:cNvSpPr>
                  <a:spLocks noChangeShapeType="1"/>
                </p:cNvSpPr>
                <p:nvPr/>
              </p:nvSpPr>
              <p:spPr bwMode="auto">
                <a:xfrm>
                  <a:off x="6939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7" name="Rectangle 289"/>
                <p:cNvSpPr>
                  <a:spLocks noChangeArrowheads="1"/>
                </p:cNvSpPr>
                <p:nvPr/>
              </p:nvSpPr>
              <p:spPr bwMode="auto">
                <a:xfrm>
                  <a:off x="6939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8" name="Line 290"/>
                <p:cNvSpPr>
                  <a:spLocks noChangeShapeType="1"/>
                </p:cNvSpPr>
                <p:nvPr/>
              </p:nvSpPr>
              <p:spPr bwMode="auto">
                <a:xfrm>
                  <a:off x="7170" y="2288"/>
                  <a:ext cx="0" cy="934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99" name="Rectangle 291"/>
                <p:cNvSpPr>
                  <a:spLocks noChangeArrowheads="1"/>
                </p:cNvSpPr>
                <p:nvPr/>
              </p:nvSpPr>
              <p:spPr bwMode="auto">
                <a:xfrm>
                  <a:off x="7170" y="2288"/>
                  <a:ext cx="3" cy="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0" name="Line 292"/>
                <p:cNvSpPr>
                  <a:spLocks noChangeShapeType="1"/>
                </p:cNvSpPr>
                <p:nvPr/>
              </p:nvSpPr>
              <p:spPr bwMode="auto">
                <a:xfrm>
                  <a:off x="852" y="3219"/>
                  <a:ext cx="6511" cy="0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1" name="Rectangle 293"/>
                <p:cNvSpPr>
                  <a:spLocks noChangeArrowheads="1"/>
                </p:cNvSpPr>
                <p:nvPr/>
              </p:nvSpPr>
              <p:spPr bwMode="auto">
                <a:xfrm>
                  <a:off x="852" y="3219"/>
                  <a:ext cx="6511" cy="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2" name="Line 294"/>
                <p:cNvSpPr>
                  <a:spLocks noChangeShapeType="1"/>
                </p:cNvSpPr>
                <p:nvPr/>
              </p:nvSpPr>
              <p:spPr bwMode="auto">
                <a:xfrm>
                  <a:off x="7360" y="1893"/>
                  <a:ext cx="0" cy="1329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3" name="Rectangle 295"/>
                <p:cNvSpPr>
                  <a:spLocks noChangeArrowheads="1"/>
                </p:cNvSpPr>
                <p:nvPr/>
              </p:nvSpPr>
              <p:spPr bwMode="auto">
                <a:xfrm>
                  <a:off x="7360" y="1893"/>
                  <a:ext cx="3" cy="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4" name="Line 296"/>
                <p:cNvSpPr>
                  <a:spLocks noChangeShapeType="1"/>
                </p:cNvSpPr>
                <p:nvPr/>
              </p:nvSpPr>
              <p:spPr bwMode="auto">
                <a:xfrm>
                  <a:off x="849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5" name="Rectangle 297"/>
                <p:cNvSpPr>
                  <a:spLocks noChangeArrowheads="1"/>
                </p:cNvSpPr>
                <p:nvPr/>
              </p:nvSpPr>
              <p:spPr bwMode="auto">
                <a:xfrm>
                  <a:off x="849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6" name="Line 298"/>
                <p:cNvSpPr>
                  <a:spLocks noChangeShapeType="1"/>
                </p:cNvSpPr>
                <p:nvPr/>
              </p:nvSpPr>
              <p:spPr bwMode="auto">
                <a:xfrm>
                  <a:off x="973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7" name="Rectangle 299"/>
                <p:cNvSpPr>
                  <a:spLocks noChangeArrowheads="1"/>
                </p:cNvSpPr>
                <p:nvPr/>
              </p:nvSpPr>
              <p:spPr bwMode="auto">
                <a:xfrm>
                  <a:off x="973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8" name="Line 300"/>
                <p:cNvSpPr>
                  <a:spLocks noChangeShapeType="1"/>
                </p:cNvSpPr>
                <p:nvPr/>
              </p:nvSpPr>
              <p:spPr bwMode="auto">
                <a:xfrm>
                  <a:off x="2771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771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0" name="Line 302"/>
                <p:cNvSpPr>
                  <a:spLocks noChangeShapeType="1"/>
                </p:cNvSpPr>
                <p:nvPr/>
              </p:nvSpPr>
              <p:spPr bwMode="auto">
                <a:xfrm>
                  <a:off x="3100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1" name="Rectangle 303"/>
                <p:cNvSpPr>
                  <a:spLocks noChangeArrowheads="1"/>
                </p:cNvSpPr>
                <p:nvPr/>
              </p:nvSpPr>
              <p:spPr bwMode="auto">
                <a:xfrm>
                  <a:off x="3100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2" name="Line 304"/>
                <p:cNvSpPr>
                  <a:spLocks noChangeShapeType="1"/>
                </p:cNvSpPr>
                <p:nvPr/>
              </p:nvSpPr>
              <p:spPr bwMode="auto">
                <a:xfrm>
                  <a:off x="3467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3" name="Rectangle 305"/>
                <p:cNvSpPr>
                  <a:spLocks noChangeArrowheads="1"/>
                </p:cNvSpPr>
                <p:nvPr/>
              </p:nvSpPr>
              <p:spPr bwMode="auto">
                <a:xfrm>
                  <a:off x="3467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4" name="Line 306"/>
                <p:cNvSpPr>
                  <a:spLocks noChangeShapeType="1"/>
                </p:cNvSpPr>
                <p:nvPr/>
              </p:nvSpPr>
              <p:spPr bwMode="auto">
                <a:xfrm>
                  <a:off x="3833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5" name="Rectangle 307"/>
                <p:cNvSpPr>
                  <a:spLocks noChangeArrowheads="1"/>
                </p:cNvSpPr>
                <p:nvPr/>
              </p:nvSpPr>
              <p:spPr bwMode="auto">
                <a:xfrm>
                  <a:off x="3833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6" name="Line 308"/>
                <p:cNvSpPr>
                  <a:spLocks noChangeShapeType="1"/>
                </p:cNvSpPr>
                <p:nvPr/>
              </p:nvSpPr>
              <p:spPr bwMode="auto">
                <a:xfrm>
                  <a:off x="4105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7" name="Rectangle 309"/>
                <p:cNvSpPr>
                  <a:spLocks noChangeArrowheads="1"/>
                </p:cNvSpPr>
                <p:nvPr/>
              </p:nvSpPr>
              <p:spPr bwMode="auto">
                <a:xfrm>
                  <a:off x="4105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8" name="Line 310"/>
                <p:cNvSpPr>
                  <a:spLocks noChangeShapeType="1"/>
                </p:cNvSpPr>
                <p:nvPr/>
              </p:nvSpPr>
              <p:spPr bwMode="auto">
                <a:xfrm>
                  <a:off x="4353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19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53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0" name="Line 312"/>
                <p:cNvSpPr>
                  <a:spLocks noChangeShapeType="1"/>
                </p:cNvSpPr>
                <p:nvPr/>
              </p:nvSpPr>
              <p:spPr bwMode="auto">
                <a:xfrm>
                  <a:off x="4529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1" name="Rectangle 313"/>
                <p:cNvSpPr>
                  <a:spLocks noChangeArrowheads="1"/>
                </p:cNvSpPr>
                <p:nvPr/>
              </p:nvSpPr>
              <p:spPr bwMode="auto">
                <a:xfrm>
                  <a:off x="4529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2" name="Line 314"/>
                <p:cNvSpPr>
                  <a:spLocks noChangeShapeType="1"/>
                </p:cNvSpPr>
                <p:nvPr/>
              </p:nvSpPr>
              <p:spPr bwMode="auto">
                <a:xfrm>
                  <a:off x="4774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3" name="Rectangle 315"/>
                <p:cNvSpPr>
                  <a:spLocks noChangeArrowheads="1"/>
                </p:cNvSpPr>
                <p:nvPr/>
              </p:nvSpPr>
              <p:spPr bwMode="auto">
                <a:xfrm>
                  <a:off x="4774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4" name="Line 316"/>
                <p:cNvSpPr>
                  <a:spLocks noChangeShapeType="1"/>
                </p:cNvSpPr>
                <p:nvPr/>
              </p:nvSpPr>
              <p:spPr bwMode="auto">
                <a:xfrm>
                  <a:off x="5046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5" name="Rectangle 317"/>
                <p:cNvSpPr>
                  <a:spLocks noChangeArrowheads="1"/>
                </p:cNvSpPr>
                <p:nvPr/>
              </p:nvSpPr>
              <p:spPr bwMode="auto">
                <a:xfrm>
                  <a:off x="5046" y="3222"/>
                  <a:ext cx="2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6" name="Line 318"/>
                <p:cNvSpPr>
                  <a:spLocks noChangeShapeType="1"/>
                </p:cNvSpPr>
                <p:nvPr/>
              </p:nvSpPr>
              <p:spPr bwMode="auto">
                <a:xfrm>
                  <a:off x="5276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7" name="Rectangle 319"/>
                <p:cNvSpPr>
                  <a:spLocks noChangeArrowheads="1"/>
                </p:cNvSpPr>
                <p:nvPr/>
              </p:nvSpPr>
              <p:spPr bwMode="auto">
                <a:xfrm>
                  <a:off x="5276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8" name="Line 320"/>
                <p:cNvSpPr>
                  <a:spLocks noChangeShapeType="1"/>
                </p:cNvSpPr>
                <p:nvPr/>
              </p:nvSpPr>
              <p:spPr bwMode="auto">
                <a:xfrm>
                  <a:off x="5510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29" name="Rectangle 321"/>
                <p:cNvSpPr>
                  <a:spLocks noChangeArrowheads="1"/>
                </p:cNvSpPr>
                <p:nvPr/>
              </p:nvSpPr>
              <p:spPr bwMode="auto">
                <a:xfrm>
                  <a:off x="5510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0" name="Line 322"/>
                <p:cNvSpPr>
                  <a:spLocks noChangeShapeType="1"/>
                </p:cNvSpPr>
                <p:nvPr/>
              </p:nvSpPr>
              <p:spPr bwMode="auto">
                <a:xfrm>
                  <a:off x="5773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5773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2" name="Line 324"/>
                <p:cNvSpPr>
                  <a:spLocks noChangeShapeType="1"/>
                </p:cNvSpPr>
                <p:nvPr/>
              </p:nvSpPr>
              <p:spPr bwMode="auto">
                <a:xfrm>
                  <a:off x="5998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3" name="Rectangle 325"/>
                <p:cNvSpPr>
                  <a:spLocks noChangeArrowheads="1"/>
                </p:cNvSpPr>
                <p:nvPr/>
              </p:nvSpPr>
              <p:spPr bwMode="auto">
                <a:xfrm>
                  <a:off x="5998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4" name="Line 326"/>
                <p:cNvSpPr>
                  <a:spLocks noChangeShapeType="1"/>
                </p:cNvSpPr>
                <p:nvPr/>
              </p:nvSpPr>
              <p:spPr bwMode="auto">
                <a:xfrm>
                  <a:off x="6243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5" name="Rectangle 327"/>
                <p:cNvSpPr>
                  <a:spLocks noChangeArrowheads="1"/>
                </p:cNvSpPr>
                <p:nvPr/>
              </p:nvSpPr>
              <p:spPr bwMode="auto">
                <a:xfrm>
                  <a:off x="6243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6" name="Line 328"/>
                <p:cNvSpPr>
                  <a:spLocks noChangeShapeType="1"/>
                </p:cNvSpPr>
                <p:nvPr/>
              </p:nvSpPr>
              <p:spPr bwMode="auto">
                <a:xfrm>
                  <a:off x="6497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6497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8" name="Line 330"/>
                <p:cNvSpPr>
                  <a:spLocks noChangeShapeType="1"/>
                </p:cNvSpPr>
                <p:nvPr/>
              </p:nvSpPr>
              <p:spPr bwMode="auto">
                <a:xfrm>
                  <a:off x="6691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6691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0" name="Line 332"/>
                <p:cNvSpPr>
                  <a:spLocks noChangeShapeType="1"/>
                </p:cNvSpPr>
                <p:nvPr/>
              </p:nvSpPr>
              <p:spPr bwMode="auto">
                <a:xfrm>
                  <a:off x="6939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6939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2" name="Line 334"/>
                <p:cNvSpPr>
                  <a:spLocks noChangeShapeType="1"/>
                </p:cNvSpPr>
                <p:nvPr/>
              </p:nvSpPr>
              <p:spPr bwMode="auto">
                <a:xfrm>
                  <a:off x="7170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7170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4" name="Line 336"/>
                <p:cNvSpPr>
                  <a:spLocks noChangeShapeType="1"/>
                </p:cNvSpPr>
                <p:nvPr/>
              </p:nvSpPr>
              <p:spPr bwMode="auto">
                <a:xfrm>
                  <a:off x="7360" y="32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7360" y="3222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6" name="Line 338"/>
                <p:cNvSpPr>
                  <a:spLocks noChangeShapeType="1"/>
                </p:cNvSpPr>
                <p:nvPr/>
              </p:nvSpPr>
              <p:spPr bwMode="auto">
                <a:xfrm>
                  <a:off x="7363" y="189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7" name="Rectangle 339"/>
                <p:cNvSpPr>
                  <a:spLocks noChangeArrowheads="1"/>
                </p:cNvSpPr>
                <p:nvPr/>
              </p:nvSpPr>
              <p:spPr bwMode="auto">
                <a:xfrm>
                  <a:off x="7363" y="1890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8" name="Line 340"/>
                <p:cNvSpPr>
                  <a:spLocks noChangeShapeType="1"/>
                </p:cNvSpPr>
                <p:nvPr/>
              </p:nvSpPr>
              <p:spPr bwMode="auto">
                <a:xfrm>
                  <a:off x="7363" y="199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49" name="Rectangle 341"/>
                <p:cNvSpPr>
                  <a:spLocks noChangeArrowheads="1"/>
                </p:cNvSpPr>
                <p:nvPr/>
              </p:nvSpPr>
              <p:spPr bwMode="auto">
                <a:xfrm>
                  <a:off x="7363" y="1994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0" name="Line 342"/>
                <p:cNvSpPr>
                  <a:spLocks noChangeShapeType="1"/>
                </p:cNvSpPr>
                <p:nvPr/>
              </p:nvSpPr>
              <p:spPr bwMode="auto">
                <a:xfrm>
                  <a:off x="7363" y="212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1" name="Rectangle 343"/>
                <p:cNvSpPr>
                  <a:spLocks noChangeArrowheads="1"/>
                </p:cNvSpPr>
                <p:nvPr/>
              </p:nvSpPr>
              <p:spPr bwMode="auto">
                <a:xfrm>
                  <a:off x="7363" y="2124"/>
                  <a:ext cx="3" cy="2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2" name="Line 344"/>
                <p:cNvSpPr>
                  <a:spLocks noChangeShapeType="1"/>
                </p:cNvSpPr>
                <p:nvPr/>
              </p:nvSpPr>
              <p:spPr bwMode="auto">
                <a:xfrm>
                  <a:off x="7363" y="228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3" name="Rectangle 345"/>
                <p:cNvSpPr>
                  <a:spLocks noChangeArrowheads="1"/>
                </p:cNvSpPr>
                <p:nvPr/>
              </p:nvSpPr>
              <p:spPr bwMode="auto">
                <a:xfrm>
                  <a:off x="7363" y="2285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4" name="Line 346"/>
                <p:cNvSpPr>
                  <a:spLocks noChangeShapeType="1"/>
                </p:cNvSpPr>
                <p:nvPr/>
              </p:nvSpPr>
              <p:spPr bwMode="auto">
                <a:xfrm>
                  <a:off x="7363" y="243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5" name="Rectangle 347"/>
                <p:cNvSpPr>
                  <a:spLocks noChangeArrowheads="1"/>
                </p:cNvSpPr>
                <p:nvPr/>
              </p:nvSpPr>
              <p:spPr bwMode="auto">
                <a:xfrm>
                  <a:off x="7363" y="2435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6" name="Line 348"/>
                <p:cNvSpPr>
                  <a:spLocks noChangeShapeType="1"/>
                </p:cNvSpPr>
                <p:nvPr/>
              </p:nvSpPr>
              <p:spPr bwMode="auto">
                <a:xfrm>
                  <a:off x="7363" y="253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7" name="Rectangle 349"/>
                <p:cNvSpPr>
                  <a:spLocks noChangeArrowheads="1"/>
                </p:cNvSpPr>
                <p:nvPr/>
              </p:nvSpPr>
              <p:spPr bwMode="auto">
                <a:xfrm>
                  <a:off x="7363" y="2533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8" name="Line 350"/>
                <p:cNvSpPr>
                  <a:spLocks noChangeShapeType="1"/>
                </p:cNvSpPr>
                <p:nvPr/>
              </p:nvSpPr>
              <p:spPr bwMode="auto">
                <a:xfrm>
                  <a:off x="7363" y="263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59" name="Rectangle 351"/>
                <p:cNvSpPr>
                  <a:spLocks noChangeArrowheads="1"/>
                </p:cNvSpPr>
                <p:nvPr/>
              </p:nvSpPr>
              <p:spPr bwMode="auto">
                <a:xfrm>
                  <a:off x="7363" y="2631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0" name="Line 352"/>
                <p:cNvSpPr>
                  <a:spLocks noChangeShapeType="1"/>
                </p:cNvSpPr>
                <p:nvPr/>
              </p:nvSpPr>
              <p:spPr bwMode="auto">
                <a:xfrm>
                  <a:off x="7363" y="272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1" name="Rectangle 353"/>
                <p:cNvSpPr>
                  <a:spLocks noChangeArrowheads="1"/>
                </p:cNvSpPr>
                <p:nvPr/>
              </p:nvSpPr>
              <p:spPr bwMode="auto">
                <a:xfrm>
                  <a:off x="7363" y="2729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2" name="Line 354"/>
                <p:cNvSpPr>
                  <a:spLocks noChangeShapeType="1"/>
                </p:cNvSpPr>
                <p:nvPr/>
              </p:nvSpPr>
              <p:spPr bwMode="auto">
                <a:xfrm>
                  <a:off x="7363" y="282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3" name="Rectangle 355"/>
                <p:cNvSpPr>
                  <a:spLocks noChangeArrowheads="1"/>
                </p:cNvSpPr>
                <p:nvPr/>
              </p:nvSpPr>
              <p:spPr bwMode="auto">
                <a:xfrm>
                  <a:off x="7363" y="2827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4" name="Line 356"/>
                <p:cNvSpPr>
                  <a:spLocks noChangeShapeType="1"/>
                </p:cNvSpPr>
                <p:nvPr/>
              </p:nvSpPr>
              <p:spPr bwMode="auto">
                <a:xfrm>
                  <a:off x="7363" y="292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5" name="Rectangle 357"/>
                <p:cNvSpPr>
                  <a:spLocks noChangeArrowheads="1"/>
                </p:cNvSpPr>
                <p:nvPr/>
              </p:nvSpPr>
              <p:spPr bwMode="auto">
                <a:xfrm>
                  <a:off x="7363" y="2925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6" name="Line 358"/>
                <p:cNvSpPr>
                  <a:spLocks noChangeShapeType="1"/>
                </p:cNvSpPr>
                <p:nvPr/>
              </p:nvSpPr>
              <p:spPr bwMode="auto">
                <a:xfrm>
                  <a:off x="7363" y="302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7" name="Rectangle 359"/>
                <p:cNvSpPr>
                  <a:spLocks noChangeArrowheads="1"/>
                </p:cNvSpPr>
                <p:nvPr/>
              </p:nvSpPr>
              <p:spPr bwMode="auto">
                <a:xfrm>
                  <a:off x="7363" y="3023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8" name="Line 360"/>
                <p:cNvSpPr>
                  <a:spLocks noChangeShapeType="1"/>
                </p:cNvSpPr>
                <p:nvPr/>
              </p:nvSpPr>
              <p:spPr bwMode="auto">
                <a:xfrm>
                  <a:off x="7363" y="312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69" name="Rectangle 361"/>
                <p:cNvSpPr>
                  <a:spLocks noChangeArrowheads="1"/>
                </p:cNvSpPr>
                <p:nvPr/>
              </p:nvSpPr>
              <p:spPr bwMode="auto">
                <a:xfrm>
                  <a:off x="7363" y="3121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70" name="Line 362"/>
                <p:cNvSpPr>
                  <a:spLocks noChangeShapeType="1"/>
                </p:cNvSpPr>
                <p:nvPr/>
              </p:nvSpPr>
              <p:spPr bwMode="auto">
                <a:xfrm>
                  <a:off x="7363" y="321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4D4D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  <p:sp>
              <p:nvSpPr>
                <p:cNvPr id="171" name="Rectangle 363"/>
                <p:cNvSpPr>
                  <a:spLocks noChangeArrowheads="1"/>
                </p:cNvSpPr>
                <p:nvPr/>
              </p:nvSpPr>
              <p:spPr bwMode="auto">
                <a:xfrm>
                  <a:off x="7363" y="3219"/>
                  <a:ext cx="3" cy="3"/>
                </a:xfrm>
                <a:prstGeom prst="rect">
                  <a:avLst/>
                </a:pr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6774"/>
              </p:ext>
            </p:extLst>
          </p:nvPr>
        </p:nvGraphicFramePr>
        <p:xfrm>
          <a:off x="678880" y="1797124"/>
          <a:ext cx="5411353" cy="469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45"/>
                <a:gridCol w="3144408"/>
                <a:gridCol w="1828800"/>
              </a:tblGrid>
              <a:tr h="870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статей расходов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руб.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70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работников, непосредственно занятых созданием научно-технической продукции (фонд оплаты труда),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264 832 462,64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на социальные нужды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(25,0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ФОТ),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66 208 115,66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419 214 392,56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Спецоборудование для научных (экспериментальных) работ,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прямые расходы,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14 549 642,20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 расходы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(350,0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ФОТ),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926 913 619,25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работ,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1 791 718 232,31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(15 % от себестоимости), руб.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202 400 767,69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НМЦК, руб.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1 994 119 000,00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2362" y="319177"/>
            <a:ext cx="815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обоснования НМЦК по закупке 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НМЦК 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994 119 000,00 рублей</a:t>
            </a:r>
          </a:p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определения НМЦК: Затратный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метод. Закупка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единственного поставщика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68249"/>
              </p:ext>
            </p:extLst>
          </p:nvPr>
        </p:nvGraphicFramePr>
        <p:xfrm>
          <a:off x="6649322" y="1774551"/>
          <a:ext cx="3166379" cy="17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08"/>
                <a:gridCol w="1519671"/>
              </a:tblGrid>
              <a:tr h="129376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Трудоемкость,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чел./мес.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Стоимость единицы рабочего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времени специалистов руб./мес.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3366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2 745,80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96 450,02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Стрелка вниз 48"/>
          <p:cNvSpPr/>
          <p:nvPr/>
        </p:nvSpPr>
        <p:spPr>
          <a:xfrm rot="5400000">
            <a:off x="5915039" y="2619539"/>
            <a:ext cx="902505" cy="5521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946461" y="1736361"/>
            <a:ext cx="1940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r>
              <a:rPr lang="ru-RU" sz="13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Представленная документация не содержит сведений об источниках сведений о трудоемкости выполнения работ и стоимости единицы рабочего времени</a:t>
            </a:r>
            <a:endParaRPr lang="ru-RU" sz="13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0233" y="3977692"/>
            <a:ext cx="544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Стоимость материалов не подтверждена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0233" y="4679086"/>
            <a:ext cx="637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Расчет и структура прочих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прямых расходов не определены и не  подтверждены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0233" y="5119033"/>
            <a:ext cx="610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Расчет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накладных расходов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отсутствует. За пределами допустимого размера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03449" y="5179059"/>
            <a:ext cx="1539308" cy="3317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84295" y="5162445"/>
            <a:ext cx="1539308" cy="3317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84295" y="4003033"/>
            <a:ext cx="1539308" cy="3317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384295" y="4803681"/>
            <a:ext cx="1539308" cy="3317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84295" y="2914291"/>
            <a:ext cx="1539308" cy="3317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27460"/>
              </p:ext>
            </p:extLst>
          </p:nvPr>
        </p:nvGraphicFramePr>
        <p:xfrm>
          <a:off x="999068" y="1597560"/>
          <a:ext cx="10727265" cy="44449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61901"/>
                <a:gridCol w="6365364"/>
              </a:tblGrid>
              <a:tr h="5913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НПА</a:t>
                      </a:r>
                    </a:p>
                    <a:p>
                      <a:pPr algn="ctr"/>
                      <a:endParaRPr lang="ru-RU" sz="14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Суть нововведений</a:t>
                      </a:r>
                    </a:p>
                    <a:p>
                      <a:pPr algn="ctr"/>
                      <a:endParaRPr lang="ru-RU" sz="14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4841">
                <a:tc>
                  <a:txBody>
                    <a:bodyPr/>
                    <a:lstStyle/>
                    <a:p>
                      <a:pPr marL="0" lvl="0" indent="0" algn="just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Приказ Минздрава России от 26.10.2017 № 870н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                        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«Об утверждении Типового контракта на поставку лекарственных препаратов для медицинского применения и информационной карты Типового контракта на поставку лекарственных препаратов для медицинского применения»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+mn-lt"/>
                        </a:rPr>
                        <a:t>С 1 января 2018 года заказчик </a:t>
                      </a:r>
                      <a:r>
                        <a:rPr lang="ru-RU" sz="1200" b="1" dirty="0" smtClean="0">
                          <a:latin typeface="+mn-lt"/>
                        </a:rPr>
                        <a:t>обязан применить типовой контракт </a:t>
                      </a:r>
                      <a:r>
                        <a:rPr lang="ru-RU" sz="1200" dirty="0" smtClean="0">
                          <a:latin typeface="+mn-lt"/>
                        </a:rPr>
                        <a:t/>
                      </a:r>
                      <a:br>
                        <a:rPr lang="ru-RU" sz="1200" dirty="0" smtClean="0">
                          <a:latin typeface="+mn-lt"/>
                        </a:rPr>
                      </a:br>
                      <a:r>
                        <a:rPr lang="ru-RU" sz="1200" dirty="0" smtClean="0">
                          <a:latin typeface="+mn-lt"/>
                        </a:rPr>
                        <a:t>на поставку лекарственных препаратов для медицинского применения.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+mn-lt"/>
                        </a:rPr>
                        <a:t>Кроме того, </a:t>
                      </a:r>
                      <a:r>
                        <a:rPr lang="ru-RU" sz="1200" b="1" dirty="0" smtClean="0">
                          <a:latin typeface="+mn-lt"/>
                        </a:rPr>
                        <a:t>установлен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исчерпывающий перечень технических характеристик ЛП</a:t>
                      </a:r>
                      <a:r>
                        <a:rPr lang="ru-RU" sz="1200" baseline="0" dirty="0" smtClean="0">
                          <a:latin typeface="+mn-lt"/>
                        </a:rPr>
                        <a:t>, </a:t>
                      </a:r>
                    </a:p>
                    <a:p>
                      <a:pPr marL="0" indent="268288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latin typeface="+mn-lt"/>
                        </a:rPr>
                        <a:t>а также обязательных к применению документов о приемке.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40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Приказ Минздрава России от 26.10.2017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№ 871н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                  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«Об 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при осуществлении закупок лекарственных препаратов для медицинского применения»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 новый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(иной метод) обоснования НМЦК заключающийся </a:t>
                      </a:r>
                      <a:b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применения нескольких методов обоснования НМЦК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при закупках ЛП.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Вводит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новые источники информации для обоснования НМЦК: средневзвешенная цена и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референтная цена (обязательна к применению с 1 января 2019 года)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.</a:t>
                      </a:r>
                    </a:p>
                    <a:p>
                      <a:pPr marL="268288" indent="-268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Обязывает заказчика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применять минимальную цену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,  а не среднеарифметическую </a:t>
                      </a:r>
                    </a:p>
                    <a:p>
                      <a:pPr marL="0" indent="268288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на основании четырех источников информации.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Референтная цена рассчитывается автоматически и пригодна для удаленного постоянного мониторинга цен лекарственных препаратов.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6449">
                <a:tc>
                  <a:txBody>
                    <a:bodyPr/>
                    <a:lstStyle/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Постановление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Правительства РФ от 15.11.2017 № 1380                  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«Об особенностях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описания лекарственных препаратов для медицинского применения, являющихся объектом закупки для обеспечения государственных и муниципальных нужд»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Обязывает заказчика при описании объекта закупки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указывать кратную дозировку </a:t>
                      </a:r>
                    </a:p>
                    <a:p>
                      <a:pPr marL="0" indent="268288" algn="just">
                        <a:buFont typeface="Wingdings" panose="05000000000000000000" pitchFamily="2" charset="2"/>
                        <a:buNone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в двойном количестве ЛП;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Обязывает заказчика установить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эквивалентную лекарственную форму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Обязывает заказчика установить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остаточный срок годности в единицах времени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Вводит ряд особых случаев для описания объекта закупки (упаковка).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0371" y="861889"/>
            <a:ext cx="765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НПА по закупкам лекарственных препаратов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561" y="6120077"/>
            <a:ext cx="10033000" cy="3397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✔ В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целях реализации организовано взаимодействие ЕИС ↔ ЕСКЛП</a:t>
            </a:r>
            <a:endPara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6201" y="931184"/>
            <a:ext cx="7913915" cy="723444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Признаки завышения цен закупок лекарственных препаратов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 ноябрь)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56499"/>
              </p:ext>
            </p:extLst>
          </p:nvPr>
        </p:nvGraphicFramePr>
        <p:xfrm>
          <a:off x="794657" y="1782812"/>
          <a:ext cx="10863943" cy="21136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43743"/>
                <a:gridCol w="1507067"/>
                <a:gridCol w="1761066"/>
                <a:gridCol w="1342510"/>
                <a:gridCol w="1442949"/>
                <a:gridCol w="1913476"/>
                <a:gridCol w="1253132"/>
              </a:tblGrid>
              <a:tr h="13718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/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уровень бюджета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Сумма осуществленных закупки,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Признаки превышения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над референтной ценой в сумме,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Процентное соотношение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Сумма «ТОП»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закупок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по ЛП,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Признаки превышения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по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«ТОП» в сумме,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млн 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Процентное соотношение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97"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101,9 млрд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751 млн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0,7 %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2,7 млрд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544 млн*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97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190,5</a:t>
                      </a:r>
                      <a:r>
                        <a:rPr lang="ru-RU" baseline="0" dirty="0" smtClean="0"/>
                        <a:t> млрд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</a:t>
                      </a:r>
                      <a:r>
                        <a:rPr lang="ru-RU" baseline="0" dirty="0" smtClean="0"/>
                        <a:t>9 млрд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 млрд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842 млн**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30 %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7893" y="4521919"/>
            <a:ext cx="6302829" cy="523220"/>
          </a:xfrm>
          <a:prstGeom prst="rect">
            <a:avLst/>
          </a:prstGeom>
          <a:ln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* Порядка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70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закупок (10 СМНН): противовирусное(ВИЧ), антибактериальное, противотуберкулезное, иммунодепрессанты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657" y="5577620"/>
            <a:ext cx="6302829" cy="523220"/>
          </a:xfrm>
          <a:prstGeom prst="rect">
            <a:avLst/>
          </a:prstGeom>
          <a:ln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**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Порядка 2795 закупок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: противоопухолевое (25 СМНН): противовирусное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(ВИЧ, гепатит), иммунодепрессанты, нейролептики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100722" y="4663786"/>
            <a:ext cx="733755" cy="23948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100722" y="5719487"/>
            <a:ext cx="733755" cy="23948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142514" y="4414197"/>
            <a:ext cx="3309257" cy="738664"/>
          </a:xfrm>
          <a:prstGeom prst="rect">
            <a:avLst/>
          </a:prstGeom>
          <a:ln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выверка чистоты данных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выход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на точечные проверки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каждому факту</a:t>
            </a:r>
            <a:endParaRPr lang="ru-RU" sz="1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2514" y="5313542"/>
            <a:ext cx="3309257" cy="954107"/>
          </a:xfrm>
          <a:prstGeom prst="rect">
            <a:avLst/>
          </a:prstGeom>
          <a:ln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выверка чистоты данных 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ориентировки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по каждому факту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переконтроль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по переданным ориентировкам</a:t>
            </a:r>
            <a:endParaRPr lang="ru-RU" sz="1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3E9E-ECEF-4AC7-BCA9-85B732FA39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7855" y="1248934"/>
            <a:ext cx="7774029" cy="36931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defPPr>
              <a:defRPr lang="ru-RU"/>
            </a:defPPr>
            <a:lvl1pPr algn="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Планы на 2019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8399" y="703580"/>
            <a:ext cx="5771575" cy="369316"/>
          </a:xfrm>
          <a:prstGeom prst="rect">
            <a:avLst/>
          </a:prstGeom>
          <a:noFill/>
        </p:spPr>
        <p:txBody>
          <a:bodyPr wrap="square" lIns="60945" tIns="30472" rIns="60945" bIns="30472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ЕИС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747593" y="2064541"/>
            <a:ext cx="3281608" cy="1292645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endParaRPr lang="ru-RU" sz="15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1.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 Запуск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электронного документооборота для исполнителей и субисполнителей, интеграция с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ФНС</a:t>
            </a:r>
          </a:p>
          <a:p>
            <a:endParaRPr lang="ru-RU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747593" y="4091805"/>
            <a:ext cx="3281607" cy="13234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endParaRPr lang="ru-RU" sz="16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4.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Запуск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функционала формирования структурированных опросов рынка для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НМЦК</a:t>
            </a:r>
          </a:p>
          <a:p>
            <a:endParaRPr lang="ru-RU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4476064" y="4107194"/>
            <a:ext cx="3281607" cy="130803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endParaRPr lang="ru-RU" sz="22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5.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Запуск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в пром электронного актирования </a:t>
            </a:r>
            <a:endParaRPr lang="ru-RU" sz="1500" dirty="0" smtClean="0">
              <a:solidFill>
                <a:schemeClr val="bg1"/>
              </a:solidFill>
              <a:cs typeface="Arial" charset="0"/>
            </a:endParaRPr>
          </a:p>
          <a:p>
            <a:endParaRPr lang="ru-R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8178367" y="2049152"/>
            <a:ext cx="3281607" cy="130803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endParaRPr lang="ru-RU" sz="8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3.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 Запуск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РСД (реестр субподрядных договоров). </a:t>
            </a:r>
          </a:p>
          <a:p>
            <a:r>
              <a:rPr lang="ru-RU" sz="1500" dirty="0">
                <a:solidFill>
                  <a:schemeClr val="bg1"/>
                </a:solidFill>
                <a:cs typeface="Arial" charset="0"/>
              </a:rPr>
              <a:t>Ведение инф. о фактически понесенных затратах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соисполнителей</a:t>
            </a:r>
          </a:p>
          <a:p>
            <a:endParaRPr lang="ru-RU" sz="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2" name="TextBox 61"/>
          <p:cNvSpPr txBox="1">
            <a:spLocks/>
          </p:cNvSpPr>
          <p:nvPr/>
        </p:nvSpPr>
        <p:spPr>
          <a:xfrm>
            <a:off x="8201596" y="4114888"/>
            <a:ext cx="3281607" cy="1277257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endParaRPr lang="ru-RU" sz="29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6.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Аналитика цен</a:t>
            </a:r>
          </a:p>
          <a:p>
            <a:endParaRPr lang="ru-RU" sz="3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4476064" y="2072016"/>
            <a:ext cx="3281607" cy="1292645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0945" tIns="30472" rIns="60945" bIns="30472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cs typeface="Arial" charset="0"/>
              </a:rPr>
              <a:t>2. </a:t>
            </a:r>
            <a:r>
              <a:rPr lang="ru-RU" sz="1500" dirty="0" smtClean="0">
                <a:solidFill>
                  <a:schemeClr val="bg1"/>
                </a:solidFill>
                <a:cs typeface="Arial" charset="0"/>
              </a:rPr>
              <a:t>Интеграция </a:t>
            </a:r>
            <a:r>
              <a:rPr lang="ru-RU" sz="1500" dirty="0">
                <a:solidFill>
                  <a:schemeClr val="bg1"/>
                </a:solidFill>
                <a:cs typeface="Arial" charset="0"/>
              </a:rPr>
              <a:t>ЕИС и ГИС "Казначейское сопровождение" </a:t>
            </a:r>
            <a:br>
              <a:rPr lang="ru-RU" sz="1500" dirty="0">
                <a:solidFill>
                  <a:schemeClr val="bg1"/>
                </a:solidFill>
                <a:cs typeface="Arial" charset="0"/>
              </a:rPr>
            </a:br>
            <a:r>
              <a:rPr lang="ru-RU" sz="1500" dirty="0">
                <a:solidFill>
                  <a:schemeClr val="bg1"/>
                </a:solidFill>
                <a:cs typeface="Arial" charset="0"/>
              </a:rPr>
              <a:t>в части обмена электронными документами и информацией </a:t>
            </a:r>
            <a:br>
              <a:rPr lang="ru-RU" sz="1500" dirty="0">
                <a:solidFill>
                  <a:schemeClr val="bg1"/>
                </a:solidFill>
                <a:cs typeface="Arial" charset="0"/>
              </a:rPr>
            </a:br>
            <a:r>
              <a:rPr lang="ru-RU" sz="1500" dirty="0">
                <a:solidFill>
                  <a:schemeClr val="bg1"/>
                </a:solidFill>
                <a:cs typeface="Arial" charset="0"/>
              </a:rPr>
              <a:t>о платежах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613299" y="5079392"/>
            <a:ext cx="2377813" cy="430754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РЕЕСТР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СУБПОДРЯДНЫХ ДОГОВОРОВ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30694" y="5065826"/>
            <a:ext cx="2217525" cy="430754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КАЗНАЧЕЙСКОЕ СОПРОВОЖДЕНИЕ И ЭДО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81933" y="6374266"/>
            <a:ext cx="1915045" cy="246145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БИРЖА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(РЫНОК ТРУ)</a:t>
            </a:r>
          </a:p>
        </p:txBody>
      </p:sp>
      <p:sp>
        <p:nvSpPr>
          <p:cNvPr id="37" name="Rectangle 77"/>
          <p:cNvSpPr/>
          <p:nvPr/>
        </p:nvSpPr>
        <p:spPr>
          <a:xfrm>
            <a:off x="10132635" y="7660147"/>
            <a:ext cx="272677" cy="307682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0" name="Прямоугольник 13"/>
          <p:cNvSpPr/>
          <p:nvPr/>
        </p:nvSpPr>
        <p:spPr>
          <a:xfrm>
            <a:off x="5457275" y="5751140"/>
            <a:ext cx="1039697" cy="246145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ТАМОЖНЯ</a:t>
            </a:r>
          </a:p>
        </p:txBody>
      </p:sp>
      <p:sp>
        <p:nvSpPr>
          <p:cNvPr id="42" name="Прямоугольник 15"/>
          <p:cNvSpPr/>
          <p:nvPr/>
        </p:nvSpPr>
        <p:spPr>
          <a:xfrm>
            <a:off x="3239292" y="5751140"/>
            <a:ext cx="1107930" cy="246145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НАЛОГИ</a:t>
            </a:r>
          </a:p>
        </p:txBody>
      </p:sp>
      <p:pic>
        <p:nvPicPr>
          <p:cNvPr id="4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95" y="1221436"/>
            <a:ext cx="9671396" cy="5370397"/>
          </a:xfrm>
          <a:prstGeom prst="rect">
            <a:avLst/>
          </a:prstGeom>
        </p:spPr>
      </p:pic>
      <p:sp>
        <p:nvSpPr>
          <p:cNvPr id="53" name="Rectangle 77"/>
          <p:cNvSpPr/>
          <p:nvPr/>
        </p:nvSpPr>
        <p:spPr>
          <a:xfrm>
            <a:off x="10760778" y="6888308"/>
            <a:ext cx="272677" cy="307682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31913" y="1461388"/>
            <a:ext cx="3578710" cy="141533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ru-RU" sz="2900" dirty="0">
                <a:solidFill>
                  <a:srgbClr val="20387F"/>
                </a:solidFill>
              </a:rPr>
              <a:t>ДОСТОВЕРНЫЕ  </a:t>
            </a:r>
          </a:p>
          <a:p>
            <a:pPr algn="ctr"/>
            <a:r>
              <a:rPr lang="ru-RU" sz="2900" dirty="0">
                <a:solidFill>
                  <a:srgbClr val="20387F"/>
                </a:solidFill>
              </a:rPr>
              <a:t>ЦЕНЫ НА ТОВАРЫ, </a:t>
            </a:r>
          </a:p>
          <a:p>
            <a:pPr algn="ctr"/>
            <a:r>
              <a:rPr lang="ru-RU" sz="2900" dirty="0">
                <a:solidFill>
                  <a:srgbClr val="20387F"/>
                </a:solidFill>
              </a:rPr>
              <a:t>РАБОТЫ, УСЛУГИ</a:t>
            </a:r>
            <a:endParaRPr lang="en-US" sz="2900" dirty="0">
              <a:solidFill>
                <a:srgbClr val="20387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8139" y="583063"/>
            <a:ext cx="5232252" cy="369316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ЕИС. ГИС анализ данных о ценах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 rotWithShape="1">
          <a:blip r:embed="rId3"/>
          <a:srcRect l="51196" t="-1" r="27751" b="62363"/>
          <a:stretch/>
        </p:blipFill>
        <p:spPr>
          <a:xfrm>
            <a:off x="2183358" y="1221553"/>
            <a:ext cx="2111868" cy="19679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1737" y="1862057"/>
            <a:ext cx="1446547" cy="73843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sz="4400" dirty="0">
                <a:solidFill>
                  <a:srgbClr val="20387F"/>
                </a:solidFill>
              </a:rPr>
              <a:t>КТРУ</a:t>
            </a:r>
            <a:endParaRPr lang="en-US" sz="4400" dirty="0">
              <a:solidFill>
                <a:srgbClr val="2038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4792" y="4196849"/>
            <a:ext cx="7151553" cy="2423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9937" y="4446828"/>
            <a:ext cx="1391913" cy="383924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ЕИС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5970" y="4964696"/>
            <a:ext cx="1395880" cy="383924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ОИВ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0552" y="5492592"/>
            <a:ext cx="1396233" cy="379988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2100" dirty="0"/>
              <a:t>РЫНОК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8019" y="6020488"/>
            <a:ext cx="1408766" cy="410484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850" b="1" dirty="0"/>
              <a:t>УЧАСТНИКИ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647071" y="4446828"/>
            <a:ext cx="1272710" cy="410838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РСД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18811" y="4446828"/>
            <a:ext cx="1272710" cy="400817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ЭДО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97662" y="4446828"/>
            <a:ext cx="1441648" cy="410838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/>
              <a:t>Запросы цен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380830" y="4446828"/>
            <a:ext cx="2197574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300" dirty="0"/>
              <a:t>Анализ факт затрат. Подсистема мониторинга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083828" y="4994765"/>
            <a:ext cx="1509425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700" dirty="0"/>
              <a:t>ФАС (тарифы)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1473" y="4987552"/>
            <a:ext cx="2645743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400" dirty="0"/>
              <a:t>ФНС (налоги на сделки, товары)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432716" y="4987552"/>
            <a:ext cx="2145687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400" dirty="0"/>
              <a:t>ФТС (пошлины на товары)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971174" y="5486381"/>
            <a:ext cx="1607230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ЭТП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60997" y="6035187"/>
            <a:ext cx="1272710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2100" dirty="0"/>
              <a:t>ЕРУЗ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11511" y="6033768"/>
            <a:ext cx="1866893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ЕГРЮЛ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412570" y="6043881"/>
            <a:ext cx="1063271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СВР</a:t>
            </a: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501730" y="5494850"/>
            <a:ext cx="1370553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ЕАТ</a:t>
            </a:r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755531" y="5492592"/>
            <a:ext cx="1647309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Агрегаторы</a:t>
            </a:r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057867" y="5494850"/>
            <a:ext cx="1598773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Биржи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45195" y="6043881"/>
            <a:ext cx="1063271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СПАРК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92976" y="6044093"/>
            <a:ext cx="935946" cy="38392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dirty="0" smtClean="0"/>
              <a:t>РЗ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2576189" y="4959627"/>
            <a:ext cx="8142136" cy="985826"/>
          </a:xfrm>
          <a:prstGeom prst="rect">
            <a:avLst/>
          </a:prstGeom>
          <a:gradFill>
            <a:gsLst>
              <a:gs pos="9667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0" tIns="30470" rIns="60940" bIns="30470" rtlCol="0" anchor="ctr"/>
          <a:lstStyle/>
          <a:p>
            <a:pPr marL="1104796" lvl="2" indent="-190442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Структурированный опрос </a:t>
            </a:r>
            <a:r>
              <a:rPr lang="ru-RU" sz="1600" dirty="0" smtClean="0">
                <a:solidFill>
                  <a:srgbClr val="002060"/>
                </a:solidFill>
              </a:rPr>
              <a:t>рынка. Аналитика ценообразования.</a:t>
            </a:r>
            <a:endParaRPr lang="ru-RU" sz="1600" dirty="0">
              <a:solidFill>
                <a:srgbClr val="002060"/>
              </a:solidFill>
            </a:endParaRPr>
          </a:p>
          <a:p>
            <a:pPr marL="190442" indent="-190442" algn="just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2060"/>
              </a:solidFill>
            </a:endParaRPr>
          </a:p>
          <a:p>
            <a:pPr marL="1104796" lvl="2" indent="-190442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Выявление признаков и </a:t>
            </a:r>
            <a:r>
              <a:rPr lang="ru-RU" sz="1600" dirty="0" smtClean="0">
                <a:solidFill>
                  <a:srgbClr val="002060"/>
                </a:solidFill>
              </a:rPr>
              <a:t>рисков завышения цен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82208" y="3366661"/>
            <a:ext cx="8245502" cy="974361"/>
          </a:xfrm>
          <a:prstGeom prst="rect">
            <a:avLst/>
          </a:prstGeom>
          <a:gradFill>
            <a:gsLst>
              <a:gs pos="9667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0" tIns="30470" rIns="60940" bIns="30470" rtlCol="0" anchor="ctr"/>
          <a:lstStyle/>
          <a:p>
            <a:pPr marL="1104796" lvl="2" indent="-19044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Методическое обеспечение органов контроля субъектов РФ и муниципалитетов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 контролю в сфере закупок</a:t>
            </a:r>
          </a:p>
          <a:p>
            <a:pPr marL="190442" indent="-190442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2060"/>
              </a:solidFill>
            </a:endParaRPr>
          </a:p>
          <a:p>
            <a:pPr marL="1104796" lvl="2" indent="-19044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Ориентировки по рисковым закупкам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1349" y="845336"/>
            <a:ext cx="5771575" cy="36931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defPPr>
              <a:defRPr lang="ru-RU"/>
            </a:defPPr>
            <a:lvl1pPr algn="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Методология. Планы на 2019 год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1348" y="403987"/>
            <a:ext cx="5771575" cy="369316"/>
          </a:xfrm>
          <a:prstGeom prst="rect">
            <a:avLst/>
          </a:prstGeom>
          <a:noFill/>
        </p:spPr>
        <p:txBody>
          <a:bodyPr wrap="square" lIns="60945" tIns="30472" rIns="60945" bIns="30472">
            <a:spAutoFit/>
          </a:bodyPr>
          <a:lstStyle>
            <a:defPPr>
              <a:defRPr lang="ru-RU"/>
            </a:defPPr>
            <a:lvl1pPr algn="r">
              <a:spcAft>
                <a:spcPts val="1800"/>
              </a:spcAft>
              <a:defRPr sz="4000" b="1"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Контроль в сфере закупок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22184" y="1653350"/>
            <a:ext cx="8912042" cy="1212462"/>
            <a:chOff x="2733751" y="2480791"/>
            <a:chExt cx="13370384" cy="181925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888809" y="2655359"/>
              <a:ext cx="12215326" cy="1479195"/>
            </a:xfrm>
            <a:prstGeom prst="rect">
              <a:avLst/>
            </a:prstGeom>
            <a:gradFill>
              <a:gsLst>
                <a:gs pos="9667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0">
                  <a:scrgbClr r="0" g="0" b="0"/>
                </a:gs>
                <a:gs pos="0">
                  <a:scrgbClr r="0" g="0" b="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marL="1104796" lvl="2" indent="-190442">
                <a:buFont typeface="Wingdings" panose="05000000000000000000" pitchFamily="2" charset="2"/>
                <a:buChar char="ü"/>
              </a:pPr>
              <a:endParaRPr lang="ru-RU" sz="1600" dirty="0" smtClean="0">
                <a:solidFill>
                  <a:srgbClr val="002060"/>
                </a:solidFill>
              </a:endParaRPr>
            </a:p>
            <a:p>
              <a:pPr marL="1104796" lvl="2" indent="-190442"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002060"/>
                  </a:solidFill>
                </a:rPr>
                <a:t>Аналитика ценообразования при контроле исполнения </a:t>
              </a:r>
              <a:r>
                <a:rPr lang="ru-RU" sz="1600" dirty="0">
                  <a:solidFill>
                    <a:srgbClr val="002060"/>
                  </a:solidFill>
                </a:rPr>
                <a:t>гос. контрактов на </a:t>
              </a:r>
              <a:r>
                <a:rPr lang="ru-RU" sz="1600" dirty="0" smtClean="0">
                  <a:solidFill>
                    <a:srgbClr val="002060"/>
                  </a:solidFill>
                </a:rPr>
                <a:t>выполнение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строительных </a:t>
              </a:r>
              <a:r>
                <a:rPr lang="ru-RU" sz="1600" b="1" dirty="0">
                  <a:solidFill>
                    <a:srgbClr val="002060"/>
                  </a:solidFill>
                </a:rPr>
                <a:t>работ, </a:t>
              </a:r>
              <a:r>
                <a:rPr lang="en-US" sz="1600" b="1" dirty="0">
                  <a:solidFill>
                    <a:srgbClr val="002060"/>
                  </a:solidFill>
                </a:rPr>
                <a:t>IT</a:t>
              </a:r>
              <a:r>
                <a:rPr lang="ru-RU" sz="1600" b="1" dirty="0">
                  <a:solidFill>
                    <a:srgbClr val="002060"/>
                  </a:solidFill>
                </a:rPr>
                <a:t>,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НИОКР. </a:t>
              </a:r>
              <a:r>
                <a:rPr lang="ru-RU" sz="1600" dirty="0" smtClean="0">
                  <a:solidFill>
                    <a:srgbClr val="002060"/>
                  </a:solidFill>
                </a:rPr>
                <a:t>Разработка особенностей контроля.</a:t>
              </a:r>
              <a:endParaRPr lang="ru-RU" sz="1600" dirty="0">
                <a:solidFill>
                  <a:srgbClr val="002060"/>
                </a:solidFill>
              </a:endParaRPr>
            </a:p>
            <a:p>
              <a:pPr marL="190442" indent="-190442" algn="just">
                <a:buFont typeface="Wingdings" panose="05000000000000000000" pitchFamily="2" charset="2"/>
                <a:buChar char="ü"/>
              </a:pPr>
              <a:endParaRPr lang="ru-RU" sz="1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733751" y="2480791"/>
              <a:ext cx="1805533" cy="1819254"/>
              <a:chOff x="2733751" y="2480791"/>
              <a:chExt cx="1805533" cy="181925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733751" y="2480791"/>
                <a:ext cx="1805533" cy="1819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6" rIns="91433" bIns="45716" rtlCol="0" anchor="ctr"/>
              <a:lstStyle/>
              <a:p>
                <a:pPr algn="ctr"/>
                <a:endParaRPr lang="ru-RU" sz="3600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9086" y="2875420"/>
                <a:ext cx="1029996" cy="1029996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1822182" y="3248334"/>
            <a:ext cx="1203480" cy="1191030"/>
            <a:chOff x="2756813" y="4689555"/>
            <a:chExt cx="1805533" cy="1787096"/>
          </a:xfrm>
        </p:grpSpPr>
        <p:sp>
          <p:nvSpPr>
            <p:cNvPr id="16" name="Овал 15"/>
            <p:cNvSpPr/>
            <p:nvPr/>
          </p:nvSpPr>
          <p:spPr>
            <a:xfrm>
              <a:off x="2756813" y="4689555"/>
              <a:ext cx="1805533" cy="17870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ru-RU" sz="360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97" y="5041415"/>
              <a:ext cx="1113364" cy="1113364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1822185" y="4878183"/>
            <a:ext cx="1203480" cy="1212462"/>
            <a:chOff x="2733750" y="7850717"/>
            <a:chExt cx="1805533" cy="1819254"/>
          </a:xfrm>
        </p:grpSpPr>
        <p:sp>
          <p:nvSpPr>
            <p:cNvPr id="18" name="Овал 17"/>
            <p:cNvSpPr/>
            <p:nvPr/>
          </p:nvSpPr>
          <p:spPr>
            <a:xfrm>
              <a:off x="2733750" y="7850717"/>
              <a:ext cx="1805533" cy="18192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ru-RU" sz="36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377" y="8093835"/>
              <a:ext cx="1358280" cy="1358280"/>
            </a:xfrm>
            <a:prstGeom prst="rect">
              <a:avLst/>
            </a:prstGeom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26938</TotalTime>
  <Words>1079</Words>
  <Application>Microsoft Office PowerPoint</Application>
  <PresentationFormat>Произвольный</PresentationFormat>
  <Paragraphs>362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Цена закупки Закупки:    - с авансами   - с этапностью исполнения </vt:lpstr>
      <vt:lpstr>Презентация PowerPoint</vt:lpstr>
      <vt:lpstr>Презентация PowerPoint</vt:lpstr>
      <vt:lpstr>Признаки завышения цен закупок лекарственных препаратов  по данным ИС (на ноябрь)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Еременко Светлана Сергеевна</cp:lastModifiedBy>
  <cp:revision>1135</cp:revision>
  <cp:lastPrinted>2018-10-01T08:38:16Z</cp:lastPrinted>
  <dcterms:created xsi:type="dcterms:W3CDTF">2015-03-03T16:27:21Z</dcterms:created>
  <dcterms:modified xsi:type="dcterms:W3CDTF">2018-12-06T16:48:01Z</dcterms:modified>
</cp:coreProperties>
</file>