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"/>
  </p:notesMasterIdLst>
  <p:sldIdLst>
    <p:sldId id="291" r:id="rId2"/>
    <p:sldId id="348" r:id="rId3"/>
    <p:sldId id="342" r:id="rId4"/>
    <p:sldId id="349" r:id="rId5"/>
    <p:sldId id="358" r:id="rId6"/>
    <p:sldId id="355" r:id="rId7"/>
    <p:sldId id="350" r:id="rId8"/>
    <p:sldId id="351" r:id="rId9"/>
    <p:sldId id="356" r:id="rId10"/>
  </p:sldIdLst>
  <p:sldSz cx="12192000" cy="6858000"/>
  <p:notesSz cx="6797675" cy="9926638"/>
  <p:embeddedFontLst>
    <p:embeddedFont>
      <p:font typeface="Open Sans Condensed Light" panose="020B060402020202020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Condensed" panose="020B0604020202020204" charset="0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FFB7"/>
    <a:srgbClr val="BE6732"/>
    <a:srgbClr val="9ACFE1"/>
    <a:srgbClr val="DEEBF7"/>
    <a:srgbClr val="93E3FF"/>
    <a:srgbClr val="4DA0BB"/>
    <a:srgbClr val="EC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7520" autoAdjust="0"/>
  </p:normalViewPr>
  <p:slideViewPr>
    <p:cSldViewPr snapToGrid="0" showGuides="1">
      <p:cViewPr varScale="1">
        <p:scale>
          <a:sx n="111" d="100"/>
          <a:sy n="111" d="100"/>
        </p:scale>
        <p:origin x="-636" y="-90"/>
      </p:cViewPr>
      <p:guideLst>
        <p:guide orient="horz" pos="345"/>
        <p:guide pos="7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0EA50-1B0C-4962-995C-86695515CF5E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50656-5FC6-4FAB-A2BD-17691B6FA5A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pitchFamily="34" charset="0"/>
              <a:ea typeface="Open Sans Condensed" panose="020B0604020202020204" pitchFamily="34" charset="0"/>
              <a:cs typeface="Open Sans Condensed" panose="020B0604020202020204" pitchFamily="34" charset="0"/>
            </a:rPr>
            <a:t>      Прозрачность бюджетного цикла</a:t>
          </a:r>
        </a:p>
      </dgm:t>
    </dgm:pt>
    <dgm:pt modelId="{588B1BE9-83A6-4B39-8BCD-6092F4AC97CE}" type="parTrans" cxnId="{B6B3F693-E536-423D-B316-BF696DBD14FA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FD67A-D1CD-4390-AC4C-CA1185351244}" type="sibTrans" cxnId="{B6B3F693-E536-423D-B316-BF696DBD14FA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35B3D-2002-467A-97B0-17D52301704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pitchFamily="34" charset="0"/>
              <a:ea typeface="Open Sans Condensed" panose="020B0604020202020204" pitchFamily="34" charset="0"/>
              <a:cs typeface="Open Sans Condensed" panose="020B0604020202020204" pitchFamily="34" charset="0"/>
            </a:rPr>
            <a:t>Ключевые ГИС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Open Sans Condensed" panose="020B0604020202020204" pitchFamily="34" charset="0"/>
            <a:ea typeface="Open Sans Condensed" panose="020B0604020202020204" pitchFamily="34" charset="0"/>
            <a:cs typeface="Open Sans Condensed" panose="020B0604020202020204" pitchFamily="34" charset="0"/>
          </a:endParaRPr>
        </a:p>
      </dgm:t>
    </dgm:pt>
    <dgm:pt modelId="{1D703ECC-7D4C-4DAC-9F82-06384C44A3E6}" type="parTrans" cxnId="{FF87E32C-06AD-4A9E-ABEF-8F3985C53D5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896B6-69AA-47B1-AB7E-507E8B75D160}" type="sibTrans" cxnId="{FF87E32C-06AD-4A9E-ABEF-8F3985C53D5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02B31-855C-4BFC-B4FA-257CCDEF91C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180975" indent="0" algn="ctr" rtl="0"/>
          <a:r>
            <a:rPr lang="ru-RU" sz="1100" b="1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pitchFamily="34" charset="0"/>
              <a:ea typeface="Open Sans Condensed" panose="020B0604020202020204" pitchFamily="34" charset="0"/>
              <a:cs typeface="Open Sans Condensed" panose="020B0604020202020204" pitchFamily="34" charset="0"/>
            </a:rPr>
            <a:t>Результаты                                             контрольных мероприятий</a:t>
          </a:r>
          <a:endParaRPr lang="ru-RU" sz="1100" b="1" dirty="0">
            <a:solidFill>
              <a:schemeClr val="accent5">
                <a:lumMod val="50000"/>
              </a:schemeClr>
            </a:solidFill>
            <a:latin typeface="Open Sans Condensed" panose="020B0604020202020204" pitchFamily="34" charset="0"/>
            <a:ea typeface="Open Sans Condensed" panose="020B0604020202020204" pitchFamily="34" charset="0"/>
            <a:cs typeface="Open Sans Condensed" panose="020B0604020202020204" pitchFamily="34" charset="0"/>
          </a:endParaRPr>
        </a:p>
      </dgm:t>
    </dgm:pt>
    <dgm:pt modelId="{FB435D18-31C3-499D-800F-D3B2400F98F3}" type="parTrans" cxnId="{9AFCEC81-B888-4ECF-B2B5-6647747252C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3E68B-F81D-4685-9EFB-1F5E0A498075}" type="sibTrans" cxnId="{9AFCEC81-B888-4ECF-B2B5-6647747252C0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1F285-E82A-451C-A470-BDC209E94A0A}" type="pres">
      <dgm:prSet presAssocID="{5850EA50-1B0C-4962-995C-86695515CF5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8D7A0A17-ED24-4550-BD1C-4E28F153A516}" type="pres">
      <dgm:prSet presAssocID="{5850EA50-1B0C-4962-995C-86695515CF5E}" presName="Name1" presStyleCnt="0"/>
      <dgm:spPr/>
      <dgm:t>
        <a:bodyPr/>
        <a:lstStyle/>
        <a:p>
          <a:endParaRPr lang="ru-RU"/>
        </a:p>
      </dgm:t>
    </dgm:pt>
    <dgm:pt modelId="{29634479-EE38-4E12-B71A-C07BD7E06477}" type="pres">
      <dgm:prSet presAssocID="{5850EA50-1B0C-4962-995C-86695515CF5E}" presName="cycle" presStyleCnt="0"/>
      <dgm:spPr/>
      <dgm:t>
        <a:bodyPr/>
        <a:lstStyle/>
        <a:p>
          <a:endParaRPr lang="ru-RU"/>
        </a:p>
      </dgm:t>
    </dgm:pt>
    <dgm:pt modelId="{529263E9-75DD-491D-B511-B7D6766B413C}" type="pres">
      <dgm:prSet presAssocID="{5850EA50-1B0C-4962-995C-86695515CF5E}" presName="srcNode" presStyleLbl="node1" presStyleIdx="0" presStyleCnt="3"/>
      <dgm:spPr/>
      <dgm:t>
        <a:bodyPr/>
        <a:lstStyle/>
        <a:p>
          <a:endParaRPr lang="ru-RU"/>
        </a:p>
      </dgm:t>
    </dgm:pt>
    <dgm:pt modelId="{A0F1D58C-D11F-462E-8E4D-3A5BD987245D}" type="pres">
      <dgm:prSet presAssocID="{5850EA50-1B0C-4962-995C-86695515CF5E}" presName="conn" presStyleLbl="parChTrans1D2" presStyleIdx="0" presStyleCnt="1" custAng="10800000" custLinFactX="-35067" custLinFactNeighborX="-100000" custLinFactNeighborY="-4124" custRadScaleRad="23519" custRadScaleInc="-2147483648"/>
      <dgm:spPr/>
      <dgm:t>
        <a:bodyPr/>
        <a:lstStyle/>
        <a:p>
          <a:endParaRPr lang="ru-RU"/>
        </a:p>
      </dgm:t>
    </dgm:pt>
    <dgm:pt modelId="{379B0F4C-7F1C-4DB5-AA0F-55FC68F39062}" type="pres">
      <dgm:prSet presAssocID="{5850EA50-1B0C-4962-995C-86695515CF5E}" presName="extraNode" presStyleLbl="node1" presStyleIdx="0" presStyleCnt="3"/>
      <dgm:spPr/>
      <dgm:t>
        <a:bodyPr/>
        <a:lstStyle/>
        <a:p>
          <a:endParaRPr lang="ru-RU"/>
        </a:p>
      </dgm:t>
    </dgm:pt>
    <dgm:pt modelId="{6CEDC898-1879-4369-91DC-B43687529452}" type="pres">
      <dgm:prSet presAssocID="{5850EA50-1B0C-4962-995C-86695515CF5E}" presName="dstNode" presStyleLbl="node1" presStyleIdx="0" presStyleCnt="3"/>
      <dgm:spPr/>
      <dgm:t>
        <a:bodyPr/>
        <a:lstStyle/>
        <a:p>
          <a:endParaRPr lang="ru-RU"/>
        </a:p>
      </dgm:t>
    </dgm:pt>
    <dgm:pt modelId="{7AFADC15-4F68-4590-8547-6E9AF8C39160}" type="pres">
      <dgm:prSet presAssocID="{7FD50656-5FC6-4FAB-A2BD-17691B6FA5A1}" presName="text_1" presStyleLbl="node1" presStyleIdx="0" presStyleCnt="3" custScaleX="64436" custScaleY="81969" custLinFactNeighborX="34825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7E59C-AFD5-43F7-9A8B-8CBCFB453BB9}" type="pres">
      <dgm:prSet presAssocID="{7FD50656-5FC6-4FAB-A2BD-17691B6FA5A1}" presName="accent_1" presStyleCnt="0"/>
      <dgm:spPr/>
      <dgm:t>
        <a:bodyPr/>
        <a:lstStyle/>
        <a:p>
          <a:endParaRPr lang="ru-RU"/>
        </a:p>
      </dgm:t>
    </dgm:pt>
    <dgm:pt modelId="{D772A666-83DD-4572-BB74-98EA4E346366}" type="pres">
      <dgm:prSet presAssocID="{7FD50656-5FC6-4FAB-A2BD-17691B6FA5A1}" presName="accentRepeatNode" presStyleLbl="solidFgAcc1" presStyleIdx="0" presStyleCnt="3" custScaleX="65139" custScaleY="61700" custLinFactX="-100000" custLinFactNeighborX="-155375" custLinFactNeighborY="-21957"/>
      <dgm:spPr/>
      <dgm:t>
        <a:bodyPr/>
        <a:lstStyle/>
        <a:p>
          <a:endParaRPr lang="ru-RU"/>
        </a:p>
      </dgm:t>
    </dgm:pt>
    <dgm:pt modelId="{53F28E12-2EB6-4027-8C7B-7A8A3819414D}" type="pres">
      <dgm:prSet presAssocID="{10D35B3D-2002-467A-97B0-17D52301704F}" presName="text_2" presStyleLbl="node1" presStyleIdx="1" presStyleCnt="3" custScaleX="65828" custScaleY="78970" custLinFactNeighborX="41896" custLinFactNeighborY="-2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0A7B0-17DA-4DD9-94F5-6A0953964306}" type="pres">
      <dgm:prSet presAssocID="{10D35B3D-2002-467A-97B0-17D52301704F}" presName="accent_2" presStyleCnt="0"/>
      <dgm:spPr/>
      <dgm:t>
        <a:bodyPr/>
        <a:lstStyle/>
        <a:p>
          <a:endParaRPr lang="ru-RU"/>
        </a:p>
      </dgm:t>
    </dgm:pt>
    <dgm:pt modelId="{8C3EA542-88B0-4DCE-82D5-FF93E4CB8333}" type="pres">
      <dgm:prSet presAssocID="{10D35B3D-2002-467A-97B0-17D52301704F}" presName="accentRepeatNode" presStyleLbl="solidFgAcc1" presStyleIdx="1" presStyleCnt="3" custScaleX="65139" custScaleY="61700" custLinFactX="-100000" custLinFactNeighborX="-110369" custLinFactNeighborY="-17472"/>
      <dgm:spPr/>
      <dgm:t>
        <a:bodyPr/>
        <a:lstStyle/>
        <a:p>
          <a:endParaRPr lang="ru-RU"/>
        </a:p>
      </dgm:t>
    </dgm:pt>
    <dgm:pt modelId="{696380E7-3134-48A7-8AB6-ACCA298AB85E}" type="pres">
      <dgm:prSet presAssocID="{89C02B31-855C-4BFC-B4FA-257CCDEF91C0}" presName="text_3" presStyleLbl="node1" presStyleIdx="2" presStyleCnt="3" custScaleX="63348" custScaleY="78970" custLinFactNeighborX="34607" custLinFactNeighborY="-27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D98B3-254C-4EE5-AD74-CEC883160BF6}" type="pres">
      <dgm:prSet presAssocID="{89C02B31-855C-4BFC-B4FA-257CCDEF91C0}" presName="accent_3" presStyleCnt="0"/>
      <dgm:spPr/>
      <dgm:t>
        <a:bodyPr/>
        <a:lstStyle/>
        <a:p>
          <a:endParaRPr lang="ru-RU"/>
        </a:p>
      </dgm:t>
    </dgm:pt>
    <dgm:pt modelId="{FC4E45B1-4F04-4C38-B10B-CA96D4145CD7}" type="pres">
      <dgm:prSet presAssocID="{89C02B31-855C-4BFC-B4FA-257CCDEF91C0}" presName="accentRepeatNode" presStyleLbl="solidFgAcc1" presStyleIdx="2" presStyleCnt="3" custScaleX="65139" custScaleY="61700" custLinFactX="-100000" custLinFactNeighborX="-156617" custLinFactNeighborY="-21645"/>
      <dgm:spPr/>
      <dgm:t>
        <a:bodyPr/>
        <a:lstStyle/>
        <a:p>
          <a:endParaRPr lang="ru-RU"/>
        </a:p>
      </dgm:t>
    </dgm:pt>
  </dgm:ptLst>
  <dgm:cxnLst>
    <dgm:cxn modelId="{43D75238-3FF4-4550-BE30-B9AD710BE76A}" type="presOf" srcId="{10D35B3D-2002-467A-97B0-17D52301704F}" destId="{53F28E12-2EB6-4027-8C7B-7A8A3819414D}" srcOrd="0" destOrd="0" presId="urn:microsoft.com/office/officeart/2008/layout/VerticalCurvedList"/>
    <dgm:cxn modelId="{D8E54990-F7DF-4DB7-A0BF-8F93A896534C}" type="presOf" srcId="{E60FD67A-D1CD-4390-AC4C-CA1185351244}" destId="{A0F1D58C-D11F-462E-8E4D-3A5BD987245D}" srcOrd="0" destOrd="0" presId="urn:microsoft.com/office/officeart/2008/layout/VerticalCurvedList"/>
    <dgm:cxn modelId="{2095B778-E6BE-48EF-B659-0C5A0E40A971}" type="presOf" srcId="{5850EA50-1B0C-4962-995C-86695515CF5E}" destId="{3D11F285-E82A-451C-A470-BDC209E94A0A}" srcOrd="0" destOrd="0" presId="urn:microsoft.com/office/officeart/2008/layout/VerticalCurvedList"/>
    <dgm:cxn modelId="{86364A1A-C97C-480C-BABC-E4C5999D9366}" type="presOf" srcId="{7FD50656-5FC6-4FAB-A2BD-17691B6FA5A1}" destId="{7AFADC15-4F68-4590-8547-6E9AF8C39160}" srcOrd="0" destOrd="0" presId="urn:microsoft.com/office/officeart/2008/layout/VerticalCurvedList"/>
    <dgm:cxn modelId="{FF87E32C-06AD-4A9E-ABEF-8F3985C53D50}" srcId="{5850EA50-1B0C-4962-995C-86695515CF5E}" destId="{10D35B3D-2002-467A-97B0-17D52301704F}" srcOrd="1" destOrd="0" parTransId="{1D703ECC-7D4C-4DAC-9F82-06384C44A3E6}" sibTransId="{C8B896B6-69AA-47B1-AB7E-507E8B75D160}"/>
    <dgm:cxn modelId="{B6B3F693-E536-423D-B316-BF696DBD14FA}" srcId="{5850EA50-1B0C-4962-995C-86695515CF5E}" destId="{7FD50656-5FC6-4FAB-A2BD-17691B6FA5A1}" srcOrd="0" destOrd="0" parTransId="{588B1BE9-83A6-4B39-8BCD-6092F4AC97CE}" sibTransId="{E60FD67A-D1CD-4390-AC4C-CA1185351244}"/>
    <dgm:cxn modelId="{9AFCEC81-B888-4ECF-B2B5-6647747252C0}" srcId="{5850EA50-1B0C-4962-995C-86695515CF5E}" destId="{89C02B31-855C-4BFC-B4FA-257CCDEF91C0}" srcOrd="2" destOrd="0" parTransId="{FB435D18-31C3-499D-800F-D3B2400F98F3}" sibTransId="{4253E68B-F81D-4685-9EFB-1F5E0A498075}"/>
    <dgm:cxn modelId="{6F9BD482-B8FC-488D-8540-9CEF8B28200B}" type="presOf" srcId="{89C02B31-855C-4BFC-B4FA-257CCDEF91C0}" destId="{696380E7-3134-48A7-8AB6-ACCA298AB85E}" srcOrd="0" destOrd="0" presId="urn:microsoft.com/office/officeart/2008/layout/VerticalCurvedList"/>
    <dgm:cxn modelId="{C9705FBB-B4BB-4368-A618-9741EAB2DA83}" type="presParOf" srcId="{3D11F285-E82A-451C-A470-BDC209E94A0A}" destId="{8D7A0A17-ED24-4550-BD1C-4E28F153A516}" srcOrd="0" destOrd="0" presId="urn:microsoft.com/office/officeart/2008/layout/VerticalCurvedList"/>
    <dgm:cxn modelId="{0E5244EB-AFAD-43E7-8BE3-4E462A34DF9A}" type="presParOf" srcId="{8D7A0A17-ED24-4550-BD1C-4E28F153A516}" destId="{29634479-EE38-4E12-B71A-C07BD7E06477}" srcOrd="0" destOrd="0" presId="urn:microsoft.com/office/officeart/2008/layout/VerticalCurvedList"/>
    <dgm:cxn modelId="{473D0E94-E668-4F66-9465-72B4F2EBF2B9}" type="presParOf" srcId="{29634479-EE38-4E12-B71A-C07BD7E06477}" destId="{529263E9-75DD-491D-B511-B7D6766B413C}" srcOrd="0" destOrd="0" presId="urn:microsoft.com/office/officeart/2008/layout/VerticalCurvedList"/>
    <dgm:cxn modelId="{3407257F-43EE-4C9C-A28F-91DA936818CE}" type="presParOf" srcId="{29634479-EE38-4E12-B71A-C07BD7E06477}" destId="{A0F1D58C-D11F-462E-8E4D-3A5BD987245D}" srcOrd="1" destOrd="0" presId="urn:microsoft.com/office/officeart/2008/layout/VerticalCurvedList"/>
    <dgm:cxn modelId="{C2C756CE-9EE4-40A7-BAC4-21B8DBE32AEB}" type="presParOf" srcId="{29634479-EE38-4E12-B71A-C07BD7E06477}" destId="{379B0F4C-7F1C-4DB5-AA0F-55FC68F39062}" srcOrd="2" destOrd="0" presId="urn:microsoft.com/office/officeart/2008/layout/VerticalCurvedList"/>
    <dgm:cxn modelId="{D0E3ECB2-33B4-4226-8124-524BE44DFD5B}" type="presParOf" srcId="{29634479-EE38-4E12-B71A-C07BD7E06477}" destId="{6CEDC898-1879-4369-91DC-B43687529452}" srcOrd="3" destOrd="0" presId="urn:microsoft.com/office/officeart/2008/layout/VerticalCurvedList"/>
    <dgm:cxn modelId="{253DA5F3-E6DE-4BEA-8C47-09EBC7188A1A}" type="presParOf" srcId="{8D7A0A17-ED24-4550-BD1C-4E28F153A516}" destId="{7AFADC15-4F68-4590-8547-6E9AF8C39160}" srcOrd="1" destOrd="0" presId="urn:microsoft.com/office/officeart/2008/layout/VerticalCurvedList"/>
    <dgm:cxn modelId="{B78B223C-A18B-406D-89FB-D984981957B3}" type="presParOf" srcId="{8D7A0A17-ED24-4550-BD1C-4E28F153A516}" destId="{9E07E59C-AFD5-43F7-9A8B-8CBCFB453BB9}" srcOrd="2" destOrd="0" presId="urn:microsoft.com/office/officeart/2008/layout/VerticalCurvedList"/>
    <dgm:cxn modelId="{589C89DD-95DD-42D5-B843-5D6567A9486B}" type="presParOf" srcId="{9E07E59C-AFD5-43F7-9A8B-8CBCFB453BB9}" destId="{D772A666-83DD-4572-BB74-98EA4E346366}" srcOrd="0" destOrd="0" presId="urn:microsoft.com/office/officeart/2008/layout/VerticalCurvedList"/>
    <dgm:cxn modelId="{016F008F-652C-4F78-94C2-33667B3CF9E2}" type="presParOf" srcId="{8D7A0A17-ED24-4550-BD1C-4E28F153A516}" destId="{53F28E12-2EB6-4027-8C7B-7A8A3819414D}" srcOrd="3" destOrd="0" presId="urn:microsoft.com/office/officeart/2008/layout/VerticalCurvedList"/>
    <dgm:cxn modelId="{34521CAC-6DF3-4C44-AF25-41E46BD9B141}" type="presParOf" srcId="{8D7A0A17-ED24-4550-BD1C-4E28F153A516}" destId="{0900A7B0-17DA-4DD9-94F5-6A0953964306}" srcOrd="4" destOrd="0" presId="urn:microsoft.com/office/officeart/2008/layout/VerticalCurvedList"/>
    <dgm:cxn modelId="{09865556-5F36-49C3-B750-E6BF742F26CA}" type="presParOf" srcId="{0900A7B0-17DA-4DD9-94F5-6A0953964306}" destId="{8C3EA542-88B0-4DCE-82D5-FF93E4CB8333}" srcOrd="0" destOrd="0" presId="urn:microsoft.com/office/officeart/2008/layout/VerticalCurvedList"/>
    <dgm:cxn modelId="{D5DD5BB2-AA57-4A31-8FE4-83A3C9C89D9F}" type="presParOf" srcId="{8D7A0A17-ED24-4550-BD1C-4E28F153A516}" destId="{696380E7-3134-48A7-8AB6-ACCA298AB85E}" srcOrd="5" destOrd="0" presId="urn:microsoft.com/office/officeart/2008/layout/VerticalCurvedList"/>
    <dgm:cxn modelId="{F3D59C84-0631-4059-BBA7-A9B07D91C52A}" type="presParOf" srcId="{8D7A0A17-ED24-4550-BD1C-4E28F153A516}" destId="{1ABD98B3-254C-4EE5-AD74-CEC883160BF6}" srcOrd="6" destOrd="0" presId="urn:microsoft.com/office/officeart/2008/layout/VerticalCurvedList"/>
    <dgm:cxn modelId="{6DFBD950-9A03-40F4-9CEC-EE794D2C12F7}" type="presParOf" srcId="{1ABD98B3-254C-4EE5-AD74-CEC883160BF6}" destId="{FC4E45B1-4F04-4C38-B10B-CA96D4145CD7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0EA50-1B0C-4962-995C-86695515CF5E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50656-5FC6-4FAB-A2BD-17691B6FA5A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rPr>
            <a:t>Большое кол-во информации по объектам контроля</a:t>
          </a:r>
        </a:p>
      </dgm:t>
    </dgm:pt>
    <dgm:pt modelId="{588B1BE9-83A6-4B39-8BCD-6092F4AC97CE}" type="parTrans" cxnId="{B6B3F693-E536-423D-B316-BF696DBD14F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0FD67A-D1CD-4390-AC4C-CA1185351244}" type="sibTrans" cxnId="{B6B3F693-E536-423D-B316-BF696DBD14FA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35B3D-2002-467A-97B0-17D52301704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rPr>
            <a:t>Ограниченность ресурсных затрат ревизоров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Open Sans Condensed" panose="020B0604020202020204" charset="0"/>
            <a:ea typeface="Open Sans Condensed" panose="020B0604020202020204" charset="0"/>
            <a:cs typeface="Open Sans Condensed" panose="020B0604020202020204" charset="0"/>
          </a:endParaRPr>
        </a:p>
      </dgm:t>
    </dgm:pt>
    <dgm:pt modelId="{1D703ECC-7D4C-4DAC-9F82-06384C44A3E6}" type="parTrans" cxnId="{FF87E32C-06AD-4A9E-ABEF-8F3985C53D50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896B6-69AA-47B1-AB7E-507E8B75D160}" type="sibTrans" cxnId="{FF87E32C-06AD-4A9E-ABEF-8F3985C53D50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02B31-855C-4BFC-B4FA-257CCDEF91C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rPr>
            <a:t>Необходимость повышения эффективности КМ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Open Sans Condensed" panose="020B0604020202020204" charset="0"/>
            <a:ea typeface="Open Sans Condensed" panose="020B0604020202020204" charset="0"/>
            <a:cs typeface="Open Sans Condensed" panose="020B0604020202020204" charset="0"/>
          </a:endParaRPr>
        </a:p>
      </dgm:t>
    </dgm:pt>
    <dgm:pt modelId="{FB435D18-31C3-499D-800F-D3B2400F98F3}" type="parTrans" cxnId="{9AFCEC81-B888-4ECF-B2B5-6647747252C0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3E68B-F81D-4685-9EFB-1F5E0A498075}" type="sibTrans" cxnId="{9AFCEC81-B888-4ECF-B2B5-6647747252C0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1F285-E82A-451C-A470-BDC209E94A0A}" type="pres">
      <dgm:prSet presAssocID="{5850EA50-1B0C-4962-995C-86695515CF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7A0A17-ED24-4550-BD1C-4E28F153A516}" type="pres">
      <dgm:prSet presAssocID="{5850EA50-1B0C-4962-995C-86695515CF5E}" presName="Name1" presStyleCnt="0"/>
      <dgm:spPr/>
      <dgm:t>
        <a:bodyPr/>
        <a:lstStyle/>
        <a:p>
          <a:endParaRPr lang="ru-RU"/>
        </a:p>
      </dgm:t>
    </dgm:pt>
    <dgm:pt modelId="{29634479-EE38-4E12-B71A-C07BD7E06477}" type="pres">
      <dgm:prSet presAssocID="{5850EA50-1B0C-4962-995C-86695515CF5E}" presName="cycle" presStyleCnt="0"/>
      <dgm:spPr/>
      <dgm:t>
        <a:bodyPr/>
        <a:lstStyle/>
        <a:p>
          <a:endParaRPr lang="ru-RU"/>
        </a:p>
      </dgm:t>
    </dgm:pt>
    <dgm:pt modelId="{529263E9-75DD-491D-B511-B7D6766B413C}" type="pres">
      <dgm:prSet presAssocID="{5850EA50-1B0C-4962-995C-86695515CF5E}" presName="srcNode" presStyleLbl="node1" presStyleIdx="0" presStyleCnt="3"/>
      <dgm:spPr/>
      <dgm:t>
        <a:bodyPr/>
        <a:lstStyle/>
        <a:p>
          <a:endParaRPr lang="ru-RU"/>
        </a:p>
      </dgm:t>
    </dgm:pt>
    <dgm:pt modelId="{A0F1D58C-D11F-462E-8E4D-3A5BD987245D}" type="pres">
      <dgm:prSet presAssocID="{5850EA50-1B0C-4962-995C-86695515CF5E}" presName="conn" presStyleLbl="parChTrans1D2" presStyleIdx="0" presStyleCnt="1" custAng="10800000" custLinFactX="43979" custLinFactNeighborX="100000" custLinFactNeighborY="-3209"/>
      <dgm:spPr/>
      <dgm:t>
        <a:bodyPr/>
        <a:lstStyle/>
        <a:p>
          <a:endParaRPr lang="ru-RU"/>
        </a:p>
      </dgm:t>
    </dgm:pt>
    <dgm:pt modelId="{379B0F4C-7F1C-4DB5-AA0F-55FC68F39062}" type="pres">
      <dgm:prSet presAssocID="{5850EA50-1B0C-4962-995C-86695515CF5E}" presName="extraNode" presStyleLbl="node1" presStyleIdx="0" presStyleCnt="3"/>
      <dgm:spPr/>
      <dgm:t>
        <a:bodyPr/>
        <a:lstStyle/>
        <a:p>
          <a:endParaRPr lang="ru-RU"/>
        </a:p>
      </dgm:t>
    </dgm:pt>
    <dgm:pt modelId="{6CEDC898-1879-4369-91DC-B43687529452}" type="pres">
      <dgm:prSet presAssocID="{5850EA50-1B0C-4962-995C-86695515CF5E}" presName="dstNode" presStyleLbl="node1" presStyleIdx="0" presStyleCnt="3"/>
      <dgm:spPr/>
      <dgm:t>
        <a:bodyPr/>
        <a:lstStyle/>
        <a:p>
          <a:endParaRPr lang="ru-RU"/>
        </a:p>
      </dgm:t>
    </dgm:pt>
    <dgm:pt modelId="{7AFADC15-4F68-4590-8547-6E9AF8C39160}" type="pres">
      <dgm:prSet presAssocID="{7FD50656-5FC6-4FAB-A2BD-17691B6FA5A1}" presName="text_1" presStyleLbl="node1" presStyleIdx="0" presStyleCnt="3" custScaleX="64436" custScaleY="81969" custLinFactNeighborX="-31440" custLinFactNeighborY="-19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7E59C-AFD5-43F7-9A8B-8CBCFB453BB9}" type="pres">
      <dgm:prSet presAssocID="{7FD50656-5FC6-4FAB-A2BD-17691B6FA5A1}" presName="accent_1" presStyleCnt="0"/>
      <dgm:spPr/>
      <dgm:t>
        <a:bodyPr/>
        <a:lstStyle/>
        <a:p>
          <a:endParaRPr lang="ru-RU"/>
        </a:p>
      </dgm:t>
    </dgm:pt>
    <dgm:pt modelId="{D772A666-83DD-4572-BB74-98EA4E346366}" type="pres">
      <dgm:prSet presAssocID="{7FD50656-5FC6-4FAB-A2BD-17691B6FA5A1}" presName="accentRepeatNode" presStyleLbl="solidFgAcc1" presStyleIdx="0" presStyleCnt="3" custScaleX="65139" custScaleY="61700" custLinFactX="100000" custLinFactNeighborX="192439" custLinFactNeighborY="-16988"/>
      <dgm:spPr/>
      <dgm:t>
        <a:bodyPr/>
        <a:lstStyle/>
        <a:p>
          <a:endParaRPr lang="ru-RU"/>
        </a:p>
      </dgm:t>
    </dgm:pt>
    <dgm:pt modelId="{53F28E12-2EB6-4027-8C7B-7A8A3819414D}" type="pres">
      <dgm:prSet presAssocID="{10D35B3D-2002-467A-97B0-17D52301704F}" presName="text_2" presStyleLbl="node1" presStyleIdx="1" presStyleCnt="3" custScaleX="68509" custScaleY="78970" custLinFactNeighborX="-35807" custLinFactNeighborY="-2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0A7B0-17DA-4DD9-94F5-6A0953964306}" type="pres">
      <dgm:prSet presAssocID="{10D35B3D-2002-467A-97B0-17D52301704F}" presName="accent_2" presStyleCnt="0"/>
      <dgm:spPr/>
      <dgm:t>
        <a:bodyPr/>
        <a:lstStyle/>
        <a:p>
          <a:endParaRPr lang="ru-RU"/>
        </a:p>
      </dgm:t>
    </dgm:pt>
    <dgm:pt modelId="{8C3EA542-88B0-4DCE-82D5-FF93E4CB8333}" type="pres">
      <dgm:prSet presAssocID="{10D35B3D-2002-467A-97B0-17D52301704F}" presName="accentRepeatNode" presStyleLbl="solidFgAcc1" presStyleIdx="1" presStyleCnt="3" custScaleX="65139" custScaleY="61700" custLinFactX="100000" custLinFactNeighborX="150054" custLinFactNeighborY="-18715"/>
      <dgm:spPr/>
      <dgm:t>
        <a:bodyPr/>
        <a:lstStyle/>
        <a:p>
          <a:endParaRPr lang="ru-RU"/>
        </a:p>
      </dgm:t>
    </dgm:pt>
    <dgm:pt modelId="{696380E7-3134-48A7-8AB6-ACCA298AB85E}" type="pres">
      <dgm:prSet presAssocID="{89C02B31-855C-4BFC-B4FA-257CCDEF91C0}" presName="text_3" presStyleLbl="node1" presStyleIdx="2" presStyleCnt="3" custScaleX="63348" custScaleY="78970" custLinFactNeighborX="-31876" custLinFactNeighborY="-28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D98B3-254C-4EE5-AD74-CEC883160BF6}" type="pres">
      <dgm:prSet presAssocID="{89C02B31-855C-4BFC-B4FA-257CCDEF91C0}" presName="accent_3" presStyleCnt="0"/>
      <dgm:spPr/>
      <dgm:t>
        <a:bodyPr/>
        <a:lstStyle/>
        <a:p>
          <a:endParaRPr lang="ru-RU"/>
        </a:p>
      </dgm:t>
    </dgm:pt>
    <dgm:pt modelId="{FC4E45B1-4F04-4C38-B10B-CA96D4145CD7}" type="pres">
      <dgm:prSet presAssocID="{89C02B31-855C-4BFC-B4FA-257CCDEF91C0}" presName="accentRepeatNode" presStyleLbl="solidFgAcc1" presStyleIdx="2" presStyleCnt="3" custScaleX="65139" custScaleY="61700" custLinFactX="100000" custLinFactNeighborX="189956" custLinFactNeighborY="-22887"/>
      <dgm:spPr/>
      <dgm:t>
        <a:bodyPr/>
        <a:lstStyle/>
        <a:p>
          <a:endParaRPr lang="ru-RU"/>
        </a:p>
      </dgm:t>
    </dgm:pt>
  </dgm:ptLst>
  <dgm:cxnLst>
    <dgm:cxn modelId="{34DB392D-05FD-4B32-B676-6C4CD4113BDF}" type="presOf" srcId="{E60FD67A-D1CD-4390-AC4C-CA1185351244}" destId="{A0F1D58C-D11F-462E-8E4D-3A5BD987245D}" srcOrd="0" destOrd="0" presId="urn:microsoft.com/office/officeart/2008/layout/VerticalCurvedList"/>
    <dgm:cxn modelId="{FF87E32C-06AD-4A9E-ABEF-8F3985C53D50}" srcId="{5850EA50-1B0C-4962-995C-86695515CF5E}" destId="{10D35B3D-2002-467A-97B0-17D52301704F}" srcOrd="1" destOrd="0" parTransId="{1D703ECC-7D4C-4DAC-9F82-06384C44A3E6}" sibTransId="{C8B896B6-69AA-47B1-AB7E-507E8B75D160}"/>
    <dgm:cxn modelId="{619D7974-DC15-4199-97CC-7F5B48873BC3}" type="presOf" srcId="{10D35B3D-2002-467A-97B0-17D52301704F}" destId="{53F28E12-2EB6-4027-8C7B-7A8A3819414D}" srcOrd="0" destOrd="0" presId="urn:microsoft.com/office/officeart/2008/layout/VerticalCurvedList"/>
    <dgm:cxn modelId="{D2693846-962D-4E36-82C2-026EF38D5821}" type="presOf" srcId="{5850EA50-1B0C-4962-995C-86695515CF5E}" destId="{3D11F285-E82A-451C-A470-BDC209E94A0A}" srcOrd="0" destOrd="0" presId="urn:microsoft.com/office/officeart/2008/layout/VerticalCurvedList"/>
    <dgm:cxn modelId="{14F7C344-3A43-48F2-988F-F253E2C0B0E1}" type="presOf" srcId="{89C02B31-855C-4BFC-B4FA-257CCDEF91C0}" destId="{696380E7-3134-48A7-8AB6-ACCA298AB85E}" srcOrd="0" destOrd="0" presId="urn:microsoft.com/office/officeart/2008/layout/VerticalCurvedList"/>
    <dgm:cxn modelId="{B6B3F693-E536-423D-B316-BF696DBD14FA}" srcId="{5850EA50-1B0C-4962-995C-86695515CF5E}" destId="{7FD50656-5FC6-4FAB-A2BD-17691B6FA5A1}" srcOrd="0" destOrd="0" parTransId="{588B1BE9-83A6-4B39-8BCD-6092F4AC97CE}" sibTransId="{E60FD67A-D1CD-4390-AC4C-CA1185351244}"/>
    <dgm:cxn modelId="{DD8D9575-6179-4180-9AA3-4BA51805A2A1}" type="presOf" srcId="{7FD50656-5FC6-4FAB-A2BD-17691B6FA5A1}" destId="{7AFADC15-4F68-4590-8547-6E9AF8C39160}" srcOrd="0" destOrd="0" presId="urn:microsoft.com/office/officeart/2008/layout/VerticalCurvedList"/>
    <dgm:cxn modelId="{9AFCEC81-B888-4ECF-B2B5-6647747252C0}" srcId="{5850EA50-1B0C-4962-995C-86695515CF5E}" destId="{89C02B31-855C-4BFC-B4FA-257CCDEF91C0}" srcOrd="2" destOrd="0" parTransId="{FB435D18-31C3-499D-800F-D3B2400F98F3}" sibTransId="{4253E68B-F81D-4685-9EFB-1F5E0A498075}"/>
    <dgm:cxn modelId="{1EE12040-8C20-48B6-BC28-2D05DBBB18B8}" type="presParOf" srcId="{3D11F285-E82A-451C-A470-BDC209E94A0A}" destId="{8D7A0A17-ED24-4550-BD1C-4E28F153A516}" srcOrd="0" destOrd="0" presId="urn:microsoft.com/office/officeart/2008/layout/VerticalCurvedList"/>
    <dgm:cxn modelId="{E98AE5B2-50CD-4099-93F6-6D6CD9CAE52E}" type="presParOf" srcId="{8D7A0A17-ED24-4550-BD1C-4E28F153A516}" destId="{29634479-EE38-4E12-B71A-C07BD7E06477}" srcOrd="0" destOrd="0" presId="urn:microsoft.com/office/officeart/2008/layout/VerticalCurvedList"/>
    <dgm:cxn modelId="{83333D1C-4289-4602-BD2D-1B548C0C9A66}" type="presParOf" srcId="{29634479-EE38-4E12-B71A-C07BD7E06477}" destId="{529263E9-75DD-491D-B511-B7D6766B413C}" srcOrd="0" destOrd="0" presId="urn:microsoft.com/office/officeart/2008/layout/VerticalCurvedList"/>
    <dgm:cxn modelId="{D6FB2D5F-A244-404E-A0AC-4C12290D86AB}" type="presParOf" srcId="{29634479-EE38-4E12-B71A-C07BD7E06477}" destId="{A0F1D58C-D11F-462E-8E4D-3A5BD987245D}" srcOrd="1" destOrd="0" presId="urn:microsoft.com/office/officeart/2008/layout/VerticalCurvedList"/>
    <dgm:cxn modelId="{4768B342-CA20-4813-9C31-1A0B3211C6DD}" type="presParOf" srcId="{29634479-EE38-4E12-B71A-C07BD7E06477}" destId="{379B0F4C-7F1C-4DB5-AA0F-55FC68F39062}" srcOrd="2" destOrd="0" presId="urn:microsoft.com/office/officeart/2008/layout/VerticalCurvedList"/>
    <dgm:cxn modelId="{703E7FDB-D02D-4E43-A2D3-801C200BA96F}" type="presParOf" srcId="{29634479-EE38-4E12-B71A-C07BD7E06477}" destId="{6CEDC898-1879-4369-91DC-B43687529452}" srcOrd="3" destOrd="0" presId="urn:microsoft.com/office/officeart/2008/layout/VerticalCurvedList"/>
    <dgm:cxn modelId="{28C00820-A94E-48C7-A719-E2B7225C3C6E}" type="presParOf" srcId="{8D7A0A17-ED24-4550-BD1C-4E28F153A516}" destId="{7AFADC15-4F68-4590-8547-6E9AF8C39160}" srcOrd="1" destOrd="0" presId="urn:microsoft.com/office/officeart/2008/layout/VerticalCurvedList"/>
    <dgm:cxn modelId="{0ECF05E6-F89D-4388-9F21-98D6A5F225CB}" type="presParOf" srcId="{8D7A0A17-ED24-4550-BD1C-4E28F153A516}" destId="{9E07E59C-AFD5-43F7-9A8B-8CBCFB453BB9}" srcOrd="2" destOrd="0" presId="urn:microsoft.com/office/officeart/2008/layout/VerticalCurvedList"/>
    <dgm:cxn modelId="{D5492E4F-5F69-4C2E-B1B1-C23131206D45}" type="presParOf" srcId="{9E07E59C-AFD5-43F7-9A8B-8CBCFB453BB9}" destId="{D772A666-83DD-4572-BB74-98EA4E346366}" srcOrd="0" destOrd="0" presId="urn:microsoft.com/office/officeart/2008/layout/VerticalCurvedList"/>
    <dgm:cxn modelId="{1A000EDC-C3BA-4593-A008-42F939AE4868}" type="presParOf" srcId="{8D7A0A17-ED24-4550-BD1C-4E28F153A516}" destId="{53F28E12-2EB6-4027-8C7B-7A8A3819414D}" srcOrd="3" destOrd="0" presId="urn:microsoft.com/office/officeart/2008/layout/VerticalCurvedList"/>
    <dgm:cxn modelId="{A9F0FCDA-4EAA-47A2-A1E5-450E090936F6}" type="presParOf" srcId="{8D7A0A17-ED24-4550-BD1C-4E28F153A516}" destId="{0900A7B0-17DA-4DD9-94F5-6A0953964306}" srcOrd="4" destOrd="0" presId="urn:microsoft.com/office/officeart/2008/layout/VerticalCurvedList"/>
    <dgm:cxn modelId="{9A7D45CC-132D-47AF-A724-B14136F8354C}" type="presParOf" srcId="{0900A7B0-17DA-4DD9-94F5-6A0953964306}" destId="{8C3EA542-88B0-4DCE-82D5-FF93E4CB8333}" srcOrd="0" destOrd="0" presId="urn:microsoft.com/office/officeart/2008/layout/VerticalCurvedList"/>
    <dgm:cxn modelId="{56298546-4AC9-4A1C-AA0B-E7EBC98C1645}" type="presParOf" srcId="{8D7A0A17-ED24-4550-BD1C-4E28F153A516}" destId="{696380E7-3134-48A7-8AB6-ACCA298AB85E}" srcOrd="5" destOrd="0" presId="urn:microsoft.com/office/officeart/2008/layout/VerticalCurvedList"/>
    <dgm:cxn modelId="{BA3CAE97-27B7-4D82-9154-FA5AE543E313}" type="presParOf" srcId="{8D7A0A17-ED24-4550-BD1C-4E28F153A516}" destId="{1ABD98B3-254C-4EE5-AD74-CEC883160BF6}" srcOrd="6" destOrd="0" presId="urn:microsoft.com/office/officeart/2008/layout/VerticalCurvedList"/>
    <dgm:cxn modelId="{214061E3-617A-4B06-B365-E8CA1B97A001}" type="presParOf" srcId="{1ABD98B3-254C-4EE5-AD74-CEC883160BF6}" destId="{FC4E45B1-4F04-4C38-B10B-CA96D4145CD7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1D58C-D11F-462E-8E4D-3A5BD987245D}">
      <dsp:nvSpPr>
        <dsp:cNvPr id="0" name=""/>
        <dsp:cNvSpPr/>
      </dsp:nvSpPr>
      <dsp:spPr>
        <a:xfrm rot="10800000">
          <a:off x="-1828878" y="-631646"/>
          <a:ext cx="3709035" cy="3709035"/>
        </a:xfrm>
        <a:prstGeom prst="blockArc">
          <a:avLst>
            <a:gd name="adj1" fmla="val 8100000"/>
            <a:gd name="adj2" fmla="val 13500000"/>
            <a:gd name="adj3" fmla="val 5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DC15-4F68-4590-8547-6E9AF8C39160}">
      <dsp:nvSpPr>
        <dsp:cNvPr id="0" name=""/>
        <dsp:cNvSpPr/>
      </dsp:nvSpPr>
      <dsp:spPr>
        <a:xfrm>
          <a:off x="1662334" y="181425"/>
          <a:ext cx="2355495" cy="45110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436827" bIns="3048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pitchFamily="34" charset="0"/>
              <a:ea typeface="Open Sans Condensed" panose="020B0604020202020204" pitchFamily="34" charset="0"/>
              <a:cs typeface="Open Sans Condensed" panose="020B0604020202020204" pitchFamily="34" charset="0"/>
            </a:rPr>
            <a:t>      Прозрачность бюджетного цикла</a:t>
          </a:r>
        </a:p>
      </dsp:txBody>
      <dsp:txXfrm>
        <a:off x="1662334" y="181425"/>
        <a:ext cx="2355495" cy="451102"/>
      </dsp:txXfrm>
    </dsp:sp>
    <dsp:sp modelId="{D772A666-83DD-4572-BB74-98EA4E346366}">
      <dsp:nvSpPr>
        <dsp:cNvPr id="0" name=""/>
        <dsp:cNvSpPr/>
      </dsp:nvSpPr>
      <dsp:spPr>
        <a:xfrm>
          <a:off x="1413997" y="187064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F28E12-2EB6-4027-8C7B-7A8A3819414D}">
      <dsp:nvSpPr>
        <dsp:cNvPr id="0" name=""/>
        <dsp:cNvSpPr/>
      </dsp:nvSpPr>
      <dsp:spPr>
        <a:xfrm>
          <a:off x="1777385" y="1036430"/>
          <a:ext cx="2274694" cy="43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436827" bIns="3048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pitchFamily="34" charset="0"/>
              <a:ea typeface="Open Sans Condensed" panose="020B0604020202020204" pitchFamily="34" charset="0"/>
              <a:cs typeface="Open Sans Condensed" panose="020B0604020202020204" pitchFamily="34" charset="0"/>
            </a:rPr>
            <a:t>Ключевые ГИС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Open Sans Condensed" panose="020B0604020202020204" pitchFamily="34" charset="0"/>
            <a:ea typeface="Open Sans Condensed" panose="020B0604020202020204" pitchFamily="34" charset="0"/>
            <a:cs typeface="Open Sans Condensed" panose="020B0604020202020204" pitchFamily="34" charset="0"/>
          </a:endParaRPr>
        </a:p>
      </dsp:txBody>
      <dsp:txXfrm>
        <a:off x="1777385" y="1036430"/>
        <a:ext cx="2274694" cy="434597"/>
      </dsp:txXfrm>
    </dsp:sp>
    <dsp:sp modelId="{8C3EA542-88B0-4DCE-82D5-FF93E4CB8333}">
      <dsp:nvSpPr>
        <dsp:cNvPr id="0" name=""/>
        <dsp:cNvSpPr/>
      </dsp:nvSpPr>
      <dsp:spPr>
        <a:xfrm>
          <a:off x="1523555" y="1043416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380E7-3134-48A7-8AB6-ACCA298AB85E}">
      <dsp:nvSpPr>
        <dsp:cNvPr id="0" name=""/>
        <dsp:cNvSpPr/>
      </dsp:nvSpPr>
      <dsp:spPr>
        <a:xfrm>
          <a:off x="1674251" y="1834286"/>
          <a:ext cx="2315723" cy="43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436827" bIns="27940" numCol="1" spcCol="1270" anchor="ctr" anchorCtr="0">
          <a:noAutofit/>
        </a:bodyPr>
        <a:lstStyle/>
        <a:p>
          <a:pPr marL="180975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pitchFamily="34" charset="0"/>
              <a:ea typeface="Open Sans Condensed" panose="020B0604020202020204" pitchFamily="34" charset="0"/>
              <a:cs typeface="Open Sans Condensed" panose="020B0604020202020204" pitchFamily="34" charset="0"/>
            </a:rPr>
            <a:t>Результаты                                             контрольных мероприятий</a:t>
          </a:r>
          <a:endParaRPr lang="ru-RU" sz="1100" b="1" kern="1200" dirty="0">
            <a:solidFill>
              <a:schemeClr val="accent5">
                <a:lumMod val="50000"/>
              </a:schemeClr>
            </a:solidFill>
            <a:latin typeface="Open Sans Condensed" panose="020B0604020202020204" pitchFamily="34" charset="0"/>
            <a:ea typeface="Open Sans Condensed" panose="020B0604020202020204" pitchFamily="34" charset="0"/>
            <a:cs typeface="Open Sans Condensed" panose="020B0604020202020204" pitchFamily="34" charset="0"/>
          </a:endParaRPr>
        </a:p>
      </dsp:txBody>
      <dsp:txXfrm>
        <a:off x="1674251" y="1834286"/>
        <a:ext cx="2315723" cy="434597"/>
      </dsp:txXfrm>
    </dsp:sp>
    <dsp:sp modelId="{FC4E45B1-4F04-4C38-B10B-CA96D4145CD7}">
      <dsp:nvSpPr>
        <dsp:cNvPr id="0" name=""/>
        <dsp:cNvSpPr/>
      </dsp:nvSpPr>
      <dsp:spPr>
        <a:xfrm>
          <a:off x="1405453" y="1840209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1D58C-D11F-462E-8E4D-3A5BD987245D}">
      <dsp:nvSpPr>
        <dsp:cNvPr id="0" name=""/>
        <dsp:cNvSpPr/>
      </dsp:nvSpPr>
      <dsp:spPr>
        <a:xfrm rot="10800000">
          <a:off x="2443474" y="-597708"/>
          <a:ext cx="3709035" cy="3709035"/>
        </a:xfrm>
        <a:prstGeom prst="blockArc">
          <a:avLst>
            <a:gd name="adj1" fmla="val 18900000"/>
            <a:gd name="adj2" fmla="val 2700000"/>
            <a:gd name="adj3" fmla="val 5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DC15-4F68-4590-8547-6E9AF8C39160}">
      <dsp:nvSpPr>
        <dsp:cNvPr id="0" name=""/>
        <dsp:cNvSpPr/>
      </dsp:nvSpPr>
      <dsp:spPr>
        <a:xfrm>
          <a:off x="145337" y="215634"/>
          <a:ext cx="2498884" cy="45110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827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rPr>
            <a:t>Большое кол-во информации по объектам контроля</a:t>
          </a:r>
        </a:p>
      </dsp:txBody>
      <dsp:txXfrm>
        <a:off x="145337" y="215634"/>
        <a:ext cx="2498884" cy="451102"/>
      </dsp:txXfrm>
    </dsp:sp>
    <dsp:sp modelId="{D772A666-83DD-4572-BB74-98EA4E346366}">
      <dsp:nvSpPr>
        <dsp:cNvPr id="0" name=""/>
        <dsp:cNvSpPr/>
      </dsp:nvSpPr>
      <dsp:spPr>
        <a:xfrm>
          <a:off x="2462690" y="221247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F28E12-2EB6-4027-8C7B-7A8A3819414D}">
      <dsp:nvSpPr>
        <dsp:cNvPr id="0" name=""/>
        <dsp:cNvSpPr/>
      </dsp:nvSpPr>
      <dsp:spPr>
        <a:xfrm>
          <a:off x="137182" y="1036430"/>
          <a:ext cx="2519790" cy="43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827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rPr>
            <a:t>Ограниченность ресурсных затрат ревизоров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Open Sans Condensed" panose="020B0604020202020204" charset="0"/>
            <a:ea typeface="Open Sans Condensed" panose="020B0604020202020204" charset="0"/>
            <a:cs typeface="Open Sans Condensed" panose="020B0604020202020204" charset="0"/>
          </a:endParaRPr>
        </a:p>
      </dsp:txBody>
      <dsp:txXfrm>
        <a:off x="137182" y="1036430"/>
        <a:ext cx="2519790" cy="434597"/>
      </dsp:txXfrm>
    </dsp:sp>
    <dsp:sp modelId="{8C3EA542-88B0-4DCE-82D5-FF93E4CB8333}">
      <dsp:nvSpPr>
        <dsp:cNvPr id="0" name=""/>
        <dsp:cNvSpPr/>
      </dsp:nvSpPr>
      <dsp:spPr>
        <a:xfrm>
          <a:off x="2371163" y="1034866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380E7-3134-48A7-8AB6-ACCA298AB85E}">
      <dsp:nvSpPr>
        <dsp:cNvPr id="0" name=""/>
        <dsp:cNvSpPr/>
      </dsp:nvSpPr>
      <dsp:spPr>
        <a:xfrm>
          <a:off x="149526" y="1825744"/>
          <a:ext cx="2456691" cy="4345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827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rPr>
            <a:t>Необходимость повышения эффективности КМ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Open Sans Condensed" panose="020B0604020202020204" charset="0"/>
            <a:ea typeface="Open Sans Condensed" panose="020B0604020202020204" charset="0"/>
            <a:cs typeface="Open Sans Condensed" panose="020B0604020202020204" charset="0"/>
          </a:endParaRPr>
        </a:p>
      </dsp:txBody>
      <dsp:txXfrm>
        <a:off x="149526" y="1825744"/>
        <a:ext cx="2456691" cy="434597"/>
      </dsp:txXfrm>
    </dsp:sp>
    <dsp:sp modelId="{FC4E45B1-4F04-4C38-B10B-CA96D4145CD7}">
      <dsp:nvSpPr>
        <dsp:cNvPr id="0" name=""/>
        <dsp:cNvSpPr/>
      </dsp:nvSpPr>
      <dsp:spPr>
        <a:xfrm>
          <a:off x="2445609" y="1831665"/>
          <a:ext cx="448101" cy="4244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75AE52-FA63-47CB-83AB-5CAF819144DC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1D2F9E-3FF1-477F-830C-2E0973017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96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D0C3D7-AB64-47DB-AB52-AD0D168A51C4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033B34-76B4-453B-A8BC-91F179BE8AA9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5829A8-08D7-4888-B89C-BA1CB85C470C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EF2A51-A02D-45D5-822F-A98229642134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5829A8-08D7-4888-B89C-BA1CB85C470C}" type="slidenum">
              <a:rPr lang="ru-RU" altLang="ru-RU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5829A8-08D7-4888-B89C-BA1CB85C470C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FBBD-B260-430E-82C3-AD72BF5EF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563B-47AD-4F55-A454-EDE732BCD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1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CA41-4316-426C-A5E0-E7293870B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0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67BB-3C85-4734-B714-4FD00BB4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4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9EA2-D49E-48DA-8C6E-166BE8DD5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4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2879-FE00-49E1-91EC-D1E795BA3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7BC6-5486-46C6-A12B-6EB9A8FD5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F1DA-3817-4B43-85EB-D709F1DA2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9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11CB-8C1A-4AFB-964F-B58B637EE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3FC6-6C52-46F3-82DE-5591626A4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9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A11A-924A-44A1-B805-CD4985DE2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5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7CD060-4C10-4E89-B98B-B079BC29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1.xml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21" Type="http://schemas.openxmlformats.org/officeDocument/2006/relationships/image" Target="../media/image12.png"/><Relationship Id="rId7" Type="http://schemas.openxmlformats.org/officeDocument/2006/relationships/image" Target="../media/image8.jpeg"/><Relationship Id="rId12" Type="http://schemas.openxmlformats.org/officeDocument/2006/relationships/diagramColors" Target="../diagrams/colors1.xml"/><Relationship Id="rId1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jpeg"/><Relationship Id="rId15" Type="http://schemas.openxmlformats.org/officeDocument/2006/relationships/image" Target="../media/image11.png"/><Relationship Id="rId23" Type="http://schemas.openxmlformats.org/officeDocument/2006/relationships/image" Target="../media/image2.jpeg"/><Relationship Id="rId10" Type="http://schemas.openxmlformats.org/officeDocument/2006/relationships/diagramLayout" Target="../diagrams/layout1.xml"/><Relationship Id="rId19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Relationship Id="rId14" Type="http://schemas.openxmlformats.org/officeDocument/2006/relationships/image" Target="../media/image10.png"/><Relationship Id="rId2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7593013" y="4716463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Заместитель руководителя Федерального казначейства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C1C1C"/>
              </a:solidFill>
              <a:latin typeface="Open Sans Condensed Light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Э.А. Исаев 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87488" y="2211388"/>
            <a:ext cx="9647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2F5597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>ПОДХОДЫ К ПОСТРОЕНИЮ СИСТЕМЫ РЕЙТИНГОВ </a:t>
            </a:r>
            <a:br>
              <a:rPr lang="ru-RU" altLang="ru-RU" sz="3600" b="1">
                <a:solidFill>
                  <a:srgbClr val="2F5597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r>
              <a:rPr lang="ru-RU" altLang="ru-RU" sz="3600" b="1">
                <a:solidFill>
                  <a:srgbClr val="2F5597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>В ФИНАНСОВО-БЮДЖЕТНОЙ СФЕРЕ </a:t>
            </a:r>
            <a:endParaRPr lang="ru-RU" altLang="ru-RU" sz="3600">
              <a:solidFill>
                <a:srgbClr val="2F5597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7" descr="C:\Users\magalya\Downloads\1288637a-6768-442a-a80a-cf4975dd4c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7143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79800" y="200025"/>
            <a:ext cx="7340600" cy="7794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РЕГУЛИРОВАНИЕ ПРИМЕНЕНИЯ РИСК-ОРИЕНТИРОВАННОГО </a:t>
            </a:r>
            <a:b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</a:br>
            <a: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ПОДХОДА К КОНТРОЛЮ В  ФИНАНСОВО-БЮДЖЕТНОЙ СФЕРЕ</a:t>
            </a:r>
            <a:endParaRPr sz="1800" dirty="0">
              <a:solidFill>
                <a:srgbClr val="2F5597"/>
              </a:solidFill>
              <a:latin typeface="Open Sans Condensed" pitchFamily="34" charset="0"/>
              <a:cs typeface="Arial" charset="0"/>
            </a:endParaRPr>
          </a:p>
          <a:p>
            <a:pPr algn="r">
              <a:defRPr/>
            </a:pPr>
            <a:endParaRPr sz="1800" dirty="0">
              <a:solidFill>
                <a:srgbClr val="2F5597"/>
              </a:solidFill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6148" name="Номер слайда 2"/>
          <p:cNvSpPr txBox="1">
            <a:spLocks/>
          </p:cNvSpPr>
          <p:nvPr/>
        </p:nvSpPr>
        <p:spPr bwMode="auto">
          <a:xfrm>
            <a:off x="8610600" y="6356350"/>
            <a:ext cx="3367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56A0073-9BC8-41A9-B625-8855B016466F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4500" y="1295400"/>
            <a:ext cx="2647950" cy="3725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Open Sans Condensed" charset="0"/>
              </a:rPr>
              <a:t>Регламентация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699566" y="1663173"/>
            <a:ext cx="1" cy="865477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90033" y="2516416"/>
            <a:ext cx="4764752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99566" y="1991584"/>
            <a:ext cx="3449101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699559" y="1683807"/>
            <a:ext cx="4532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Бюджетный кодекс Российской Федерации</a:t>
            </a:r>
            <a:endParaRPr lang="ru-RU" altLang="ru-RU" sz="1400" dirty="0">
              <a:latin typeface="Open Sans Condensed" charset="0"/>
            </a:endParaRPr>
          </a:p>
        </p:txBody>
      </p:sp>
      <p:sp>
        <p:nvSpPr>
          <p:cNvPr id="67" name="TextBox 10"/>
          <p:cNvSpPr txBox="1">
            <a:spLocks noChangeArrowheads="1"/>
          </p:cNvSpPr>
          <p:nvPr/>
        </p:nvSpPr>
        <p:spPr bwMode="auto">
          <a:xfrm>
            <a:off x="723902" y="2005430"/>
            <a:ext cx="4660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Правила осуществления Федеральным казначейством полномочий по контролю в финансово-бюджетной сфере</a:t>
            </a:r>
            <a:endParaRPr lang="ru-RU" altLang="ru-RU" sz="1400" dirty="0">
              <a:latin typeface="Open Sans Condensed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13369" y="2673874"/>
            <a:ext cx="3280832" cy="3725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Open Sans Condensed" charset="0"/>
              </a:rPr>
              <a:t>Внутренняя регламентация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1342237" y="3047010"/>
            <a:ext cx="795" cy="102016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359170" y="3382428"/>
            <a:ext cx="613383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0"/>
          <p:cNvSpPr txBox="1">
            <a:spLocks noChangeArrowheads="1"/>
          </p:cNvSpPr>
          <p:nvPr/>
        </p:nvSpPr>
        <p:spPr bwMode="auto">
          <a:xfrm>
            <a:off x="1359170" y="3056661"/>
            <a:ext cx="4532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Порядок планирования </a:t>
            </a:r>
          </a:p>
        </p:txBody>
      </p:sp>
      <p:sp>
        <p:nvSpPr>
          <p:cNvPr id="86" name="TextBox 10"/>
          <p:cNvSpPr txBox="1">
            <a:spLocks noChangeArrowheads="1"/>
          </p:cNvSpPr>
          <p:nvPr/>
        </p:nvSpPr>
        <p:spPr bwMode="auto">
          <a:xfrm>
            <a:off x="1359170" y="3408561"/>
            <a:ext cx="45328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Методика отбора контрольных мероприятий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V="1">
            <a:off x="1359170" y="3716338"/>
            <a:ext cx="6912763" cy="846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342237" y="4067176"/>
            <a:ext cx="7877963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10"/>
          <p:cNvSpPr txBox="1">
            <a:spLocks noChangeArrowheads="1"/>
          </p:cNvSpPr>
          <p:nvPr/>
        </p:nvSpPr>
        <p:spPr bwMode="auto">
          <a:xfrm>
            <a:off x="1359170" y="3759399"/>
            <a:ext cx="9224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Подходы к формированию Карты рисков Федерального казначейства в финансово-бюджетной сфере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951568" y="4223274"/>
            <a:ext cx="3280832" cy="3725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Open Sans Condensed" charset="0"/>
              </a:rPr>
              <a:t>Реализация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H="1">
            <a:off x="2358235" y="4595807"/>
            <a:ext cx="798" cy="176054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358237" y="4942940"/>
            <a:ext cx="581871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10"/>
          <p:cNvSpPr txBox="1">
            <a:spLocks noChangeArrowheads="1"/>
          </p:cNvSpPr>
          <p:nvPr/>
        </p:nvSpPr>
        <p:spPr bwMode="auto">
          <a:xfrm>
            <a:off x="2392500" y="4595807"/>
            <a:ext cx="8504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План контрольных мероприятий Федерального казначейства </a:t>
            </a:r>
          </a:p>
        </p:txBody>
      </p:sp>
      <p:sp>
        <p:nvSpPr>
          <p:cNvPr id="100" name="TextBox 10"/>
          <p:cNvSpPr txBox="1">
            <a:spLocks noChangeArrowheads="1"/>
          </p:cNvSpPr>
          <p:nvPr/>
        </p:nvSpPr>
        <p:spPr bwMode="auto">
          <a:xfrm>
            <a:off x="2392500" y="4942940"/>
            <a:ext cx="7015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Планы контрольных мероприятий территориальных органов Федерального казначейства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2358236" y="5259778"/>
            <a:ext cx="673496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2358235" y="5592551"/>
            <a:ext cx="755623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2383635" y="5949724"/>
            <a:ext cx="8199698" cy="153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383634" y="6327034"/>
            <a:ext cx="874156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0"/>
          <p:cNvSpPr txBox="1">
            <a:spLocks noChangeArrowheads="1"/>
          </p:cNvSpPr>
          <p:nvPr/>
        </p:nvSpPr>
        <p:spPr bwMode="auto">
          <a:xfrm>
            <a:off x="2383636" y="5276306"/>
            <a:ext cx="8504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Карта рисков Федерального казначейства в финансово-бюджетной сфере</a:t>
            </a:r>
          </a:p>
        </p:txBody>
      </p:sp>
      <p:sp>
        <p:nvSpPr>
          <p:cNvPr id="115" name="TextBox 10"/>
          <p:cNvSpPr txBox="1">
            <a:spLocks noChangeArrowheads="1"/>
          </p:cNvSpPr>
          <p:nvPr/>
        </p:nvSpPr>
        <p:spPr bwMode="auto">
          <a:xfrm>
            <a:off x="2392500" y="5985165"/>
            <a:ext cx="8504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Вовлечение главных распорядителей бюджетных средств и государственных заказчиков в КНД</a:t>
            </a:r>
          </a:p>
        </p:txBody>
      </p:sp>
      <p:sp>
        <p:nvSpPr>
          <p:cNvPr id="117" name="TextBox 10"/>
          <p:cNvSpPr txBox="1">
            <a:spLocks noChangeArrowheads="1"/>
          </p:cNvSpPr>
          <p:nvPr/>
        </p:nvSpPr>
        <p:spPr bwMode="auto">
          <a:xfrm>
            <a:off x="2398716" y="5639810"/>
            <a:ext cx="8504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Open Sans Condensed" charset="0"/>
              </a:rPr>
              <a:t>Разработка показателей и рейтингов успешности деятельности об</a:t>
            </a:r>
            <a:r>
              <a:rPr lang="ru-RU" altLang="ru-RU" sz="1400" b="1" dirty="0" smtClean="0">
                <a:latin typeface="Open Sans Condensed" charset="0"/>
              </a:rPr>
              <a:t>ъ</a:t>
            </a:r>
            <a:r>
              <a:rPr lang="ru-RU" altLang="ru-RU" sz="1400" dirty="0" smtClean="0">
                <a:latin typeface="Open Sans Condensed" charset="0"/>
              </a:rPr>
              <a:t>ектов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/>
          <a:stretch>
            <a:fillRect/>
          </a:stretch>
        </p:blipFill>
        <p:spPr bwMode="auto">
          <a:xfrm>
            <a:off x="9698038" y="2143633"/>
            <a:ext cx="238918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6305" r="43436" b="73100"/>
          <a:stretch>
            <a:fillRect/>
          </a:stretch>
        </p:blipFill>
        <p:spPr bwMode="auto">
          <a:xfrm>
            <a:off x="9282113" y="2981834"/>
            <a:ext cx="239553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Группа 264"/>
          <p:cNvGrpSpPr>
            <a:grpSpLocks/>
          </p:cNvGrpSpPr>
          <p:nvPr/>
        </p:nvGrpSpPr>
        <p:grpSpPr bwMode="auto">
          <a:xfrm>
            <a:off x="577850" y="1509691"/>
            <a:ext cx="1285875" cy="749300"/>
            <a:chOff x="186624" y="1680205"/>
            <a:chExt cx="1573737" cy="930018"/>
          </a:xfrm>
        </p:grpSpPr>
        <p:pic>
          <p:nvPicPr>
            <p:cNvPr id="266" name="Рисунок 26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9324" y="1680205"/>
              <a:ext cx="583920" cy="462027"/>
            </a:xfrm>
            <a:prstGeom prst="rect">
              <a:avLst/>
            </a:prstGeom>
          </p:spPr>
        </p:pic>
        <p:pic>
          <p:nvPicPr>
            <p:cNvPr id="267" name="Рисунок 26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61" y="1891375"/>
              <a:ext cx="583920" cy="462027"/>
            </a:xfrm>
            <a:prstGeom prst="rect">
              <a:avLst/>
            </a:prstGeom>
          </p:spPr>
        </p:pic>
        <p:pic>
          <p:nvPicPr>
            <p:cNvPr id="268" name="Рисунок 26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5687" y="1891374"/>
              <a:ext cx="583920" cy="462027"/>
            </a:xfrm>
            <a:prstGeom prst="rect">
              <a:avLst/>
            </a:prstGeom>
          </p:spPr>
        </p:pic>
        <p:pic>
          <p:nvPicPr>
            <p:cNvPr id="270" name="Рисунок 26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6606" y="2148196"/>
              <a:ext cx="583920" cy="462027"/>
            </a:xfrm>
            <a:prstGeom prst="rect">
              <a:avLst/>
            </a:prstGeom>
          </p:spPr>
        </p:pic>
        <p:pic>
          <p:nvPicPr>
            <p:cNvPr id="271" name="Рисунок 27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624" y="2148196"/>
              <a:ext cx="583920" cy="462027"/>
            </a:xfrm>
            <a:prstGeom prst="rect">
              <a:avLst/>
            </a:prstGeom>
          </p:spPr>
        </p:pic>
        <p:pic>
          <p:nvPicPr>
            <p:cNvPr id="272" name="Рисунок 27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6441" y="2148196"/>
              <a:ext cx="583920" cy="462027"/>
            </a:xfrm>
            <a:prstGeom prst="rect">
              <a:avLst/>
            </a:prstGeom>
          </p:spPr>
        </p:pic>
      </p:grpSp>
      <p:pic>
        <p:nvPicPr>
          <p:cNvPr id="4101" name="Рисунок 2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1855766"/>
            <a:ext cx="30289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Заголовок 1"/>
          <p:cNvSpPr txBox="1">
            <a:spLocks/>
          </p:cNvSpPr>
          <p:nvPr/>
        </p:nvSpPr>
        <p:spPr bwMode="auto">
          <a:xfrm>
            <a:off x="3452813" y="293688"/>
            <a:ext cx="73739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2F5597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>СИНЕРГИЯ КОМПЕТЕНЦИИ И </a:t>
            </a:r>
            <a:r>
              <a:rPr lang="ru-RU" altLang="ru-RU" sz="1800" b="1" dirty="0" smtClean="0">
                <a:solidFill>
                  <a:srgbClr val="2F5597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>ВОЗМОЖНОСТЕЙ</a:t>
            </a:r>
            <a:endParaRPr lang="ru-RU" altLang="ru-RU" sz="1800" b="1" dirty="0">
              <a:solidFill>
                <a:srgbClr val="2F5597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2210" y="-433632"/>
            <a:ext cx="338554" cy="13733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000" dirty="0"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Карта рисков</a:t>
            </a:r>
          </a:p>
        </p:txBody>
      </p:sp>
      <p:pic>
        <p:nvPicPr>
          <p:cNvPr id="212" name="Рисунок 211"/>
          <p:cNvPicPr>
            <a:picLocks noChangeAspect="1"/>
          </p:cNvPicPr>
          <p:nvPr/>
        </p:nvPicPr>
        <p:blipFill rotWithShape="1">
          <a:blip r:embed="rId6"/>
          <a:srcRect t="759" r="2149" b="29663"/>
          <a:stretch/>
        </p:blipFill>
        <p:spPr>
          <a:xfrm>
            <a:off x="9415463" y="1333478"/>
            <a:ext cx="2262187" cy="94773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4425" y="6281738"/>
            <a:ext cx="3367088" cy="365125"/>
          </a:xfrm>
        </p:spPr>
        <p:txBody>
          <a:bodyPr/>
          <a:lstStyle/>
          <a:p>
            <a:pPr>
              <a:defRPr/>
            </a:pPr>
            <a:fld id="{0CBB5450-52BC-4349-ADF3-16412DB47CA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106" name="Picture 10" descr="http://www.winnovart.com/wp-content/uploads/2015/09/20140226_Energy_efficiency_Depositphotos-min-1024x6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0" r="2832"/>
          <a:stretch>
            <a:fillRect/>
          </a:stretch>
        </p:blipFill>
        <p:spPr bwMode="auto">
          <a:xfrm>
            <a:off x="5807077" y="5040309"/>
            <a:ext cx="1900238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8" descr="https://im0-tub-ru.yandex.net/i?id=c0ccc74e3ad895db28794b518b592f97-l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12740"/>
          <a:stretch>
            <a:fillRect/>
          </a:stretch>
        </p:blipFill>
        <p:spPr bwMode="auto">
          <a:xfrm>
            <a:off x="4208465" y="5033959"/>
            <a:ext cx="13065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8" name="Схема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19323"/>
              </p:ext>
            </p:extLst>
          </p:nvPr>
        </p:nvGraphicFramePr>
        <p:xfrm flipH="1">
          <a:off x="5620102" y="1658851"/>
          <a:ext cx="4075462" cy="275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109" name="Группа 243"/>
          <p:cNvGrpSpPr>
            <a:grpSpLocks/>
          </p:cNvGrpSpPr>
          <p:nvPr/>
        </p:nvGrpSpPr>
        <p:grpSpPr bwMode="auto">
          <a:xfrm>
            <a:off x="8744210" y="3915912"/>
            <a:ext cx="855663" cy="803275"/>
            <a:chOff x="8929097" y="4222388"/>
            <a:chExt cx="1135864" cy="1130511"/>
          </a:xfrm>
        </p:grpSpPr>
        <p:pic>
          <p:nvPicPr>
            <p:cNvPr id="4117" name="Picture 2" descr="Картинки по запросу монитор иконк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097" y="4222388"/>
              <a:ext cx="1135864" cy="113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" name="Рисунок 246"/>
            <p:cNvPicPr/>
            <p:nvPr/>
          </p:nvPicPr>
          <p:blipFill rotWithShape="1">
            <a:blip r:embed="rId15"/>
            <a:srcRect l="40126" t="37449" r="54884" b="55487"/>
            <a:stretch/>
          </p:blipFill>
          <p:spPr bwMode="auto">
            <a:xfrm>
              <a:off x="9144000" y="4415343"/>
              <a:ext cx="736029" cy="5789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8" name="Группа 247"/>
          <p:cNvGrpSpPr/>
          <p:nvPr/>
        </p:nvGrpSpPr>
        <p:grpSpPr>
          <a:xfrm>
            <a:off x="4569326" y="3755134"/>
            <a:ext cx="2204804" cy="1424310"/>
            <a:chOff x="5073005" y="4143943"/>
            <a:chExt cx="1263624" cy="1079111"/>
          </a:xfrm>
          <a:gradFill flip="none" rotWithShape="1">
            <a:gsLst>
              <a:gs pos="0">
                <a:schemeClr val="accent1">
                  <a:lumMod val="20000"/>
                  <a:lumOff val="80000"/>
                  <a:alpha val="74000"/>
                </a:schemeClr>
              </a:gs>
              <a:gs pos="49000">
                <a:schemeClr val="accent1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lumMod val="60000"/>
                  <a:lumOff val="40000"/>
                  <a:alpha val="86000"/>
                </a:schemeClr>
              </a:gs>
            </a:gsLst>
            <a:lin ang="16200000" scaled="1"/>
            <a:tileRect/>
          </a:gradFill>
        </p:grpSpPr>
        <p:sp>
          <p:nvSpPr>
            <p:cNvPr id="250" name="Нашивка 249"/>
            <p:cNvSpPr/>
            <p:nvPr/>
          </p:nvSpPr>
          <p:spPr>
            <a:xfrm rot="5400000">
              <a:off x="5453100" y="4041133"/>
              <a:ext cx="503434" cy="12636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Нашивка 250"/>
            <p:cNvSpPr/>
            <p:nvPr/>
          </p:nvSpPr>
          <p:spPr>
            <a:xfrm rot="5400000">
              <a:off x="5442547" y="4328972"/>
              <a:ext cx="524540" cy="12636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Нашивка 252"/>
            <p:cNvSpPr/>
            <p:nvPr/>
          </p:nvSpPr>
          <p:spPr>
            <a:xfrm rot="5400000">
              <a:off x="5453100" y="3763848"/>
              <a:ext cx="503434" cy="12636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56" name="Схема 2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508877"/>
              </p:ext>
            </p:extLst>
          </p:nvPr>
        </p:nvGraphicFramePr>
        <p:xfrm>
          <a:off x="1407154" y="1637105"/>
          <a:ext cx="4297992" cy="275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4112" name="Прямоугольник 257"/>
          <p:cNvSpPr>
            <a:spLocks noChangeArrowheads="1"/>
          </p:cNvSpPr>
          <p:nvPr/>
        </p:nvSpPr>
        <p:spPr bwMode="auto">
          <a:xfrm>
            <a:off x="704850" y="1002758"/>
            <a:ext cx="349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3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Open Sans Condensed" charset="0"/>
              </a:rPr>
              <a:t>Предпосылки применения:</a:t>
            </a:r>
          </a:p>
        </p:txBody>
      </p:sp>
      <p:pic>
        <p:nvPicPr>
          <p:cNvPr id="4113" name="Рисунок 27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565378"/>
            <a:ext cx="736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27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319441"/>
            <a:ext cx="933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Прямоугольник 274"/>
          <p:cNvSpPr>
            <a:spLocks noChangeArrowheads="1"/>
          </p:cNvSpPr>
          <p:nvPr/>
        </p:nvSpPr>
        <p:spPr bwMode="auto">
          <a:xfrm>
            <a:off x="6834188" y="1003551"/>
            <a:ext cx="426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3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Open Sans Condensed" charset="0"/>
              </a:rPr>
              <a:t>Преимущества Казначейства России:</a:t>
            </a:r>
          </a:p>
        </p:txBody>
      </p:sp>
      <p:pic>
        <p:nvPicPr>
          <p:cNvPr id="4116" name="Рисунок 275" descr="C:\Users\magalya\Downloads\1288637a-6768-442a-a80a-cf4975dd4ce4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7143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473881" y="4379024"/>
            <a:ext cx="7195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Роль: Федеральное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казначейство -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платежная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, учетная, контрольная, информационная система в области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финансовой деятельности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публично-правовых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7" descr="C:\Users\magalya\Downloads\1288637a-6768-442a-a80a-cf4975dd4c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7143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79800" y="200025"/>
            <a:ext cx="7340600" cy="7794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СТРУКТУРА СИСТЕМЫ РЕЙТИНГОВАНИЯ</a:t>
            </a:r>
          </a:p>
          <a:p>
            <a:pPr algn="r">
              <a:defRPr/>
            </a:pPr>
            <a: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ОБЪЕКТОВ КОНТРОЛЯ В  ФИНАНСОВО-БЮДЖЕТНОЙ СФЕРЕ</a:t>
            </a:r>
            <a:endParaRPr sz="1800" dirty="0">
              <a:solidFill>
                <a:srgbClr val="2F5597"/>
              </a:solidFill>
              <a:latin typeface="Open Sans Condensed" pitchFamily="34" charset="0"/>
              <a:cs typeface="Arial" charset="0"/>
            </a:endParaRPr>
          </a:p>
          <a:p>
            <a:pPr algn="r">
              <a:defRPr/>
            </a:pPr>
            <a:endParaRPr sz="1800" dirty="0">
              <a:solidFill>
                <a:srgbClr val="2F5597"/>
              </a:solidFill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8196" name="Номер слайда 2"/>
          <p:cNvSpPr txBox="1">
            <a:spLocks/>
          </p:cNvSpPr>
          <p:nvPr/>
        </p:nvSpPr>
        <p:spPr bwMode="auto">
          <a:xfrm>
            <a:off x="8610600" y="6356350"/>
            <a:ext cx="3367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AA5C50-35A3-40CC-865C-C863ABFBDEE6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8197" name="Группа 49"/>
          <p:cNvGrpSpPr>
            <a:grpSpLocks/>
          </p:cNvGrpSpPr>
          <p:nvPr/>
        </p:nvGrpSpPr>
        <p:grpSpPr bwMode="auto">
          <a:xfrm>
            <a:off x="957263" y="1470025"/>
            <a:ext cx="4757737" cy="2624138"/>
            <a:chOff x="842883" y="1899325"/>
            <a:chExt cx="5302790" cy="2886634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842883" y="1899325"/>
              <a:ext cx="4202688" cy="363121"/>
              <a:chOff x="842882" y="1901666"/>
              <a:chExt cx="4144228" cy="36312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02" name="Прямоугольник 101"/>
              <p:cNvSpPr/>
              <p:nvPr/>
            </p:nvSpPr>
            <p:spPr>
              <a:xfrm flipH="1">
                <a:off x="842882" y="1903228"/>
                <a:ext cx="3963672" cy="359999"/>
              </a:xfrm>
              <a:prstGeom prst="rect">
                <a:avLst/>
              </a:prstGeom>
              <a:solidFill>
                <a:srgbClr val="00924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27882" tIns="38101" rIns="71120" bIns="38101" spcCol="1270" anchor="ctr"/>
              <a:lstStyle/>
              <a:p>
                <a:pPr defTabSz="444500"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ААА.</a:t>
                </a:r>
                <a:r>
                  <a:rPr lang="en-US" sz="1200" b="1" dirty="0" err="1">
                    <a:solidFill>
                      <a:schemeClr val="tx1"/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tx1"/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*    </a:t>
                </a:r>
                <a:r>
                  <a:rPr lang="ru-RU" sz="900" b="1" dirty="0">
                    <a:solidFill>
                      <a:schemeClr val="tx1"/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Максимальная степень надежности</a:t>
                </a:r>
              </a:p>
            </p:txBody>
          </p:sp>
          <p:sp>
            <p:nvSpPr>
              <p:cNvPr id="115" name="Стрелка вправо 114"/>
              <p:cNvSpPr/>
              <p:nvPr/>
            </p:nvSpPr>
            <p:spPr>
              <a:xfrm>
                <a:off x="4563885" y="1901666"/>
                <a:ext cx="423225" cy="363121"/>
              </a:xfrm>
              <a:prstGeom prst="rightArrow">
                <a:avLst/>
              </a:prstGeom>
              <a:solidFill>
                <a:srgbClr val="009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schemeClr val="bg1"/>
                  </a:solidFill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842884" y="2249949"/>
              <a:ext cx="4301576" cy="373213"/>
              <a:chOff x="842884" y="2260497"/>
              <a:chExt cx="4196161" cy="373213"/>
            </a:xfrm>
            <a:solidFill>
              <a:schemeClr val="accent6"/>
            </a:solidFill>
          </p:grpSpPr>
          <p:sp>
            <p:nvSpPr>
              <p:cNvPr id="100" name="Прямоугольник 99"/>
              <p:cNvSpPr/>
              <p:nvPr/>
            </p:nvSpPr>
            <p:spPr>
              <a:xfrm flipH="1">
                <a:off x="842884" y="2263228"/>
                <a:ext cx="4021511" cy="360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27882" tIns="38101" rIns="71120" bIns="38101" spcCol="1270" anchor="ctr"/>
              <a:lstStyle/>
              <a:p>
                <a:pPr defTabSz="444500"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АА.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Очень высокая степень </a:t>
                </a:r>
                <a:r>
                  <a:rPr lang="ru-RU" sz="900" b="1" dirty="0">
                    <a:solidFill>
                      <a:srgbClr val="4472C4">
                        <a:lumMod val="50000"/>
                      </a:srgb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надежности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</a:t>
                </a:r>
                <a:endParaRPr lang="ru-RU" sz="1200" b="1" dirty="0">
                  <a:solidFill>
                    <a:schemeClr val="accent5">
                      <a:lumMod val="50000"/>
                    </a:schemeClr>
                  </a:solidFill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  <p:sp>
            <p:nvSpPr>
              <p:cNvPr id="101" name="Стрелка вправо 100"/>
              <p:cNvSpPr/>
              <p:nvPr/>
            </p:nvSpPr>
            <p:spPr>
              <a:xfrm>
                <a:off x="4488887" y="2260497"/>
                <a:ext cx="550158" cy="373213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842887" y="2610870"/>
              <a:ext cx="4445620" cy="373213"/>
              <a:chOff x="842887" y="2620497"/>
              <a:chExt cx="4385783" cy="373213"/>
            </a:xfrm>
            <a:solidFill>
              <a:srgbClr val="92D050"/>
            </a:solidFill>
          </p:grpSpPr>
          <p:sp>
            <p:nvSpPr>
              <p:cNvPr id="98" name="Прямоугольник 97"/>
              <p:cNvSpPr/>
              <p:nvPr/>
            </p:nvSpPr>
            <p:spPr>
              <a:xfrm flipH="1">
                <a:off x="842887" y="2623228"/>
                <a:ext cx="4203542" cy="360000"/>
              </a:xfrm>
              <a:prstGeom prst="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27882" tIns="38101" rIns="71120" bIns="38101" spcCol="1270" anchor="ctr"/>
              <a:lstStyle/>
              <a:p>
                <a:pPr defTabSz="444500"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А.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Высокая степень надежности</a:t>
                </a:r>
              </a:p>
            </p:txBody>
          </p:sp>
          <p:sp>
            <p:nvSpPr>
              <p:cNvPr id="99" name="Стрелка вправо 98"/>
              <p:cNvSpPr/>
              <p:nvPr/>
            </p:nvSpPr>
            <p:spPr>
              <a:xfrm>
                <a:off x="4678512" y="2620497"/>
                <a:ext cx="550158" cy="373213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842884" y="2971791"/>
              <a:ext cx="4569744" cy="373213"/>
              <a:chOff x="842884" y="2983228"/>
              <a:chExt cx="4569744" cy="37321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6" name="Прямоугольник 95"/>
              <p:cNvSpPr/>
              <p:nvPr/>
            </p:nvSpPr>
            <p:spPr>
              <a:xfrm flipH="1">
                <a:off x="842884" y="2983228"/>
                <a:ext cx="4385786" cy="360000"/>
              </a:xfrm>
              <a:prstGeom prst="rect">
                <a:avLst/>
              </a:prstGeom>
              <a:solidFill>
                <a:srgbClr val="BEF3BB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27882" tIns="38101" rIns="71120" bIns="38101" spcCol="1270" anchor="ctr"/>
              <a:lstStyle/>
              <a:p>
                <a:pPr defTabSz="444500"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ВВВ.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Достаточная степень надежности</a:t>
                </a:r>
              </a:p>
            </p:txBody>
          </p:sp>
          <p:sp>
            <p:nvSpPr>
              <p:cNvPr id="97" name="Стрелка вправо 96"/>
              <p:cNvSpPr/>
              <p:nvPr/>
            </p:nvSpPr>
            <p:spPr>
              <a:xfrm>
                <a:off x="4862470" y="2988691"/>
                <a:ext cx="550158" cy="367750"/>
              </a:xfrm>
              <a:prstGeom prst="rightArrow">
                <a:avLst/>
              </a:prstGeom>
              <a:solidFill>
                <a:srgbClr val="BEF3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842884" y="3329981"/>
              <a:ext cx="4752845" cy="373213"/>
              <a:chOff x="842884" y="3340497"/>
              <a:chExt cx="4752845" cy="37321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94" name="Прямоугольник 93"/>
              <p:cNvSpPr/>
              <p:nvPr/>
            </p:nvSpPr>
            <p:spPr>
              <a:xfrm flipH="1">
                <a:off x="842884" y="3343228"/>
                <a:ext cx="4569745" cy="360000"/>
              </a:xfrm>
              <a:prstGeom prst="rect">
                <a:avLst/>
              </a:prstGeom>
              <a:solidFill>
                <a:srgbClr val="FCF7B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27882" tIns="38101" rIns="71120" bIns="38101" spcCol="1270" anchor="ctr"/>
              <a:lstStyle/>
              <a:p>
                <a:pPr defTabSz="444500"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ВВ.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Средняя степень 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                   малая степень риска</a:t>
                </a:r>
              </a:p>
            </p:txBody>
          </p:sp>
          <p:sp>
            <p:nvSpPr>
              <p:cNvPr id="95" name="Стрелка вправо 94"/>
              <p:cNvSpPr/>
              <p:nvPr/>
            </p:nvSpPr>
            <p:spPr>
              <a:xfrm>
                <a:off x="5045571" y="3340497"/>
                <a:ext cx="550158" cy="373213"/>
              </a:xfrm>
              <a:prstGeom prst="rightArrow">
                <a:avLst/>
              </a:prstGeom>
              <a:solidFill>
                <a:srgbClr val="FCF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842887" y="3690902"/>
              <a:ext cx="4935942" cy="373213"/>
              <a:chOff x="842887" y="3700497"/>
              <a:chExt cx="4935942" cy="37321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2" name="Прямоугольник 91"/>
              <p:cNvSpPr/>
              <p:nvPr/>
            </p:nvSpPr>
            <p:spPr>
              <a:xfrm flipH="1">
                <a:off x="842887" y="3703228"/>
                <a:ext cx="4752842" cy="360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27882" tIns="38101" rIns="71120" bIns="38101" spcCol="1270" anchor="ctr"/>
              <a:lstStyle/>
              <a:p>
                <a:pPr defTabSz="444500"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В.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Удовлетворительная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степень 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                   умеренная степень риска</a:t>
                </a:r>
              </a:p>
            </p:txBody>
          </p:sp>
          <p:sp>
            <p:nvSpPr>
              <p:cNvPr id="93" name="Стрелка вправо 92"/>
              <p:cNvSpPr/>
              <p:nvPr/>
            </p:nvSpPr>
            <p:spPr>
              <a:xfrm>
                <a:off x="5228671" y="3700497"/>
                <a:ext cx="550158" cy="373213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842884" y="4046702"/>
              <a:ext cx="5119045" cy="373213"/>
              <a:chOff x="842884" y="4047625"/>
              <a:chExt cx="5119045" cy="373213"/>
            </a:xfrm>
            <a:solidFill>
              <a:srgbClr val="FFB571"/>
            </a:solidFill>
          </p:grpSpPr>
          <p:sp>
            <p:nvSpPr>
              <p:cNvPr id="90" name="Прямоугольник 89"/>
              <p:cNvSpPr/>
              <p:nvPr/>
            </p:nvSpPr>
            <p:spPr>
              <a:xfrm flipH="1">
                <a:off x="842884" y="4055478"/>
                <a:ext cx="4935945" cy="360000"/>
              </a:xfrm>
              <a:prstGeom prst="rect">
                <a:avLst/>
              </a:prstGeom>
              <a:solidFill>
                <a:srgbClr val="F5B94D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27882" tIns="38101" rIns="71120" bIns="38101" spcCol="1270" anchor="ctr"/>
              <a:lstStyle/>
              <a:p>
                <a:pPr defTabSz="444500"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СС.</a:t>
                </a:r>
                <a:r>
                  <a:rPr lang="en-US" sz="1200" b="1" dirty="0" err="1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fk</a:t>
                </a:r>
                <a:r>
                  <a:rPr lang="ru-RU" sz="12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   </a:t>
                </a: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Невысокая степень надежности – </a:t>
                </a:r>
                <a:b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</a:br>
                <a:r>
                  <a:rPr lang="ru-RU" sz="900" b="1" dirty="0">
                    <a:solidFill>
                      <a:schemeClr val="accent5">
                        <a:lumMod val="50000"/>
                      </a:schemeClr>
                    </a:solidFill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rPr>
                  <a:t>                        высокая степень риска</a:t>
                </a:r>
              </a:p>
            </p:txBody>
          </p:sp>
          <p:sp>
            <p:nvSpPr>
              <p:cNvPr id="91" name="Стрелка вправо 90"/>
              <p:cNvSpPr/>
              <p:nvPr/>
            </p:nvSpPr>
            <p:spPr>
              <a:xfrm>
                <a:off x="5411771" y="4047625"/>
                <a:ext cx="550158" cy="373213"/>
              </a:xfrm>
              <a:prstGeom prst="rightArrow">
                <a:avLst/>
              </a:prstGeom>
              <a:solidFill>
                <a:srgbClr val="F5B9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</p:grpSp>
        <p:grpSp>
          <p:nvGrpSpPr>
            <p:cNvPr id="8217" name="Группа 58"/>
            <p:cNvGrpSpPr>
              <a:grpSpLocks/>
            </p:cNvGrpSpPr>
            <p:nvPr/>
          </p:nvGrpSpPr>
          <p:grpSpPr bwMode="auto">
            <a:xfrm>
              <a:off x="842884" y="4412746"/>
              <a:ext cx="5302789" cy="373213"/>
              <a:chOff x="842884" y="4412746"/>
              <a:chExt cx="5302789" cy="373213"/>
            </a:xfrm>
          </p:grpSpPr>
          <p:sp>
            <p:nvSpPr>
              <p:cNvPr id="67" name="Прямоугольник 66"/>
              <p:cNvSpPr/>
              <p:nvPr/>
            </p:nvSpPr>
            <p:spPr>
              <a:xfrm flipH="1">
                <a:off x="842883" y="4417489"/>
                <a:ext cx="5118776" cy="359738"/>
              </a:xfrm>
              <a:prstGeom prst="rect">
                <a:avLst/>
              </a:prstGeom>
              <a:solidFill>
                <a:srgbClr val="FED3B0"/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27882" tIns="38101" rIns="71120" bIns="38101" anchor="ctr"/>
              <a:lstStyle>
                <a:lvl1pPr defTabSz="4445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445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445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445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445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445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445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445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445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ru-RU" altLang="ru-RU" sz="1200" b="1" smtClean="0">
                    <a:solidFill>
                      <a:srgbClr val="203864"/>
                    </a:solidFill>
                    <a:latin typeface="Open Sans Condensed" charset="0"/>
                  </a:rPr>
                  <a:t>С.</a:t>
                </a:r>
                <a:r>
                  <a:rPr lang="en-US" altLang="ru-RU" sz="1200" b="1" smtClean="0">
                    <a:solidFill>
                      <a:srgbClr val="203864"/>
                    </a:solidFill>
                    <a:latin typeface="Open Sans Condensed" charset="0"/>
                  </a:rPr>
                  <a:t>fk</a:t>
                </a:r>
                <a:r>
                  <a:rPr lang="ru-RU" altLang="ru-RU" sz="1200" b="1" smtClean="0">
                    <a:solidFill>
                      <a:srgbClr val="203864"/>
                    </a:solidFill>
                    <a:latin typeface="Open Sans Condensed" charset="0"/>
                  </a:rPr>
                  <a:t>           </a:t>
                </a:r>
                <a:r>
                  <a:rPr lang="ru-RU" altLang="ru-RU" sz="900" b="1" smtClean="0">
                    <a:solidFill>
                      <a:srgbClr val="203864"/>
                    </a:solidFill>
                    <a:latin typeface="Open Sans Condensed" charset="0"/>
                  </a:rPr>
                  <a:t>Низкая степень надежности – </a:t>
                </a:r>
                <a:br>
                  <a:rPr lang="ru-RU" altLang="ru-RU" sz="900" b="1" smtClean="0">
                    <a:solidFill>
                      <a:srgbClr val="203864"/>
                    </a:solidFill>
                    <a:latin typeface="Open Sans Condensed" charset="0"/>
                  </a:rPr>
                </a:br>
                <a:r>
                  <a:rPr lang="ru-RU" altLang="ru-RU" sz="900" b="1" smtClean="0">
                    <a:solidFill>
                      <a:srgbClr val="203864"/>
                    </a:solidFill>
                    <a:latin typeface="Open Sans Condensed" charset="0"/>
                  </a:rPr>
                  <a:t>                        критическая степень риска</a:t>
                </a:r>
                <a:endParaRPr lang="ru-RU" altLang="ru-RU" sz="1200" b="1" smtClean="0">
                  <a:solidFill>
                    <a:srgbClr val="203864"/>
                  </a:solidFill>
                  <a:latin typeface="Open Sans Condensed" charset="0"/>
                </a:endParaRPr>
              </a:p>
            </p:txBody>
          </p:sp>
          <p:sp>
            <p:nvSpPr>
              <p:cNvPr id="76" name="Стрелка вправо 75"/>
              <p:cNvSpPr/>
              <p:nvPr/>
            </p:nvSpPr>
            <p:spPr>
              <a:xfrm>
                <a:off x="5595401" y="4412251"/>
                <a:ext cx="550272" cy="373708"/>
              </a:xfrm>
              <a:prstGeom prst="rightArrow">
                <a:avLst/>
              </a:prstGeom>
              <a:solidFill>
                <a:srgbClr val="FED3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latin typeface="Open Sans Condensed" panose="020B0604020202020204" pitchFamily="34" charset="0"/>
                  <a:ea typeface="Open Sans Condensed" panose="020B0604020202020204" pitchFamily="34" charset="0"/>
                  <a:cs typeface="Open Sans Condensed" panose="020B0604020202020204" pitchFamily="34" charset="0"/>
                </a:endParaRPr>
              </a:p>
            </p:txBody>
          </p:sp>
        </p:grpSp>
      </p:grpSp>
      <p:sp>
        <p:nvSpPr>
          <p:cNvPr id="117" name="Скругленный прямоугольник 116"/>
          <p:cNvSpPr/>
          <p:nvPr/>
        </p:nvSpPr>
        <p:spPr bwMode="auto">
          <a:xfrm>
            <a:off x="6064250" y="1622425"/>
            <a:ext cx="5335588" cy="1282700"/>
          </a:xfrm>
          <a:prstGeom prst="roundRect">
            <a:avLst/>
          </a:prstGeom>
          <a:solidFill>
            <a:srgbClr val="DEF3FA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 smtClean="0">
                <a:solidFill>
                  <a:srgbClr val="203864"/>
                </a:solidFill>
                <a:latin typeface="Open Sans Condensed" charset="0"/>
              </a:rPr>
              <a:t>Спецификаторы:</a:t>
            </a:r>
          </a:p>
          <a:p>
            <a:pPr eaLnBrk="1" hangingPunct="1">
              <a:defRPr/>
            </a:pPr>
            <a:r>
              <a:rPr lang="ru-RU" altLang="ru-RU" sz="1000" b="1" smtClean="0">
                <a:solidFill>
                  <a:srgbClr val="333F50"/>
                </a:solidFill>
                <a:latin typeface="Open Sans Condensed" charset="0"/>
              </a:rPr>
              <a:t>fk</a:t>
            </a:r>
            <a:r>
              <a:rPr lang="ru-RU" altLang="ru-RU" sz="1000" b="1" smtClean="0">
                <a:solidFill>
                  <a:srgbClr val="FF0000"/>
                </a:solidFill>
                <a:latin typeface="Open Sans Condensed" charset="0"/>
              </a:rPr>
              <a:t>* </a:t>
            </a:r>
            <a:r>
              <a:rPr lang="ru-RU" altLang="ru-RU" sz="1000" smtClean="0">
                <a:solidFill>
                  <a:srgbClr val="203864"/>
                </a:solidFill>
                <a:latin typeface="Open Sans Condensed" charset="0"/>
              </a:rPr>
              <a:t>– общий составной рейтинг Федерального казначейства, складывается из:</a:t>
            </a:r>
          </a:p>
          <a:p>
            <a:pPr eaLnBrk="1" hangingPunct="1">
              <a:defRPr/>
            </a:pPr>
            <a:r>
              <a:rPr lang="ru-RU" altLang="ru-RU" sz="1000" b="1" smtClean="0">
                <a:solidFill>
                  <a:srgbClr val="203864"/>
                </a:solidFill>
                <a:latin typeface="Open Sans Condensed" charset="0"/>
              </a:rPr>
              <a:t>ad </a:t>
            </a:r>
            <a:r>
              <a:rPr lang="ru-RU" altLang="ru-RU" sz="1000" smtClean="0">
                <a:solidFill>
                  <a:srgbClr val="203864"/>
                </a:solidFill>
                <a:latin typeface="Open Sans Condensed" charset="0"/>
              </a:rPr>
              <a:t>– рейтинг качества составления бюджета по доходам;</a:t>
            </a:r>
          </a:p>
          <a:p>
            <a:pPr eaLnBrk="1" hangingPunct="1">
              <a:defRPr/>
            </a:pPr>
            <a:r>
              <a:rPr lang="ru-RU" altLang="ru-RU" sz="1000" b="1" smtClean="0">
                <a:solidFill>
                  <a:srgbClr val="203864"/>
                </a:solidFill>
                <a:latin typeface="Open Sans Condensed" charset="0"/>
              </a:rPr>
              <a:t>ir </a:t>
            </a:r>
            <a:r>
              <a:rPr lang="ru-RU" altLang="ru-RU" sz="1000" smtClean="0">
                <a:solidFill>
                  <a:srgbClr val="203864"/>
                </a:solidFill>
                <a:latin typeface="Open Sans Condensed" charset="0"/>
              </a:rPr>
              <a:t>– рейтинг качества исполнения бюджета по расходам;</a:t>
            </a:r>
          </a:p>
          <a:p>
            <a:pPr eaLnBrk="1" hangingPunct="1">
              <a:defRPr/>
            </a:pPr>
            <a:r>
              <a:rPr lang="ru-RU" altLang="ru-RU" sz="1000" b="1" smtClean="0">
                <a:solidFill>
                  <a:srgbClr val="203864"/>
                </a:solidFill>
                <a:latin typeface="Open Sans Condensed" charset="0"/>
              </a:rPr>
              <a:t>u</a:t>
            </a:r>
            <a:r>
              <a:rPr lang="en-US" altLang="ru-RU" sz="1000" b="1" smtClean="0">
                <a:solidFill>
                  <a:srgbClr val="203864"/>
                </a:solidFill>
                <a:latin typeface="Open Sans Condensed" charset="0"/>
              </a:rPr>
              <a:t>z</a:t>
            </a:r>
            <a:r>
              <a:rPr lang="ru-RU" altLang="ru-RU" sz="1000" b="1" smtClean="0">
                <a:solidFill>
                  <a:srgbClr val="203864"/>
                </a:solidFill>
                <a:latin typeface="Open Sans Condensed" charset="0"/>
              </a:rPr>
              <a:t> </a:t>
            </a:r>
            <a:r>
              <a:rPr lang="ru-RU" altLang="ru-RU" sz="1000" smtClean="0">
                <a:solidFill>
                  <a:srgbClr val="203864"/>
                </a:solidFill>
                <a:latin typeface="Open Sans Condensed" charset="0"/>
              </a:rPr>
              <a:t>– рейтинг качества управления закупками;</a:t>
            </a:r>
          </a:p>
          <a:p>
            <a:pPr eaLnBrk="1" hangingPunct="1">
              <a:defRPr/>
            </a:pPr>
            <a:r>
              <a:rPr lang="ru-RU" altLang="ru-RU" sz="1000" b="1" smtClean="0">
                <a:solidFill>
                  <a:srgbClr val="203864"/>
                </a:solidFill>
                <a:latin typeface="Open Sans Condensed" charset="0"/>
              </a:rPr>
              <a:t>ua </a:t>
            </a:r>
            <a:r>
              <a:rPr lang="ru-RU" altLang="ru-RU" sz="1000" smtClean="0">
                <a:solidFill>
                  <a:srgbClr val="203864"/>
                </a:solidFill>
                <a:latin typeface="Open Sans Condensed" charset="0"/>
              </a:rPr>
              <a:t>– рейтинг качества управления активами;</a:t>
            </a:r>
          </a:p>
          <a:p>
            <a:pPr eaLnBrk="1" hangingPunct="1">
              <a:defRPr/>
            </a:pPr>
            <a:r>
              <a:rPr lang="ru-RU" altLang="ru-RU" sz="1000" b="1" smtClean="0">
                <a:solidFill>
                  <a:srgbClr val="203864"/>
                </a:solidFill>
                <a:latin typeface="Open Sans Condensed" charset="0"/>
              </a:rPr>
              <a:t>vfa </a:t>
            </a:r>
            <a:r>
              <a:rPr lang="ru-RU" altLang="ru-RU" sz="1000" smtClean="0">
                <a:solidFill>
                  <a:srgbClr val="203864"/>
                </a:solidFill>
                <a:latin typeface="Open Sans Condensed" charset="0"/>
              </a:rPr>
              <a:t>– рейтинг качества системы ВФА и др.</a:t>
            </a:r>
          </a:p>
        </p:txBody>
      </p:sp>
      <p:sp>
        <p:nvSpPr>
          <p:cNvPr id="118" name="Скругленный прямоугольник 117"/>
          <p:cNvSpPr/>
          <p:nvPr/>
        </p:nvSpPr>
        <p:spPr bwMode="auto">
          <a:xfrm>
            <a:off x="6076950" y="2940050"/>
            <a:ext cx="5322888" cy="1146175"/>
          </a:xfrm>
          <a:prstGeom prst="roundRect">
            <a:avLst/>
          </a:prstGeom>
          <a:solidFill>
            <a:srgbClr val="DEF3FA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1" dirty="0" smtClean="0">
                <a:solidFill>
                  <a:srgbClr val="203864"/>
                </a:solidFill>
                <a:latin typeface="Open Sans Condensed" charset="0"/>
              </a:rPr>
              <a:t>Категории:</a:t>
            </a:r>
          </a:p>
          <a:p>
            <a:pPr eaLnBrk="1" hangingPunct="1">
              <a:defRPr/>
            </a:pPr>
            <a:r>
              <a:rPr lang="ru-RU" altLang="ru-RU" sz="1000" dirty="0" smtClean="0">
                <a:solidFill>
                  <a:srgbClr val="203864"/>
                </a:solidFill>
                <a:latin typeface="Open Sans Condensed" charset="0"/>
              </a:rPr>
              <a:t>В рамках каждого уровня рейтинга к его значению могут быть добавлены </a:t>
            </a:r>
          </a:p>
          <a:p>
            <a:pPr eaLnBrk="1" hangingPunct="1">
              <a:defRPr/>
            </a:pPr>
            <a:r>
              <a:rPr lang="ru-RU" altLang="ru-RU" sz="1000" dirty="0" smtClean="0">
                <a:solidFill>
                  <a:srgbClr val="203864"/>
                </a:solidFill>
                <a:latin typeface="Open Sans Condensed" charset="0"/>
              </a:rPr>
              <a:t>знаки «плюс» (</a:t>
            </a:r>
            <a:r>
              <a:rPr lang="ru-RU" altLang="ru-RU" sz="1000" b="1" dirty="0" smtClean="0">
                <a:solidFill>
                  <a:srgbClr val="203864"/>
                </a:solidFill>
                <a:latin typeface="Open Sans Condensed" charset="0"/>
              </a:rPr>
              <a:t>+</a:t>
            </a:r>
            <a:r>
              <a:rPr lang="ru-RU" altLang="ru-RU" sz="1000" dirty="0" smtClean="0">
                <a:solidFill>
                  <a:srgbClr val="203864"/>
                </a:solidFill>
                <a:latin typeface="Open Sans Condensed" charset="0"/>
              </a:rPr>
              <a:t>) или минус (</a:t>
            </a:r>
            <a:r>
              <a:rPr lang="ru-RU" altLang="ru-RU" sz="1000" b="1" dirty="0" smtClean="0">
                <a:solidFill>
                  <a:srgbClr val="203864"/>
                </a:solidFill>
                <a:latin typeface="Open Sans Condensed" charset="0"/>
              </a:rPr>
              <a:t>-</a:t>
            </a:r>
            <a:r>
              <a:rPr lang="ru-RU" altLang="ru-RU" sz="1000" dirty="0" smtClean="0">
                <a:solidFill>
                  <a:srgbClr val="203864"/>
                </a:solidFill>
                <a:latin typeface="Open Sans Condensed" charset="0"/>
              </a:rPr>
              <a:t>) для мелкодисперсного ранжирования объектов </a:t>
            </a:r>
          </a:p>
          <a:p>
            <a:pPr eaLnBrk="1" hangingPunct="1">
              <a:defRPr/>
            </a:pPr>
            <a:r>
              <a:rPr lang="ru-RU" altLang="ru-RU" sz="1000" dirty="0" smtClean="0">
                <a:solidFill>
                  <a:srgbClr val="203864"/>
                </a:solidFill>
                <a:latin typeface="Open Sans Condensed" charset="0"/>
              </a:rPr>
              <a:t>(для обозначения относительно более высокого или более низкого уровня надежности в пределах одного уровня рейтинга).</a:t>
            </a:r>
          </a:p>
        </p:txBody>
      </p:sp>
      <p:grpSp>
        <p:nvGrpSpPr>
          <p:cNvPr id="8200" name="Группа 118"/>
          <p:cNvGrpSpPr>
            <a:grpSpLocks/>
          </p:cNvGrpSpPr>
          <p:nvPr/>
        </p:nvGrpSpPr>
        <p:grpSpPr bwMode="auto">
          <a:xfrm>
            <a:off x="1674813" y="4244975"/>
            <a:ext cx="4389437" cy="1811338"/>
            <a:chOff x="1650524" y="4558788"/>
            <a:chExt cx="4227762" cy="1811784"/>
          </a:xfrm>
        </p:grpSpPr>
        <p:grpSp>
          <p:nvGrpSpPr>
            <p:cNvPr id="8203" name="Группа 119"/>
            <p:cNvGrpSpPr>
              <a:grpSpLocks/>
            </p:cNvGrpSpPr>
            <p:nvPr/>
          </p:nvGrpSpPr>
          <p:grpSpPr bwMode="auto">
            <a:xfrm>
              <a:off x="1650524" y="4558788"/>
              <a:ext cx="4227762" cy="1811784"/>
              <a:chOff x="2243146" y="4558788"/>
              <a:chExt cx="4227762" cy="1811784"/>
            </a:xfrm>
          </p:grpSpPr>
          <p:grpSp>
            <p:nvGrpSpPr>
              <p:cNvPr id="8206" name="Группа 122"/>
              <p:cNvGrpSpPr>
                <a:grpSpLocks/>
              </p:cNvGrpSpPr>
              <p:nvPr/>
            </p:nvGrpSpPr>
            <p:grpSpPr bwMode="auto">
              <a:xfrm>
                <a:off x="2243146" y="4558788"/>
                <a:ext cx="4227762" cy="1811784"/>
                <a:chOff x="1593666" y="4680937"/>
                <a:chExt cx="4227762" cy="1811784"/>
              </a:xfrm>
            </p:grpSpPr>
            <p:sp>
              <p:nvSpPr>
                <p:cNvPr id="125" name="Стрелка вправо 124"/>
                <p:cNvSpPr/>
                <p:nvPr/>
              </p:nvSpPr>
              <p:spPr>
                <a:xfrm>
                  <a:off x="4916243" y="4711107"/>
                  <a:ext cx="905185" cy="1116287"/>
                </a:xfrm>
                <a:prstGeom prst="rightArrow">
                  <a:avLst/>
                </a:prstGeom>
                <a:solidFill>
                  <a:srgbClr val="FFEAD9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latin typeface="Open Sans Condensed" panose="020B0604020202020204" pitchFamily="34" charset="0"/>
                    <a:ea typeface="Open Sans Condensed" panose="020B0604020202020204" pitchFamily="34" charset="0"/>
                    <a:cs typeface="Open Sans Condensed" panose="020B0604020202020204" pitchFamily="34" charset="0"/>
                  </a:endParaRPr>
                </a:p>
              </p:txBody>
            </p:sp>
            <p:pic>
              <p:nvPicPr>
                <p:cNvPr id="126" name="Рисунок 12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9668"/>
                <a:stretch/>
              </p:blipFill>
              <p:spPr>
                <a:xfrm>
                  <a:off x="1593666" y="4680937"/>
                  <a:ext cx="3322577" cy="1811784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8207" name="TextBox 123"/>
              <p:cNvSpPr txBox="1">
                <a:spLocks noChangeArrowheads="1"/>
              </p:cNvSpPr>
              <p:nvPr/>
            </p:nvSpPr>
            <p:spPr bwMode="auto">
              <a:xfrm>
                <a:off x="5610066" y="4971640"/>
                <a:ext cx="529044" cy="369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900" b="1">
                    <a:solidFill>
                      <a:srgbClr val="203864"/>
                    </a:solidFill>
                    <a:latin typeface="Open Sans Condensed" charset="0"/>
                  </a:rPr>
                  <a:t>С.</a:t>
                </a:r>
                <a:r>
                  <a:rPr lang="en-US" altLang="ru-RU" sz="900" b="1">
                    <a:solidFill>
                      <a:srgbClr val="203864"/>
                    </a:solidFill>
                    <a:latin typeface="Open Sans Condensed" charset="0"/>
                  </a:rPr>
                  <a:t>fk</a:t>
                </a:r>
                <a:endParaRPr lang="ru-RU" altLang="ru-RU" sz="900" b="1">
                  <a:solidFill>
                    <a:srgbClr val="203864"/>
                  </a:solidFill>
                  <a:latin typeface="Open Sans Condensed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900" b="1">
                    <a:solidFill>
                      <a:srgbClr val="203864"/>
                    </a:solidFill>
                    <a:latin typeface="Open Sans Condensed" charset="0"/>
                  </a:rPr>
                  <a:t>СС.</a:t>
                </a:r>
                <a:r>
                  <a:rPr lang="en-US" altLang="ru-RU" sz="900" b="1">
                    <a:solidFill>
                      <a:srgbClr val="203864"/>
                    </a:solidFill>
                    <a:latin typeface="Open Sans Condensed" charset="0"/>
                  </a:rPr>
                  <a:t>fk</a:t>
                </a:r>
                <a:endParaRPr lang="ru-RU" altLang="ru-RU" sz="800">
                  <a:latin typeface="Open Sans Condensed" charset="0"/>
                </a:endParaRPr>
              </a:p>
            </p:txBody>
          </p:sp>
        </p:grpSp>
        <p:sp>
          <p:nvSpPr>
            <p:cNvPr id="121" name="Стрелка вправо 120"/>
            <p:cNvSpPr/>
            <p:nvPr/>
          </p:nvSpPr>
          <p:spPr>
            <a:xfrm>
              <a:off x="5017444" y="5503584"/>
              <a:ext cx="860842" cy="866988"/>
            </a:xfrm>
            <a:prstGeom prst="rightArrow">
              <a:avLst/>
            </a:prstGeom>
            <a:solidFill>
              <a:srgbClr val="BEF3BB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endParaRPr>
            </a:p>
          </p:txBody>
        </p:sp>
        <p:sp>
          <p:nvSpPr>
            <p:cNvPr id="8205" name="TextBox 121"/>
            <p:cNvSpPr txBox="1">
              <a:spLocks noChangeArrowheads="1"/>
            </p:cNvSpPr>
            <p:nvPr/>
          </p:nvSpPr>
          <p:spPr bwMode="auto">
            <a:xfrm>
              <a:off x="5029676" y="5752882"/>
              <a:ext cx="529044" cy="36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>
                  <a:solidFill>
                    <a:srgbClr val="203864"/>
                  </a:solidFill>
                  <a:latin typeface="Open Sans Condensed" charset="0"/>
                </a:rPr>
                <a:t>С.</a:t>
              </a:r>
              <a:r>
                <a:rPr lang="en-US" altLang="ru-RU" sz="900" b="1">
                  <a:solidFill>
                    <a:srgbClr val="203864"/>
                  </a:solidFill>
                  <a:latin typeface="Open Sans Condensed" charset="0"/>
                </a:rPr>
                <a:t>fk</a:t>
              </a:r>
              <a:endParaRPr lang="ru-RU" altLang="ru-RU" sz="900" b="1">
                <a:solidFill>
                  <a:srgbClr val="203864"/>
                </a:solidFill>
                <a:latin typeface="Open Sans Condensed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>
                  <a:solidFill>
                    <a:srgbClr val="203864"/>
                  </a:solidFill>
                  <a:latin typeface="Open Sans Condensed" charset="0"/>
                </a:rPr>
                <a:t>СС.</a:t>
              </a:r>
              <a:r>
                <a:rPr lang="en-US" altLang="ru-RU" sz="900" b="1">
                  <a:solidFill>
                    <a:srgbClr val="203864"/>
                  </a:solidFill>
                  <a:latin typeface="Open Sans Condensed" charset="0"/>
                </a:rPr>
                <a:t>fk</a:t>
              </a:r>
              <a:endParaRPr lang="ru-RU" altLang="ru-RU" sz="800">
                <a:latin typeface="Open Sans Condensed" charset="0"/>
              </a:endParaRPr>
            </a:p>
          </p:txBody>
        </p:sp>
      </p:grpSp>
      <p:sp>
        <p:nvSpPr>
          <p:cNvPr id="127" name="Прямоугольник с одним скругленным углом 126"/>
          <p:cNvSpPr/>
          <p:nvPr/>
        </p:nvSpPr>
        <p:spPr bwMode="auto">
          <a:xfrm>
            <a:off x="6064250" y="4448175"/>
            <a:ext cx="4884738" cy="701675"/>
          </a:xfrm>
          <a:prstGeom prst="round1Rect">
            <a:avLst/>
          </a:prstGeom>
          <a:solidFill>
            <a:srgbClr val="FFEA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 smtClean="0">
                <a:solidFill>
                  <a:srgbClr val="203864"/>
                </a:solidFill>
                <a:latin typeface="Open Sans Condensed" charset="0"/>
              </a:rPr>
              <a:t>Планы контрольных мероприятий органов Федерального казначейства в финансово-бюджетной сфере</a:t>
            </a:r>
            <a:endParaRPr lang="ru-RU" altLang="ru-RU" sz="1600" smtClean="0">
              <a:solidFill>
                <a:srgbClr val="203864"/>
              </a:solidFill>
              <a:latin typeface="Open Sans Condensed" charset="0"/>
            </a:endParaRPr>
          </a:p>
        </p:txBody>
      </p:sp>
      <p:sp>
        <p:nvSpPr>
          <p:cNvPr id="128" name="Прямоугольник с одним скругленным углом 127"/>
          <p:cNvSpPr/>
          <p:nvPr/>
        </p:nvSpPr>
        <p:spPr bwMode="auto">
          <a:xfrm>
            <a:off x="6076950" y="5272088"/>
            <a:ext cx="4872038" cy="701675"/>
          </a:xfrm>
          <a:prstGeom prst="round1Rect">
            <a:avLst/>
          </a:prstGeom>
          <a:solidFill>
            <a:srgbClr val="BEF3BB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4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 smtClean="0">
                <a:solidFill>
                  <a:srgbClr val="203864"/>
                </a:solidFill>
                <a:latin typeface="Open Sans Condensed" charset="0"/>
              </a:rPr>
              <a:t>План работы внутреннего финансового контроля и аудита ГАБС </a:t>
            </a:r>
            <a:endParaRPr lang="ru-RU" altLang="ru-RU" sz="1600" smtClean="0">
              <a:solidFill>
                <a:srgbClr val="203864"/>
              </a:solidFill>
              <a:latin typeface="Open Sans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 descr="C:\Users\magalya\Downloads\1288637a-6768-442a-a80a-cf4975dd4c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7143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79800" y="200025"/>
            <a:ext cx="7340600" cy="7794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МОДЕЛЬ ПОСТРОЕНИЯ РЕЙТИНГОВ </a:t>
            </a:r>
            <a:b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</a:br>
            <a: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ОБЪЕКТОВ КОНТРОЛЯ В ФИНАНСОВО-БЮДЖЕТНОЙ СФЕРЕ</a:t>
            </a:r>
            <a:endParaRPr sz="1800" dirty="0">
              <a:solidFill>
                <a:srgbClr val="2F5597"/>
              </a:solidFill>
              <a:latin typeface="Open Sans Condensed" pitchFamily="34" charset="0"/>
              <a:cs typeface="Arial" charset="0"/>
            </a:endParaRPr>
          </a:p>
          <a:p>
            <a:pPr algn="r">
              <a:defRPr/>
            </a:pPr>
            <a:endParaRPr sz="1800" dirty="0">
              <a:solidFill>
                <a:srgbClr val="2F5597"/>
              </a:solidFill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10244" name="Номер слайда 2"/>
          <p:cNvSpPr txBox="1">
            <a:spLocks/>
          </p:cNvSpPr>
          <p:nvPr/>
        </p:nvSpPr>
        <p:spPr bwMode="auto">
          <a:xfrm>
            <a:off x="8610600" y="6356350"/>
            <a:ext cx="3367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E56EC1-3CA0-491D-8866-B10BFF59EEF7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" name="Picture 2" descr="C:\Users\2115\AppData\Local\Microsoft\Windows\Temporary Internet Files\Content.Outlook\02DKMO71\Модель построения рейтингов ФК в ФБС_без шапки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4" y="1070925"/>
            <a:ext cx="11363968" cy="55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3452813" y="207963"/>
            <a:ext cx="73739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2F5597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>СОЗДАНИЕ ФУНДАМЕНТА ДЛЯ ЦИФРОВОГО КОНТРОЛЯ</a:t>
            </a:r>
            <a:endParaRPr lang="ru-RU" altLang="ru-RU" sz="1800" b="1" dirty="0">
              <a:solidFill>
                <a:srgbClr val="2F5597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2210" y="-433632"/>
            <a:ext cx="338554" cy="137333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000" dirty="0"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Карта рисков</a:t>
            </a:r>
          </a:p>
        </p:txBody>
      </p:sp>
      <p:pic>
        <p:nvPicPr>
          <p:cNvPr id="3197" name="Рисунок 142" descr="C:\Users\magalya\Downloads\1288637a-6768-442a-a80a-cf4975dd4c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7143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Z:\21\2100\__А.А. Горбатов\__Поручения\__Анализ РИСКОВ в ФБС\067_Конф Умный контроль\От ПЮ\Схема реализации Модуля внутреннего государственного финансового контроля УКРУПНЕННО_0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14827" r="14563"/>
          <a:stretch/>
        </p:blipFill>
        <p:spPr bwMode="auto">
          <a:xfrm>
            <a:off x="1868234" y="985838"/>
            <a:ext cx="9028366" cy="56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4425" y="6281738"/>
            <a:ext cx="3367088" cy="365125"/>
          </a:xfrm>
        </p:spPr>
        <p:txBody>
          <a:bodyPr/>
          <a:lstStyle/>
          <a:p>
            <a:pPr>
              <a:defRPr/>
            </a:pPr>
            <a:fld id="{0CBB5450-52BC-4349-ADF3-16412DB47CA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5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7" descr="C:\Users\magalya\Downloads\1288637a-6768-442a-a80a-cf4975dd4c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7143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79800" y="200025"/>
            <a:ext cx="7340600" cy="7794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sz="180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ФОРМИРОВАНИЕ ПОКАЗАТЕЛЕЙ РИСКОЕМКОСТИ ДЕЯТЕЛЬНОСТИ </a:t>
            </a:r>
            <a:br>
              <a:rPr sz="180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</a:br>
            <a:r>
              <a:rPr sz="180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ОБЪЕКТОВ КОНТРОЛЯ В ФИНАНСОВО-БЮДЖЕТНОЙ СФЕРЕ</a:t>
            </a:r>
            <a:endParaRPr sz="1800">
              <a:solidFill>
                <a:srgbClr val="2F5597"/>
              </a:solidFill>
              <a:latin typeface="Open Sans Condensed" pitchFamily="34" charset="0"/>
              <a:cs typeface="Arial" charset="0"/>
            </a:endParaRPr>
          </a:p>
          <a:p>
            <a:pPr algn="r">
              <a:defRPr/>
            </a:pPr>
            <a:endParaRPr sz="1800">
              <a:solidFill>
                <a:srgbClr val="2F5597"/>
              </a:solidFill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9220" name="Номер слайда 2"/>
          <p:cNvSpPr txBox="1">
            <a:spLocks/>
          </p:cNvSpPr>
          <p:nvPr/>
        </p:nvSpPr>
        <p:spPr bwMode="auto">
          <a:xfrm>
            <a:off x="8610600" y="6356350"/>
            <a:ext cx="3367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68D8EE-F734-427F-B17F-C05091998E1B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900" y="2105025"/>
            <a:ext cx="2647950" cy="809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Open Sans Condensed" charset="0"/>
              </a:rPr>
              <a:t>КОМПЛАЙЕНС-КОНТРОЛЬ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6425" y="2105025"/>
            <a:ext cx="2635250" cy="8191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FFFFFF"/>
                </a:solidFill>
                <a:latin typeface="Open Sans Condensed" charset="0"/>
              </a:rPr>
              <a:t>ПЛАНИРОВАНИЕ КОНТРОЛЬНОЙ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53125" y="2105025"/>
            <a:ext cx="2647950" cy="809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FFFFFF"/>
                </a:solidFill>
                <a:latin typeface="Open Sans Condensed" charset="0"/>
              </a:rPr>
              <a:t>ОЦЕНКА ГОСУДАРСТВЕННЫХ ПРОГРАММ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66175" y="2105025"/>
            <a:ext cx="2635250" cy="809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FFFFFF"/>
                </a:solidFill>
                <a:latin typeface="Open Sans Condensed" charset="0"/>
              </a:rPr>
              <a:t>ПРЕДПРОВЕРОЧНЫЙ АНАЛИЗ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028700" y="2924175"/>
            <a:ext cx="9525" cy="1933575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06475" y="4864100"/>
            <a:ext cx="146050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38225" y="4171950"/>
            <a:ext cx="142875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38225" y="3543300"/>
            <a:ext cx="142875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911600" y="2930525"/>
            <a:ext cx="9525" cy="1933575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889375" y="4864100"/>
            <a:ext cx="1460500" cy="635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21125" y="4178300"/>
            <a:ext cx="142875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21125" y="3549650"/>
            <a:ext cx="142875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781800" y="2914650"/>
            <a:ext cx="9525" cy="1933575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759575" y="4848225"/>
            <a:ext cx="1460500" cy="635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91325" y="4162425"/>
            <a:ext cx="142875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91325" y="3533775"/>
            <a:ext cx="142875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9531350" y="2914650"/>
            <a:ext cx="9525" cy="1933575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9509125" y="4851400"/>
            <a:ext cx="1504950" cy="3175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540875" y="4162425"/>
            <a:ext cx="142875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540875" y="3533775"/>
            <a:ext cx="1428750" cy="0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1" name="TextBox 10"/>
          <p:cNvSpPr txBox="1">
            <a:spLocks noChangeArrowheads="1"/>
          </p:cNvSpPr>
          <p:nvPr/>
        </p:nvSpPr>
        <p:spPr bwMode="auto">
          <a:xfrm>
            <a:off x="1028700" y="3152775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Open Sans Condensed" charset="0"/>
              </a:rPr>
              <a:t>Показатель 1.1</a:t>
            </a:r>
          </a:p>
        </p:txBody>
      </p:sp>
      <p:sp>
        <p:nvSpPr>
          <p:cNvPr id="9242" name="TextBox 39"/>
          <p:cNvSpPr txBox="1">
            <a:spLocks noChangeArrowheads="1"/>
          </p:cNvSpPr>
          <p:nvPr/>
        </p:nvSpPr>
        <p:spPr bwMode="auto">
          <a:xfrm>
            <a:off x="1047750" y="4391025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1.</a:t>
            </a:r>
            <a:r>
              <a:rPr lang="en-US" altLang="ru-RU" sz="1800">
                <a:latin typeface="Open Sans Condensed" charset="0"/>
              </a:rPr>
              <a:t>N</a:t>
            </a:r>
            <a:endParaRPr lang="ru-RU" altLang="ru-RU" sz="1800">
              <a:latin typeface="Open Sans Condensed" charset="0"/>
            </a:endParaRPr>
          </a:p>
        </p:txBody>
      </p:sp>
      <p:sp>
        <p:nvSpPr>
          <p:cNvPr id="9243" name="TextBox 40"/>
          <p:cNvSpPr txBox="1">
            <a:spLocks noChangeArrowheads="1"/>
          </p:cNvSpPr>
          <p:nvPr/>
        </p:nvSpPr>
        <p:spPr bwMode="auto">
          <a:xfrm>
            <a:off x="1038225" y="3792538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1…</a:t>
            </a:r>
          </a:p>
        </p:txBody>
      </p:sp>
      <p:sp>
        <p:nvSpPr>
          <p:cNvPr id="9244" name="TextBox 44"/>
          <p:cNvSpPr txBox="1">
            <a:spLocks noChangeArrowheads="1"/>
          </p:cNvSpPr>
          <p:nvPr/>
        </p:nvSpPr>
        <p:spPr bwMode="auto">
          <a:xfrm>
            <a:off x="3921125" y="3152775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2.1</a:t>
            </a:r>
          </a:p>
        </p:txBody>
      </p:sp>
      <p:sp>
        <p:nvSpPr>
          <p:cNvPr id="9245" name="TextBox 45"/>
          <p:cNvSpPr txBox="1">
            <a:spLocks noChangeArrowheads="1"/>
          </p:cNvSpPr>
          <p:nvPr/>
        </p:nvSpPr>
        <p:spPr bwMode="auto">
          <a:xfrm>
            <a:off x="3940175" y="4391025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2.</a:t>
            </a:r>
            <a:r>
              <a:rPr lang="en-US" altLang="ru-RU" sz="1800">
                <a:latin typeface="Open Sans Condensed" charset="0"/>
              </a:rPr>
              <a:t>K</a:t>
            </a:r>
            <a:endParaRPr lang="ru-RU" altLang="ru-RU" sz="1800">
              <a:latin typeface="Open Sans Condensed" charset="0"/>
            </a:endParaRPr>
          </a:p>
        </p:txBody>
      </p:sp>
      <p:sp>
        <p:nvSpPr>
          <p:cNvPr id="9246" name="TextBox 47"/>
          <p:cNvSpPr txBox="1">
            <a:spLocks noChangeArrowheads="1"/>
          </p:cNvSpPr>
          <p:nvPr/>
        </p:nvSpPr>
        <p:spPr bwMode="auto">
          <a:xfrm>
            <a:off x="3930650" y="3792538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2…</a:t>
            </a:r>
          </a:p>
        </p:txBody>
      </p:sp>
      <p:sp>
        <p:nvSpPr>
          <p:cNvPr id="9247" name="TextBox 48"/>
          <p:cNvSpPr txBox="1">
            <a:spLocks noChangeArrowheads="1"/>
          </p:cNvSpPr>
          <p:nvPr/>
        </p:nvSpPr>
        <p:spPr bwMode="auto">
          <a:xfrm>
            <a:off x="6810375" y="317976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3.1</a:t>
            </a:r>
          </a:p>
        </p:txBody>
      </p:sp>
      <p:sp>
        <p:nvSpPr>
          <p:cNvPr id="9248" name="TextBox 49"/>
          <p:cNvSpPr txBox="1">
            <a:spLocks noChangeArrowheads="1"/>
          </p:cNvSpPr>
          <p:nvPr/>
        </p:nvSpPr>
        <p:spPr bwMode="auto">
          <a:xfrm>
            <a:off x="6829425" y="441801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3.</a:t>
            </a:r>
            <a:r>
              <a:rPr lang="en-US" altLang="ru-RU" sz="1800">
                <a:latin typeface="Open Sans Condensed" charset="0"/>
              </a:rPr>
              <a:t>M</a:t>
            </a:r>
            <a:endParaRPr lang="ru-RU" altLang="ru-RU" sz="1800">
              <a:latin typeface="Open Sans Condensed" charset="0"/>
            </a:endParaRPr>
          </a:p>
        </p:txBody>
      </p:sp>
      <p:sp>
        <p:nvSpPr>
          <p:cNvPr id="9249" name="TextBox 50"/>
          <p:cNvSpPr txBox="1">
            <a:spLocks noChangeArrowheads="1"/>
          </p:cNvSpPr>
          <p:nvPr/>
        </p:nvSpPr>
        <p:spPr bwMode="auto">
          <a:xfrm>
            <a:off x="6819900" y="3821113"/>
            <a:ext cx="176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3…</a:t>
            </a:r>
          </a:p>
        </p:txBody>
      </p:sp>
      <p:sp>
        <p:nvSpPr>
          <p:cNvPr id="9250" name="TextBox 51"/>
          <p:cNvSpPr txBox="1">
            <a:spLocks noChangeArrowheads="1"/>
          </p:cNvSpPr>
          <p:nvPr/>
        </p:nvSpPr>
        <p:spPr bwMode="auto">
          <a:xfrm>
            <a:off x="9540875" y="317976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4.1</a:t>
            </a:r>
          </a:p>
        </p:txBody>
      </p:sp>
      <p:sp>
        <p:nvSpPr>
          <p:cNvPr id="9251" name="TextBox 52"/>
          <p:cNvSpPr txBox="1">
            <a:spLocks noChangeArrowheads="1"/>
          </p:cNvSpPr>
          <p:nvPr/>
        </p:nvSpPr>
        <p:spPr bwMode="auto">
          <a:xfrm>
            <a:off x="9559925" y="441801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4.</a:t>
            </a:r>
            <a:r>
              <a:rPr lang="en-US" altLang="ru-RU" sz="1800">
                <a:latin typeface="Open Sans Condensed" charset="0"/>
              </a:rPr>
              <a:t>L</a:t>
            </a:r>
            <a:endParaRPr lang="ru-RU" altLang="ru-RU" sz="1800">
              <a:latin typeface="Open Sans Condensed" charset="0"/>
            </a:endParaRPr>
          </a:p>
        </p:txBody>
      </p:sp>
      <p:sp>
        <p:nvSpPr>
          <p:cNvPr id="9252" name="TextBox 53"/>
          <p:cNvSpPr txBox="1">
            <a:spLocks noChangeArrowheads="1"/>
          </p:cNvSpPr>
          <p:nvPr/>
        </p:nvSpPr>
        <p:spPr bwMode="auto">
          <a:xfrm>
            <a:off x="9550400" y="3821113"/>
            <a:ext cx="176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 Condensed" charset="0"/>
              </a:rPr>
              <a:t>Показатель 4…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 descr="C:\Users\magalya\Downloads\1288637a-6768-442a-a80a-cf4975dd4c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7143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79800" y="200025"/>
            <a:ext cx="7340600" cy="7794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АНАЛИТИЧЕСКИЕ ИНСТРУМЕНТЫ СИСТЕМЫ РЕЙТИНГОВАНИЯ </a:t>
            </a:r>
          </a:p>
          <a:p>
            <a:pPr algn="r">
              <a:defRPr/>
            </a:pPr>
            <a:r>
              <a:rPr sz="1800" dirty="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ОБЪЕКТОВ КОНТРОЛЯ В ФИНАНСОВО-БЮДЖЕТНОЙ СФЕРЕ</a:t>
            </a:r>
            <a:endParaRPr sz="1800" dirty="0">
              <a:solidFill>
                <a:srgbClr val="2F5597"/>
              </a:solidFill>
              <a:latin typeface="Open Sans Condensed" pitchFamily="34" charset="0"/>
              <a:cs typeface="Arial" charset="0"/>
            </a:endParaRPr>
          </a:p>
          <a:p>
            <a:pPr algn="r">
              <a:defRPr/>
            </a:pPr>
            <a:endParaRPr sz="1800" dirty="0">
              <a:solidFill>
                <a:srgbClr val="2F5597"/>
              </a:solidFill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10244" name="Номер слайда 2"/>
          <p:cNvSpPr txBox="1">
            <a:spLocks/>
          </p:cNvSpPr>
          <p:nvPr/>
        </p:nvSpPr>
        <p:spPr bwMode="auto">
          <a:xfrm>
            <a:off x="8610600" y="6356350"/>
            <a:ext cx="3367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E56EC1-3CA0-491D-8866-B10BFF59EEF7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" name="Picture 4" descr="E:\Общее представл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3" y="1072745"/>
            <a:ext cx="8348805" cy="38764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Показате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70" y="1595309"/>
            <a:ext cx="7344585" cy="391690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Свитт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5" y="2395851"/>
            <a:ext cx="6414615" cy="32103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556933" y="5802352"/>
            <a:ext cx="2426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Open Sans Condensed" pitchFamily="34" charset="0"/>
                <a:ea typeface="+mj-ea"/>
              </a:rPr>
              <a:t>Цифровой контроль: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923976" y="5802352"/>
            <a:ext cx="5955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Open Sans Condensed" pitchFamily="34" charset="0"/>
                <a:ea typeface="+mj-ea"/>
              </a:rPr>
              <a:t>предупреждает, консультирует, реагирует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 descr="C:\Users\magalya\Downloads\1288637a-6768-442a-a80a-cf4975dd4c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7143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79800" y="200025"/>
            <a:ext cx="7340600" cy="7794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sz="180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СИСТЕМА РЕЙТИНГОВ ОБЪЕКТОВ КОНТРОЛЯ </a:t>
            </a:r>
            <a:br>
              <a:rPr sz="180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</a:br>
            <a:r>
              <a:rPr sz="1800" smtClean="0">
                <a:solidFill>
                  <a:srgbClr val="2F5597"/>
                </a:solidFill>
                <a:latin typeface="Open Sans Condensed" pitchFamily="34" charset="0"/>
                <a:cs typeface="Arial" charset="0"/>
              </a:rPr>
              <a:t>В ФИНАНСОВО-БЮДЖЕТНОЙ СФЕРЕ</a:t>
            </a:r>
            <a:endParaRPr sz="1800">
              <a:solidFill>
                <a:srgbClr val="2F5597"/>
              </a:solidFill>
              <a:latin typeface="Open Sans Condensed" pitchFamily="34" charset="0"/>
              <a:cs typeface="Arial" charset="0"/>
            </a:endParaRPr>
          </a:p>
          <a:p>
            <a:pPr algn="r">
              <a:defRPr/>
            </a:pPr>
            <a:endParaRPr sz="1800">
              <a:solidFill>
                <a:srgbClr val="2F5597"/>
              </a:solidFill>
              <a:latin typeface="Open Sans Condensed" pitchFamily="34" charset="0"/>
              <a:ea typeface="+mn-ea"/>
              <a:cs typeface="Arial" charset="0"/>
            </a:endParaRPr>
          </a:p>
        </p:txBody>
      </p:sp>
      <p:sp>
        <p:nvSpPr>
          <p:cNvPr id="10244" name="Номер слайда 2"/>
          <p:cNvSpPr txBox="1">
            <a:spLocks/>
          </p:cNvSpPr>
          <p:nvPr/>
        </p:nvSpPr>
        <p:spPr bwMode="auto">
          <a:xfrm>
            <a:off x="8610600" y="6356350"/>
            <a:ext cx="3367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E56EC1-3CA0-491D-8866-B10BFF59EEF7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4" name="Picture 3" descr="E:\РИС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183" y="1086905"/>
            <a:ext cx="9962620" cy="47738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217391" y="5956423"/>
            <a:ext cx="9548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Open Sans Condensed" panose="020B0604020202020204" pitchFamily="34" charset="0"/>
                <a:ea typeface="Open Sans Condensed" panose="020B0604020202020204" pitchFamily="34" charset="0"/>
                <a:cs typeface="Open Sans Condensed" panose="020B0604020202020204" pitchFamily="34" charset="0"/>
              </a:rPr>
              <a:t>Миссия: служить государству Российскому, способствуя укреплению устойчивости, надежности и прозрачности финансовой системы Российской Федерации, а также обеспечивая сохранность финансовых средств публично-правовых образований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Open Sans Condensed" panose="020B0604020202020204" pitchFamily="34" charset="0"/>
              <a:ea typeface="Open Sans Condensed" panose="020B0604020202020204" pitchFamily="34" charset="0"/>
              <a:cs typeface="Open Sans Condens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20955</TotalTime>
  <Words>413</Words>
  <Application>Microsoft Office PowerPoint</Application>
  <PresentationFormat>Произвольный</PresentationFormat>
  <Paragraphs>96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Open Sans Condensed Light</vt:lpstr>
      <vt:lpstr>Calibri</vt:lpstr>
      <vt:lpstr>Times New Roman</vt:lpstr>
      <vt:lpstr>Open Sans Condensed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Горбатов Анатолий Александрович</cp:lastModifiedBy>
  <cp:revision>971</cp:revision>
  <cp:lastPrinted>2018-12-06T17:36:51Z</cp:lastPrinted>
  <dcterms:created xsi:type="dcterms:W3CDTF">2015-03-03T16:27:21Z</dcterms:created>
  <dcterms:modified xsi:type="dcterms:W3CDTF">2018-12-06T19:27:19Z</dcterms:modified>
</cp:coreProperties>
</file>