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9" r:id="rId2"/>
    <p:sldId id="284" r:id="rId3"/>
    <p:sldId id="288" r:id="rId4"/>
    <p:sldId id="290" r:id="rId5"/>
    <p:sldId id="282" r:id="rId6"/>
    <p:sldId id="287" r:id="rId7"/>
    <p:sldId id="291" r:id="rId8"/>
    <p:sldId id="292" r:id="rId9"/>
    <p:sldId id="285" r:id="rId10"/>
    <p:sldId id="275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1pPr>
    <a:lvl2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2pPr>
    <a:lvl3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3pPr>
    <a:lvl4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4pPr>
    <a:lvl5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5pPr>
    <a:lvl6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6pPr>
    <a:lvl7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7pPr>
    <a:lvl8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8pPr>
    <a:lvl9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84"/>
    <a:srgbClr val="ADFFFF"/>
    <a:srgbClr val="000000"/>
    <a:srgbClr val="D7DAFF"/>
    <a:srgbClr val="484848"/>
    <a:srgbClr val="6A7177"/>
    <a:srgbClr val="A6EDCB"/>
    <a:srgbClr val="BDCBEE"/>
    <a:srgbClr val="CEDDFF"/>
    <a:srgbClr val="676F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rgbClr val="375A7D"/>
          </a:solidFill>
        </a:fill>
      </a:tcStyle>
    </a:wholeTbl>
    <a:band2H>
      <a:tcTxStyle/>
      <a:tcStyle>
        <a:tcBdr/>
        <a:fill>
          <a:solidFill>
            <a:srgbClr val="3B7499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rgbClr val="53D5FD"/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450000"/>
              <a:satOff val="-18071"/>
              <a:lumOff val="-14609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rgbClr val="53D5FD"/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450000"/>
              <a:satOff val="-18071"/>
              <a:lumOff val="-14609"/>
            </a:scheme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53D5FD"/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450000"/>
              <a:satOff val="-18071"/>
              <a:lumOff val="-14609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venir Medium"/>
          <a:ea typeface="Avenir Medium"/>
          <a:cs typeface="Avenir Medium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miter lim="400000"/>
            </a:ln>
          </a:top>
          <a:bottom>
            <a:ln w="50800" cap="flat">
              <a:solidFill>
                <a:srgbClr val="000000"/>
              </a:solidFill>
              <a:prstDash val="solid"/>
              <a:miter lim="400000"/>
            </a:ln>
          </a:bottom>
          <a:insideH>
            <a:ln w="508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A0A0A">
              <a:alpha val="92000"/>
            </a:srgbClr>
          </a:solidFill>
        </a:fill>
      </a:tcStyle>
    </a:band2H>
    <a:firstCol>
      <a:tcTxStyle b="off" i="off">
        <a:font>
          <a:latin typeface="Avenir Medium"/>
          <a:ea typeface="Avenir Medium"/>
          <a:cs typeface="Avenir Medium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88900" cap="flat">
              <a:solidFill>
                <a:srgbClr val="000000"/>
              </a:solidFill>
              <a:prstDash val="solid"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miter lim="400000"/>
            </a:ln>
          </a:top>
          <a:bottom>
            <a:ln w="50800" cap="flat">
              <a:solidFill>
                <a:srgbClr val="000000"/>
              </a:solidFill>
              <a:prstDash val="solid"/>
              <a:miter lim="400000"/>
            </a:ln>
          </a:bottom>
          <a:insideH>
            <a:ln w="508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Avenir Medium"/>
          <a:ea typeface="Avenir Medium"/>
          <a:cs typeface="Avenir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889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Avenir Medium"/>
          <a:ea typeface="Avenir Medium"/>
          <a:cs typeface="Avenir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889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EDFF">
              <a:alpha val="24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2">
              <a:satOff val="-5186"/>
              <a:lumOff val="-12389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919C">
                  <a:alpha val="79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919C">
                  <a:alpha val="79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>
              <a:satOff val="-5186"/>
              <a:lumOff val="-2840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6D6D6D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080">
              <a:alpha val="32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41B00">
              <a:alpha val="8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508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D2600">
              <a:alpha val="80000"/>
            </a:srgb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4F4F"/>
              </a:solidFill>
              <a:prstDash val="solid"/>
              <a:miter lim="400000"/>
            </a:ln>
          </a:top>
          <a:bottom>
            <a:ln w="12700" cap="flat">
              <a:solidFill>
                <a:srgbClr val="4F4F4F"/>
              </a:solidFill>
              <a:prstDash val="solid"/>
              <a:miter lim="400000"/>
            </a:ln>
          </a:bottom>
          <a:insideH>
            <a:ln w="12700" cap="flat">
              <a:solidFill>
                <a:srgbClr val="4F4F4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4F4F"/>
              </a:solidFill>
              <a:prstDash val="solid"/>
              <a:miter lim="400000"/>
            </a:ln>
          </a:top>
          <a:bottom>
            <a:ln w="12700" cap="flat">
              <a:solidFill>
                <a:srgbClr val="4F4F4F"/>
              </a:solidFill>
              <a:prstDash val="solid"/>
              <a:miter lim="400000"/>
            </a:ln>
          </a:bottom>
          <a:insideH>
            <a:ln w="12700" cap="flat">
              <a:solidFill>
                <a:srgbClr val="4F4F4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79797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chemeClr val="accent2">
            <a:satOff val="44164"/>
            <a:lumOff val="14231"/>
          </a:schemeClr>
        </a:fontRef>
        <a:schemeClr val="accent2">
          <a:satOff val="44164"/>
          <a:lumOff val="14231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79797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59"/>
    <p:restoredTop sz="94621"/>
  </p:normalViewPr>
  <p:slideViewPr>
    <p:cSldViewPr snapToGrid="0" snapToObjects="1">
      <p:cViewPr varScale="1">
        <p:scale>
          <a:sx n="45" d="100"/>
          <a:sy n="45" d="100"/>
        </p:scale>
        <p:origin x="40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251A5C-77DA-0F49-B3EA-3D5BECC85FFD}" type="doc">
      <dgm:prSet loTypeId="urn:microsoft.com/office/officeart/2005/8/layout/process1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909569-480E-5549-8D22-0FD7989F5CCC}">
      <dgm:prSet phldrT="[Текст]"/>
      <dgm:spPr/>
      <dgm:t>
        <a:bodyPr/>
        <a:lstStyle/>
        <a:p>
          <a:r>
            <a:rPr lang="ru-RU" dirty="0" smtClean="0">
              <a:latin typeface="Calibri" charset="0"/>
              <a:ea typeface="Calibri" charset="0"/>
              <a:cs typeface="Calibri" charset="0"/>
            </a:rPr>
            <a:t>Общее собрание акционеров </a:t>
          </a:r>
          <a:r>
            <a:rPr lang="mr-IN" dirty="0" smtClean="0">
              <a:latin typeface="Calibri" charset="0"/>
              <a:ea typeface="Calibri" charset="0"/>
              <a:cs typeface="Calibri" charset="0"/>
            </a:rPr>
            <a:t>–</a:t>
          </a:r>
          <a:r>
            <a:rPr lang="ru-RU" dirty="0" smtClean="0">
              <a:latin typeface="Calibri" charset="0"/>
              <a:ea typeface="Calibri" charset="0"/>
              <a:cs typeface="Calibri" charset="0"/>
            </a:rPr>
            <a:t> высший орган управления</a:t>
          </a:r>
          <a:endParaRPr lang="ru-RU" dirty="0">
            <a:latin typeface="Calibri" charset="0"/>
            <a:ea typeface="Calibri" charset="0"/>
            <a:cs typeface="Calibri" charset="0"/>
          </a:endParaRPr>
        </a:p>
      </dgm:t>
    </dgm:pt>
    <dgm:pt modelId="{3E0061DA-1935-5D4F-A023-55A988F35E37}" type="parTrans" cxnId="{5677867E-A164-3B41-874B-F62BB2EA9EBF}">
      <dgm:prSet/>
      <dgm:spPr/>
      <dgm:t>
        <a:bodyPr/>
        <a:lstStyle/>
        <a:p>
          <a:endParaRPr lang="ru-RU"/>
        </a:p>
      </dgm:t>
    </dgm:pt>
    <dgm:pt modelId="{9954BFD5-F20D-6647-900E-C1F64E5F6E15}" type="sibTrans" cxnId="{5677867E-A164-3B41-874B-F62BB2EA9EBF}">
      <dgm:prSet/>
      <dgm:spPr/>
      <dgm:t>
        <a:bodyPr/>
        <a:lstStyle/>
        <a:p>
          <a:endParaRPr lang="ru-RU"/>
        </a:p>
      </dgm:t>
    </dgm:pt>
    <dgm:pt modelId="{D0725475-3DE4-194E-BBF1-FBA00183486B}">
      <dgm:prSet phldrT="[Текст]"/>
      <dgm:spPr/>
      <dgm:t>
        <a:bodyPr/>
        <a:lstStyle/>
        <a:p>
          <a:r>
            <a:rPr lang="ru-RU" dirty="0" smtClean="0">
              <a:latin typeface="Calibri" charset="0"/>
              <a:ea typeface="Calibri" charset="0"/>
              <a:cs typeface="Calibri" charset="0"/>
            </a:rPr>
            <a:t>Совет директоров</a:t>
          </a:r>
          <a:endParaRPr lang="ru-RU" dirty="0">
            <a:latin typeface="Calibri" charset="0"/>
            <a:ea typeface="Calibri" charset="0"/>
            <a:cs typeface="Calibri" charset="0"/>
          </a:endParaRPr>
        </a:p>
      </dgm:t>
    </dgm:pt>
    <dgm:pt modelId="{9CCE3C6E-9475-124A-B5CA-3A517936FD20}" type="parTrans" cxnId="{9530128E-8A75-8C46-81A4-2E4C7C2090A0}">
      <dgm:prSet/>
      <dgm:spPr/>
      <dgm:t>
        <a:bodyPr/>
        <a:lstStyle/>
        <a:p>
          <a:endParaRPr lang="ru-RU"/>
        </a:p>
      </dgm:t>
    </dgm:pt>
    <dgm:pt modelId="{98734EF0-61A3-7845-9D0D-9184A802222A}" type="sibTrans" cxnId="{9530128E-8A75-8C46-81A4-2E4C7C2090A0}">
      <dgm:prSet/>
      <dgm:spPr/>
      <dgm:t>
        <a:bodyPr/>
        <a:lstStyle/>
        <a:p>
          <a:endParaRPr lang="ru-RU"/>
        </a:p>
      </dgm:t>
    </dgm:pt>
    <dgm:pt modelId="{7A990755-87BC-0544-9BD0-C9EF8068B59A}">
      <dgm:prSet phldrT="[Текст]"/>
      <dgm:spPr/>
      <dgm:t>
        <a:bodyPr/>
        <a:lstStyle/>
        <a:p>
          <a:r>
            <a:rPr lang="ru-RU" dirty="0" smtClean="0">
              <a:latin typeface="Calibri" charset="0"/>
              <a:ea typeface="Calibri" charset="0"/>
              <a:cs typeface="Calibri" charset="0"/>
            </a:rPr>
            <a:t>Утверждает Положение о закупке  (порядок согласования закупок)</a:t>
          </a:r>
          <a:endParaRPr lang="ru-RU" dirty="0">
            <a:latin typeface="Calibri" charset="0"/>
            <a:ea typeface="Calibri" charset="0"/>
            <a:cs typeface="Calibri" charset="0"/>
          </a:endParaRPr>
        </a:p>
      </dgm:t>
    </dgm:pt>
    <dgm:pt modelId="{BD66E011-F42C-1241-A335-38132752515B}" type="parTrans" cxnId="{C06435E1-34F0-9349-8376-3A0669918875}">
      <dgm:prSet/>
      <dgm:spPr/>
      <dgm:t>
        <a:bodyPr/>
        <a:lstStyle/>
        <a:p>
          <a:endParaRPr lang="ru-RU"/>
        </a:p>
      </dgm:t>
    </dgm:pt>
    <dgm:pt modelId="{70DAE9A0-7202-4E45-AEFF-53F958245D16}" type="sibTrans" cxnId="{C06435E1-34F0-9349-8376-3A0669918875}">
      <dgm:prSet/>
      <dgm:spPr/>
      <dgm:t>
        <a:bodyPr/>
        <a:lstStyle/>
        <a:p>
          <a:endParaRPr lang="ru-RU"/>
        </a:p>
      </dgm:t>
    </dgm:pt>
    <dgm:pt modelId="{8638AE60-405F-C44B-B3BC-09BE1B7D72D1}" type="pres">
      <dgm:prSet presAssocID="{0A251A5C-77DA-0F49-B3EA-3D5BECC85FFD}" presName="Name0" presStyleCnt="0">
        <dgm:presLayoutVars>
          <dgm:dir/>
          <dgm:resizeHandles val="exact"/>
        </dgm:presLayoutVars>
      </dgm:prSet>
      <dgm:spPr/>
    </dgm:pt>
    <dgm:pt modelId="{7052D830-1102-BF44-A569-06C66F0DE6E8}" type="pres">
      <dgm:prSet presAssocID="{45909569-480E-5549-8D22-0FD7989F5CC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DC0A0C-7B9E-9043-A2F2-41EFF0815866}" type="pres">
      <dgm:prSet presAssocID="{9954BFD5-F20D-6647-900E-C1F64E5F6E15}" presName="sibTrans" presStyleLbl="sibTrans2D1" presStyleIdx="0" presStyleCnt="2"/>
      <dgm:spPr/>
    </dgm:pt>
    <dgm:pt modelId="{22B7BF42-4D9E-8F4E-B80D-28F471BFDDFB}" type="pres">
      <dgm:prSet presAssocID="{9954BFD5-F20D-6647-900E-C1F64E5F6E15}" presName="connectorText" presStyleLbl="sibTrans2D1" presStyleIdx="0" presStyleCnt="2"/>
      <dgm:spPr/>
    </dgm:pt>
    <dgm:pt modelId="{8335C342-7512-C043-9FDE-01F20FC268B8}" type="pres">
      <dgm:prSet presAssocID="{D0725475-3DE4-194E-BBF1-FBA00183486B}" presName="node" presStyleLbl="node1" presStyleIdx="1" presStyleCnt="3">
        <dgm:presLayoutVars>
          <dgm:bulletEnabled val="1"/>
        </dgm:presLayoutVars>
      </dgm:prSet>
      <dgm:spPr/>
    </dgm:pt>
    <dgm:pt modelId="{EE0DF6E5-D361-AD4D-8AA4-73429477D741}" type="pres">
      <dgm:prSet presAssocID="{98734EF0-61A3-7845-9D0D-9184A802222A}" presName="sibTrans" presStyleLbl="sibTrans2D1" presStyleIdx="1" presStyleCnt="2"/>
      <dgm:spPr/>
    </dgm:pt>
    <dgm:pt modelId="{B861720B-971C-C540-B2F5-0213D6481E80}" type="pres">
      <dgm:prSet presAssocID="{98734EF0-61A3-7845-9D0D-9184A802222A}" presName="connectorText" presStyleLbl="sibTrans2D1" presStyleIdx="1" presStyleCnt="2"/>
      <dgm:spPr/>
    </dgm:pt>
    <dgm:pt modelId="{4C8AA389-20F4-DF4B-8CB9-80A8CD9B0791}" type="pres">
      <dgm:prSet presAssocID="{7A990755-87BC-0544-9BD0-C9EF8068B59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A424BE-B606-E04A-98B3-2BA4C78FF38C}" type="presOf" srcId="{98734EF0-61A3-7845-9D0D-9184A802222A}" destId="{EE0DF6E5-D361-AD4D-8AA4-73429477D741}" srcOrd="0" destOrd="0" presId="urn:microsoft.com/office/officeart/2005/8/layout/process1"/>
    <dgm:cxn modelId="{82A1EA8B-37D0-1D47-8D9B-A8EFD1BDE024}" type="presOf" srcId="{45909569-480E-5549-8D22-0FD7989F5CCC}" destId="{7052D830-1102-BF44-A569-06C66F0DE6E8}" srcOrd="0" destOrd="0" presId="urn:microsoft.com/office/officeart/2005/8/layout/process1"/>
    <dgm:cxn modelId="{9530128E-8A75-8C46-81A4-2E4C7C2090A0}" srcId="{0A251A5C-77DA-0F49-B3EA-3D5BECC85FFD}" destId="{D0725475-3DE4-194E-BBF1-FBA00183486B}" srcOrd="1" destOrd="0" parTransId="{9CCE3C6E-9475-124A-B5CA-3A517936FD20}" sibTransId="{98734EF0-61A3-7845-9D0D-9184A802222A}"/>
    <dgm:cxn modelId="{C02BDE65-A9F3-D949-BFC8-FF7421F961E3}" type="presOf" srcId="{7A990755-87BC-0544-9BD0-C9EF8068B59A}" destId="{4C8AA389-20F4-DF4B-8CB9-80A8CD9B0791}" srcOrd="0" destOrd="0" presId="urn:microsoft.com/office/officeart/2005/8/layout/process1"/>
    <dgm:cxn modelId="{468799FF-E884-0849-A8FF-DEED654371A6}" type="presOf" srcId="{D0725475-3DE4-194E-BBF1-FBA00183486B}" destId="{8335C342-7512-C043-9FDE-01F20FC268B8}" srcOrd="0" destOrd="0" presId="urn:microsoft.com/office/officeart/2005/8/layout/process1"/>
    <dgm:cxn modelId="{C06435E1-34F0-9349-8376-3A0669918875}" srcId="{0A251A5C-77DA-0F49-B3EA-3D5BECC85FFD}" destId="{7A990755-87BC-0544-9BD0-C9EF8068B59A}" srcOrd="2" destOrd="0" parTransId="{BD66E011-F42C-1241-A335-38132752515B}" sibTransId="{70DAE9A0-7202-4E45-AEFF-53F958245D16}"/>
    <dgm:cxn modelId="{CC12C887-A7AB-F444-B7D3-47CCAD84F022}" type="presOf" srcId="{9954BFD5-F20D-6647-900E-C1F64E5F6E15}" destId="{22B7BF42-4D9E-8F4E-B80D-28F471BFDDFB}" srcOrd="1" destOrd="0" presId="urn:microsoft.com/office/officeart/2005/8/layout/process1"/>
    <dgm:cxn modelId="{DD88CE1C-27C2-5A47-A5DF-FC5F26AA577E}" type="presOf" srcId="{98734EF0-61A3-7845-9D0D-9184A802222A}" destId="{B861720B-971C-C540-B2F5-0213D6481E80}" srcOrd="1" destOrd="0" presId="urn:microsoft.com/office/officeart/2005/8/layout/process1"/>
    <dgm:cxn modelId="{137FE75C-8B44-434C-BFC9-0352EAB63875}" type="presOf" srcId="{0A251A5C-77DA-0F49-B3EA-3D5BECC85FFD}" destId="{8638AE60-405F-C44B-B3BC-09BE1B7D72D1}" srcOrd="0" destOrd="0" presId="urn:microsoft.com/office/officeart/2005/8/layout/process1"/>
    <dgm:cxn modelId="{5677867E-A164-3B41-874B-F62BB2EA9EBF}" srcId="{0A251A5C-77DA-0F49-B3EA-3D5BECC85FFD}" destId="{45909569-480E-5549-8D22-0FD7989F5CCC}" srcOrd="0" destOrd="0" parTransId="{3E0061DA-1935-5D4F-A023-55A988F35E37}" sibTransId="{9954BFD5-F20D-6647-900E-C1F64E5F6E15}"/>
    <dgm:cxn modelId="{65718088-BA52-A74F-9C75-F61CF21958A9}" type="presOf" srcId="{9954BFD5-F20D-6647-900E-C1F64E5F6E15}" destId="{A9DC0A0C-7B9E-9043-A2F2-41EFF0815866}" srcOrd="0" destOrd="0" presId="urn:microsoft.com/office/officeart/2005/8/layout/process1"/>
    <dgm:cxn modelId="{022A388D-0CB5-3C49-BAC7-9ED8CE27E42C}" type="presParOf" srcId="{8638AE60-405F-C44B-B3BC-09BE1B7D72D1}" destId="{7052D830-1102-BF44-A569-06C66F0DE6E8}" srcOrd="0" destOrd="0" presId="urn:microsoft.com/office/officeart/2005/8/layout/process1"/>
    <dgm:cxn modelId="{4671960B-C251-704D-93FC-B607109F3040}" type="presParOf" srcId="{8638AE60-405F-C44B-B3BC-09BE1B7D72D1}" destId="{A9DC0A0C-7B9E-9043-A2F2-41EFF0815866}" srcOrd="1" destOrd="0" presId="urn:microsoft.com/office/officeart/2005/8/layout/process1"/>
    <dgm:cxn modelId="{4609779D-D4E6-6F4D-A890-D2BF0D3D0409}" type="presParOf" srcId="{A9DC0A0C-7B9E-9043-A2F2-41EFF0815866}" destId="{22B7BF42-4D9E-8F4E-B80D-28F471BFDDFB}" srcOrd="0" destOrd="0" presId="urn:microsoft.com/office/officeart/2005/8/layout/process1"/>
    <dgm:cxn modelId="{B2840159-370E-774A-BF20-DA2AD7A2F3BC}" type="presParOf" srcId="{8638AE60-405F-C44B-B3BC-09BE1B7D72D1}" destId="{8335C342-7512-C043-9FDE-01F20FC268B8}" srcOrd="2" destOrd="0" presId="urn:microsoft.com/office/officeart/2005/8/layout/process1"/>
    <dgm:cxn modelId="{52663DB6-605C-234C-A0C3-CED029C03103}" type="presParOf" srcId="{8638AE60-405F-C44B-B3BC-09BE1B7D72D1}" destId="{EE0DF6E5-D361-AD4D-8AA4-73429477D741}" srcOrd="3" destOrd="0" presId="urn:microsoft.com/office/officeart/2005/8/layout/process1"/>
    <dgm:cxn modelId="{C6603230-D766-F049-9AA2-7A4B53DECF23}" type="presParOf" srcId="{EE0DF6E5-D361-AD4D-8AA4-73429477D741}" destId="{B861720B-971C-C540-B2F5-0213D6481E80}" srcOrd="0" destOrd="0" presId="urn:microsoft.com/office/officeart/2005/8/layout/process1"/>
    <dgm:cxn modelId="{B705A9DB-F137-AD40-8DC3-DEB18AF0EDC2}" type="presParOf" srcId="{8638AE60-405F-C44B-B3BC-09BE1B7D72D1}" destId="{4C8AA389-20F4-DF4B-8CB9-80A8CD9B079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52D830-1102-BF44-A569-06C66F0DE6E8}">
      <dsp:nvSpPr>
        <dsp:cNvPr id="0" name=""/>
        <dsp:cNvSpPr/>
      </dsp:nvSpPr>
      <dsp:spPr>
        <a:xfrm>
          <a:off x="19390" y="0"/>
          <a:ext cx="5795589" cy="32228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>
              <a:latin typeface="Calibri" charset="0"/>
              <a:ea typeface="Calibri" charset="0"/>
              <a:cs typeface="Calibri" charset="0"/>
            </a:rPr>
            <a:t>Общее собрание акционеров </a:t>
          </a:r>
          <a:r>
            <a:rPr lang="mr-IN" sz="4300" kern="1200" dirty="0" smtClean="0">
              <a:latin typeface="Calibri" charset="0"/>
              <a:ea typeface="Calibri" charset="0"/>
              <a:cs typeface="Calibri" charset="0"/>
            </a:rPr>
            <a:t>–</a:t>
          </a:r>
          <a:r>
            <a:rPr lang="ru-RU" sz="4300" kern="1200" dirty="0" smtClean="0">
              <a:latin typeface="Calibri" charset="0"/>
              <a:ea typeface="Calibri" charset="0"/>
              <a:cs typeface="Calibri" charset="0"/>
            </a:rPr>
            <a:t> высший орган управления</a:t>
          </a:r>
          <a:endParaRPr lang="ru-RU" sz="4300" kern="1200" dirty="0">
            <a:latin typeface="Calibri" charset="0"/>
            <a:ea typeface="Calibri" charset="0"/>
            <a:cs typeface="Calibri" charset="0"/>
          </a:endParaRPr>
        </a:p>
      </dsp:txBody>
      <dsp:txXfrm>
        <a:off x="113783" y="94393"/>
        <a:ext cx="5606803" cy="3034018"/>
      </dsp:txXfrm>
    </dsp:sp>
    <dsp:sp modelId="{A9DC0A0C-7B9E-9043-A2F2-41EFF0815866}">
      <dsp:nvSpPr>
        <dsp:cNvPr id="0" name=""/>
        <dsp:cNvSpPr/>
      </dsp:nvSpPr>
      <dsp:spPr>
        <a:xfrm>
          <a:off x="6394538" y="892748"/>
          <a:ext cx="1228664" cy="14373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>
        <a:off x="6394538" y="1180209"/>
        <a:ext cx="860065" cy="862384"/>
      </dsp:txXfrm>
    </dsp:sp>
    <dsp:sp modelId="{8335C342-7512-C043-9FDE-01F20FC268B8}">
      <dsp:nvSpPr>
        <dsp:cNvPr id="0" name=""/>
        <dsp:cNvSpPr/>
      </dsp:nvSpPr>
      <dsp:spPr>
        <a:xfrm>
          <a:off x="8133215" y="0"/>
          <a:ext cx="5795589" cy="32228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>
              <a:latin typeface="Calibri" charset="0"/>
              <a:ea typeface="Calibri" charset="0"/>
              <a:cs typeface="Calibri" charset="0"/>
            </a:rPr>
            <a:t>Совет директоров</a:t>
          </a:r>
          <a:endParaRPr lang="ru-RU" sz="4300" kern="1200" dirty="0">
            <a:latin typeface="Calibri" charset="0"/>
            <a:ea typeface="Calibri" charset="0"/>
            <a:cs typeface="Calibri" charset="0"/>
          </a:endParaRPr>
        </a:p>
      </dsp:txBody>
      <dsp:txXfrm>
        <a:off x="8227608" y="94393"/>
        <a:ext cx="5606803" cy="3034018"/>
      </dsp:txXfrm>
    </dsp:sp>
    <dsp:sp modelId="{EE0DF6E5-D361-AD4D-8AA4-73429477D741}">
      <dsp:nvSpPr>
        <dsp:cNvPr id="0" name=""/>
        <dsp:cNvSpPr/>
      </dsp:nvSpPr>
      <dsp:spPr>
        <a:xfrm>
          <a:off x="14508363" y="892748"/>
          <a:ext cx="1228664" cy="14373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>
        <a:off x="14508363" y="1180209"/>
        <a:ext cx="860065" cy="862384"/>
      </dsp:txXfrm>
    </dsp:sp>
    <dsp:sp modelId="{4C8AA389-20F4-DF4B-8CB9-80A8CD9B0791}">
      <dsp:nvSpPr>
        <dsp:cNvPr id="0" name=""/>
        <dsp:cNvSpPr/>
      </dsp:nvSpPr>
      <dsp:spPr>
        <a:xfrm>
          <a:off x="16247040" y="0"/>
          <a:ext cx="5795589" cy="32228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>
              <a:latin typeface="Calibri" charset="0"/>
              <a:ea typeface="Calibri" charset="0"/>
              <a:cs typeface="Calibri" charset="0"/>
            </a:rPr>
            <a:t>Утверждает Положение о закупке  (порядок согласования закупок)</a:t>
          </a:r>
          <a:endParaRPr lang="ru-RU" sz="4300" kern="1200" dirty="0">
            <a:latin typeface="Calibri" charset="0"/>
            <a:ea typeface="Calibri" charset="0"/>
            <a:cs typeface="Calibri" charset="0"/>
          </a:endParaRPr>
        </a:p>
      </dsp:txBody>
      <dsp:txXfrm>
        <a:off x="16341433" y="94393"/>
        <a:ext cx="5606803" cy="30340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7" name="Shape 13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3423140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8502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960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95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753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764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675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67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32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4085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004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3976687" y="6036468"/>
            <a:ext cx="16430626" cy="3125392"/>
          </a:xfrm>
          <a:prstGeom prst="rect">
            <a:avLst/>
          </a:prstGeom>
        </p:spPr>
        <p:txBody>
          <a:bodyPr/>
          <a:lstStyle>
            <a:lvl1pPr>
              <a:defRPr sz="8600" spc="1375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976687" y="4804171"/>
            <a:ext cx="16430626" cy="125015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ClrTx/>
              <a:buSzTx/>
              <a:buNone/>
              <a:defRPr sz="3200" cap="all" spc="512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0">
              <a:spcBef>
                <a:spcPts val="0"/>
              </a:spcBef>
              <a:buClrTx/>
              <a:buSzTx/>
              <a:buNone/>
              <a:defRPr sz="3200" cap="all" spc="512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0">
              <a:spcBef>
                <a:spcPts val="0"/>
              </a:spcBef>
              <a:buClrTx/>
              <a:buSzTx/>
              <a:buNone/>
              <a:defRPr sz="3200" cap="all" spc="512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0">
              <a:spcBef>
                <a:spcPts val="0"/>
              </a:spcBef>
              <a:buClrTx/>
              <a:buSzTx/>
              <a:buNone/>
              <a:defRPr sz="3200" cap="all" spc="512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0">
              <a:spcBef>
                <a:spcPts val="0"/>
              </a:spcBef>
              <a:buClrTx/>
              <a:buSzTx/>
              <a:buNone/>
              <a:defRPr sz="3200" cap="all" spc="512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4833937" y="4161234"/>
            <a:ext cx="14716126" cy="7366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200" cap="all" spc="512">
                <a:solidFill>
                  <a:schemeClr val="accent2">
                    <a:satOff val="44164"/>
                    <a:lumOff val="14231"/>
                  </a:schemeClr>
                </a:solidFill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113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4833937" y="1893093"/>
            <a:ext cx="14716126" cy="101798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</a:lvl1pPr>
          </a:lstStyle>
          <a:p>
            <a:r>
              <a:t>“Type a quote here.” </a:t>
            </a:r>
          </a:p>
        </p:txBody>
      </p:sp>
      <p:sp>
        <p:nvSpPr>
          <p:cNvPr id="114" name="Image"/>
          <p:cNvSpPr>
            <a:spLocks noGrp="1"/>
          </p:cNvSpPr>
          <p:nvPr>
            <p:ph type="pic" idx="15"/>
          </p:nvPr>
        </p:nvSpPr>
        <p:spPr>
          <a:xfrm>
            <a:off x="3021210" y="5080992"/>
            <a:ext cx="18288001" cy="862607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Image"/>
          <p:cNvSpPr>
            <a:spLocks noGrp="1"/>
          </p:cNvSpPr>
          <p:nvPr>
            <p:ph type="pic" idx="13"/>
          </p:nvPr>
        </p:nvSpPr>
        <p:spPr>
          <a:xfrm>
            <a:off x="3048000" y="0"/>
            <a:ext cx="18288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3048000" y="0"/>
            <a:ext cx="18288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3976687" y="1410890"/>
            <a:ext cx="16430626" cy="2053829"/>
          </a:xfrm>
          <a:prstGeom prst="rect">
            <a:avLst/>
          </a:prstGeom>
        </p:spPr>
        <p:txBody>
          <a:bodyPr/>
          <a:lstStyle>
            <a:lvl1pPr>
              <a:defRPr sz="8600" spc="1375"/>
            </a:lvl1pPr>
          </a:lstStyle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976687" y="714375"/>
            <a:ext cx="16430626" cy="71437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3200" cap="all" spc="512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0">
              <a:spcBef>
                <a:spcPts val="0"/>
              </a:spcBef>
              <a:buClrTx/>
              <a:buSzTx/>
              <a:buNone/>
              <a:defRPr sz="3200" cap="all" spc="512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0">
              <a:spcBef>
                <a:spcPts val="0"/>
              </a:spcBef>
              <a:buClrTx/>
              <a:buSzTx/>
              <a:buNone/>
              <a:defRPr sz="3200" cap="all" spc="512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0">
              <a:spcBef>
                <a:spcPts val="0"/>
              </a:spcBef>
              <a:buClrTx/>
              <a:buSzTx/>
              <a:buNone/>
              <a:defRPr sz="3200" cap="all" spc="512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0">
              <a:spcBef>
                <a:spcPts val="0"/>
              </a:spcBef>
              <a:buClrTx/>
              <a:buSzTx/>
              <a:buNone/>
              <a:defRPr sz="3200" cap="all" spc="512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Image"/>
          <p:cNvSpPr>
            <a:spLocks noGrp="1"/>
          </p:cNvSpPr>
          <p:nvPr>
            <p:ph type="pic" idx="13"/>
          </p:nvPr>
        </p:nvSpPr>
        <p:spPr>
          <a:xfrm>
            <a:off x="3048000" y="3821906"/>
            <a:ext cx="18288000" cy="989409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3976687" y="1410890"/>
            <a:ext cx="16430626" cy="2053829"/>
          </a:xfrm>
          <a:prstGeom prst="rect">
            <a:avLst/>
          </a:prstGeom>
        </p:spPr>
        <p:txBody>
          <a:bodyPr/>
          <a:lstStyle>
            <a:lvl1pPr>
              <a:defRPr sz="8600" spc="1375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976687" y="714375"/>
            <a:ext cx="16430626" cy="71437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3200" cap="all" spc="512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0">
              <a:spcBef>
                <a:spcPts val="0"/>
              </a:spcBef>
              <a:buClrTx/>
              <a:buSzTx/>
              <a:buNone/>
              <a:defRPr sz="3200" cap="all" spc="512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0">
              <a:spcBef>
                <a:spcPts val="0"/>
              </a:spcBef>
              <a:buClrTx/>
              <a:buSzTx/>
              <a:buNone/>
              <a:defRPr sz="3200" cap="all" spc="512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0">
              <a:spcBef>
                <a:spcPts val="0"/>
              </a:spcBef>
              <a:buClrTx/>
              <a:buSzTx/>
              <a:buNone/>
              <a:defRPr sz="3200" cap="all" spc="512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0">
              <a:spcBef>
                <a:spcPts val="0"/>
              </a:spcBef>
              <a:buClrTx/>
              <a:buSzTx/>
              <a:buNone/>
              <a:defRPr sz="3200" cap="all" spc="512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Image"/>
          <p:cNvSpPr>
            <a:spLocks noGrp="1"/>
          </p:cNvSpPr>
          <p:nvPr>
            <p:ph type="pic" sz="half" idx="13"/>
          </p:nvPr>
        </p:nvSpPr>
        <p:spPr>
          <a:xfrm>
            <a:off x="12183070" y="8929"/>
            <a:ext cx="9144001" cy="137160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3815953" y="6054328"/>
            <a:ext cx="7608094" cy="4196954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815953" y="4822031"/>
            <a:ext cx="7608094" cy="125015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3200" cap="all" spc="512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0">
              <a:spcBef>
                <a:spcPts val="0"/>
              </a:spcBef>
              <a:buClrTx/>
              <a:buSzTx/>
              <a:buNone/>
              <a:defRPr sz="3200" cap="all" spc="512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0">
              <a:spcBef>
                <a:spcPts val="0"/>
              </a:spcBef>
              <a:buClrTx/>
              <a:buSzTx/>
              <a:buNone/>
              <a:defRPr sz="3200" cap="all" spc="512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0">
              <a:spcBef>
                <a:spcPts val="0"/>
              </a:spcBef>
              <a:buClrTx/>
              <a:buSzTx/>
              <a:buNone/>
              <a:defRPr sz="3200" cap="all" spc="512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0">
              <a:spcBef>
                <a:spcPts val="0"/>
              </a:spcBef>
              <a:buClrTx/>
              <a:buSzTx/>
              <a:buNone/>
              <a:defRPr sz="3200" cap="all" spc="512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Image"/>
          <p:cNvSpPr>
            <a:spLocks noGrp="1"/>
          </p:cNvSpPr>
          <p:nvPr>
            <p:ph type="pic" sz="half" idx="13"/>
          </p:nvPr>
        </p:nvSpPr>
        <p:spPr>
          <a:xfrm>
            <a:off x="12192000" y="0"/>
            <a:ext cx="914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76" name="Title Text"/>
          <p:cNvSpPr txBox="1">
            <a:spLocks noGrp="1"/>
          </p:cNvSpPr>
          <p:nvPr>
            <p:ph type="title"/>
          </p:nvPr>
        </p:nvSpPr>
        <p:spPr>
          <a:xfrm>
            <a:off x="3976687" y="857250"/>
            <a:ext cx="7143751" cy="260746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976687" y="3964781"/>
            <a:ext cx="7143751" cy="8518923"/>
          </a:xfrm>
          <a:prstGeom prst="rect">
            <a:avLst/>
          </a:prstGeom>
        </p:spPr>
        <p:txBody>
          <a:bodyPr/>
          <a:lstStyle>
            <a:lvl1pPr marL="551179" indent="-551179">
              <a:spcBef>
                <a:spcPts val="4500"/>
              </a:spcBef>
              <a:defRPr sz="4200">
                <a:solidFill>
                  <a:srgbClr val="000000"/>
                </a:solidFill>
                <a:latin typeface="Avenir Next"/>
                <a:ea typeface="Avenir Next"/>
                <a:cs typeface="Avenir Next"/>
                <a:sym typeface="Avenir Next"/>
              </a:defRPr>
            </a:lvl1pPr>
            <a:lvl2pPr marL="944879" indent="-551179">
              <a:spcBef>
                <a:spcPts val="4500"/>
              </a:spcBef>
              <a:defRPr sz="4200">
                <a:solidFill>
                  <a:srgbClr val="000000"/>
                </a:solidFill>
                <a:latin typeface="Avenir Next"/>
                <a:ea typeface="Avenir Next"/>
                <a:cs typeface="Avenir Next"/>
                <a:sym typeface="Avenir Next"/>
              </a:defRPr>
            </a:lvl2pPr>
            <a:lvl3pPr marL="1338579" indent="-551179">
              <a:spcBef>
                <a:spcPts val="4500"/>
              </a:spcBef>
              <a:defRPr sz="4200">
                <a:solidFill>
                  <a:srgbClr val="000000"/>
                </a:solidFill>
                <a:latin typeface="Avenir Next"/>
                <a:ea typeface="Avenir Next"/>
                <a:cs typeface="Avenir Next"/>
                <a:sym typeface="Avenir Next"/>
              </a:defRPr>
            </a:lvl3pPr>
            <a:lvl4pPr marL="1732279" indent="-551179">
              <a:spcBef>
                <a:spcPts val="4500"/>
              </a:spcBef>
              <a:defRPr sz="4200">
                <a:solidFill>
                  <a:srgbClr val="000000"/>
                </a:solidFill>
                <a:latin typeface="Avenir Next"/>
                <a:ea typeface="Avenir Next"/>
                <a:cs typeface="Avenir Next"/>
                <a:sym typeface="Avenir Next"/>
              </a:defRPr>
            </a:lvl4pPr>
            <a:lvl5pPr marL="2125979" indent="-551179">
              <a:spcBef>
                <a:spcPts val="4500"/>
              </a:spcBef>
              <a:defRPr sz="4200">
                <a:solidFill>
                  <a:srgbClr val="000000"/>
                </a:solidFill>
                <a:latin typeface="Avenir Next"/>
                <a:ea typeface="Avenir Next"/>
                <a:cs typeface="Avenir Next"/>
                <a:sym typeface="Avenir Next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Body Level One…"/>
          <p:cNvSpPr txBox="1">
            <a:spLocks noGrp="1"/>
          </p:cNvSpPr>
          <p:nvPr>
            <p:ph type="body" idx="1"/>
          </p:nvPr>
        </p:nvSpPr>
        <p:spPr>
          <a:xfrm>
            <a:off x="3976687" y="2125265"/>
            <a:ext cx="16430626" cy="944761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Image"/>
          <p:cNvSpPr>
            <a:spLocks noGrp="1"/>
          </p:cNvSpPr>
          <p:nvPr>
            <p:ph type="pic" sz="quarter" idx="13"/>
          </p:nvPr>
        </p:nvSpPr>
        <p:spPr>
          <a:xfrm>
            <a:off x="12192000" y="6861167"/>
            <a:ext cx="9144000" cy="68580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4" name="143918632_1620x1622.jpeg"/>
          <p:cNvSpPr>
            <a:spLocks noGrp="1"/>
          </p:cNvSpPr>
          <p:nvPr>
            <p:ph type="pic" sz="quarter" idx="14"/>
          </p:nvPr>
        </p:nvSpPr>
        <p:spPr>
          <a:xfrm>
            <a:off x="12192000" y="0"/>
            <a:ext cx="9144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5" name="Image"/>
          <p:cNvSpPr>
            <a:spLocks noGrp="1"/>
          </p:cNvSpPr>
          <p:nvPr>
            <p:ph type="pic" sz="half" idx="15"/>
          </p:nvPr>
        </p:nvSpPr>
        <p:spPr>
          <a:xfrm>
            <a:off x="3048000" y="0"/>
            <a:ext cx="914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4833937" y="8945364"/>
            <a:ext cx="14716126" cy="7366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200" cap="all" spc="512">
                <a:solidFill>
                  <a:schemeClr val="accent2">
                    <a:satOff val="44164"/>
                    <a:lumOff val="14231"/>
                  </a:schemeClr>
                </a:solidFill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10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4833937" y="5973960"/>
            <a:ext cx="14716126" cy="101798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</a:lvl1pPr>
          </a:lstStyle>
          <a:p>
            <a:r>
              <a:t>“Type a quote here.” </a:t>
            </a:r>
          </a:p>
        </p:txBody>
      </p:sp>
      <p:sp>
        <p:nvSpPr>
          <p:cNvPr id="10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D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976687" y="857250"/>
            <a:ext cx="16430626" cy="20002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976687" y="2839640"/>
            <a:ext cx="16430626" cy="94476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35353" y="13033176"/>
            <a:ext cx="472568" cy="5619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 anchor="ctr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ransition spd="med"/>
  <p:txStyles>
    <p:titleStyle>
      <a:lvl1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all" spc="992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1pPr>
      <a:lvl2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all" spc="992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2pPr>
      <a:lvl3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all" spc="992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3pPr>
      <a:lvl4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all" spc="992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4pPr>
      <a:lvl5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all" spc="992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5pPr>
      <a:lvl6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all" spc="992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6pPr>
      <a:lvl7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all" spc="992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7pPr>
      <a:lvl8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all" spc="992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8pPr>
      <a:lvl9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all" spc="992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9pPr>
    </p:titleStyle>
    <p:bodyStyle>
      <a:lvl1pPr marL="652638" marR="0" indent="-652638" algn="l" defTabSz="821531" latinLnBrk="0">
        <a:lnSpc>
          <a:spcPct val="100000"/>
        </a:lnSpc>
        <a:spcBef>
          <a:spcPts val="59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1pPr>
      <a:lvl2pPr marL="1122538" marR="0" indent="-652638" algn="l" defTabSz="821531" latinLnBrk="0">
        <a:lnSpc>
          <a:spcPct val="100000"/>
        </a:lnSpc>
        <a:spcBef>
          <a:spcPts val="59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2pPr>
      <a:lvl3pPr marL="1592438" marR="0" indent="-652638" algn="l" defTabSz="821531" latinLnBrk="0">
        <a:lnSpc>
          <a:spcPct val="100000"/>
        </a:lnSpc>
        <a:spcBef>
          <a:spcPts val="59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3pPr>
      <a:lvl4pPr marL="2062338" marR="0" indent="-652638" algn="l" defTabSz="821531" latinLnBrk="0">
        <a:lnSpc>
          <a:spcPct val="100000"/>
        </a:lnSpc>
        <a:spcBef>
          <a:spcPts val="59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4pPr>
      <a:lvl5pPr marL="2532238" marR="0" indent="-652638" algn="l" defTabSz="821531" latinLnBrk="0">
        <a:lnSpc>
          <a:spcPct val="100000"/>
        </a:lnSpc>
        <a:spcBef>
          <a:spcPts val="59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5pPr>
      <a:lvl6pPr marL="3002138" marR="0" indent="-652638" algn="l" defTabSz="821531" latinLnBrk="0">
        <a:lnSpc>
          <a:spcPct val="100000"/>
        </a:lnSpc>
        <a:spcBef>
          <a:spcPts val="59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6pPr>
      <a:lvl7pPr marL="3472038" marR="0" indent="-652638" algn="l" defTabSz="821531" latinLnBrk="0">
        <a:lnSpc>
          <a:spcPct val="100000"/>
        </a:lnSpc>
        <a:spcBef>
          <a:spcPts val="59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7pPr>
      <a:lvl8pPr marL="3941938" marR="0" indent="-652638" algn="l" defTabSz="821531" latinLnBrk="0">
        <a:lnSpc>
          <a:spcPct val="100000"/>
        </a:lnSpc>
        <a:spcBef>
          <a:spcPts val="59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8pPr>
      <a:lvl9pPr marL="4411838" marR="0" indent="-652638" algn="l" defTabSz="821531" latinLnBrk="0">
        <a:lnSpc>
          <a:spcPct val="100000"/>
        </a:lnSpc>
        <a:spcBef>
          <a:spcPts val="59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9pPr>
    </p:bodyStyle>
    <p:otherStyle>
      <a:lvl1pPr marL="0" marR="0" indent="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1pPr>
      <a:lvl2pPr marL="0" marR="0" indent="228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2pPr>
      <a:lvl3pPr marL="0" marR="0" indent="457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3pPr>
      <a:lvl4pPr marL="0" marR="0" indent="685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4pPr>
      <a:lvl5pPr marL="0" marR="0" indent="9144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5pPr>
      <a:lvl6pPr marL="0" marR="0" indent="11430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6pPr>
      <a:lvl7pPr marL="0" marR="0" indent="1371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7pPr>
      <a:lvl8pPr marL="0" marR="0" indent="1600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8pPr>
      <a:lvl9pPr marL="0" marR="0" indent="1828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82B1A3AB-B01A-784E-B943-A377966B6C7D}"/>
              </a:ext>
            </a:extLst>
          </p:cNvPr>
          <p:cNvSpPr/>
          <p:nvPr/>
        </p:nvSpPr>
        <p:spPr>
          <a:xfrm>
            <a:off x="0" y="0"/>
            <a:ext cx="24384000" cy="13716000"/>
          </a:xfrm>
          <a:prstGeom prst="rect">
            <a:avLst/>
          </a:prstGeom>
          <a:gradFill>
            <a:gsLst>
              <a:gs pos="0">
                <a:srgbClr val="C1E3EC"/>
              </a:gs>
              <a:gs pos="100000">
                <a:schemeClr val="tx1">
                  <a:alpha val="75000"/>
                </a:schemeClr>
              </a:gs>
            </a:gsLst>
            <a:lin ang="2700000" scaled="0"/>
          </a:gra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all" spc="512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Avenir Medium"/>
              <a:ea typeface="Avenir Medium"/>
              <a:cs typeface="Avenir Medium"/>
              <a:sym typeface="Avenir Medium"/>
            </a:endParaRPr>
          </a:p>
        </p:txBody>
      </p:sp>
      <p:sp>
        <p:nvSpPr>
          <p:cNvPr id="16" name="ИС ЭНКИ  –  система  управления жизненного цикла ОБЪЕКТА КАПИТАЛЬНОГО СТРОИТЕЛЬСТВА"/>
          <p:cNvSpPr txBox="1">
            <a:spLocks noGrp="1"/>
          </p:cNvSpPr>
          <p:nvPr>
            <p:ph type="title"/>
          </p:nvPr>
        </p:nvSpPr>
        <p:spPr>
          <a:xfrm>
            <a:off x="1600200" y="4962945"/>
            <a:ext cx="21231225" cy="31697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Autofit/>
          </a:bodyPr>
          <a:lstStyle/>
          <a:p>
            <a:pPr algn="ctr" defTabSz="642937">
              <a:defRPr sz="6800" cap="none" spc="0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ru-RU" sz="7200" b="1" cap="none" spc="0" dirty="0" smtClean="0">
                <a:ln w="0">
                  <a:noFill/>
                </a:ln>
                <a:solidFill>
                  <a:schemeClr val="accent1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  <a:sym typeface="Avenir Next Medium"/>
              </a:rPr>
              <a:t>Организация ведомственного контроля за закупочной деятельностью учреждений, предприятий и хозяйственных обществ на территории Ивановской области</a:t>
            </a:r>
            <a:br>
              <a:rPr lang="ru-RU" sz="7200" b="1" cap="none" spc="0" dirty="0" smtClean="0">
                <a:ln w="0">
                  <a:noFill/>
                </a:ln>
                <a:solidFill>
                  <a:schemeClr val="accent1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  <a:sym typeface="Avenir Next Medium"/>
              </a:rPr>
            </a:br>
            <a:endParaRPr sz="7200" cap="none" spc="0" dirty="0">
              <a:ln w="0">
                <a:noFill/>
              </a:ln>
              <a:solidFill>
                <a:schemeClr val="accent1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4B86C362-47C2-D44D-8FFD-6506A83F5FDE}"/>
              </a:ext>
            </a:extLst>
          </p:cNvPr>
          <p:cNvSpPr txBox="1"/>
          <p:nvPr/>
        </p:nvSpPr>
        <p:spPr>
          <a:xfrm>
            <a:off x="1600200" y="9928902"/>
            <a:ext cx="21031200" cy="19909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6000" u="none" strike="noStrike" normalizeH="0" baseline="0" dirty="0" smtClean="0">
                <a:ln w="0"/>
                <a:solidFill>
                  <a:schemeClr val="accent1">
                    <a:lumMod val="75000"/>
                  </a:schemeClr>
                </a:solidFill>
                <a:uFillTx/>
                <a:latin typeface="Calibri Light" panose="020F0302020204030204" pitchFamily="34" charset="0"/>
                <a:cs typeface="Calibri Light" panose="020F0302020204030204" pitchFamily="34" charset="0"/>
                <a:sym typeface="Avenir Light"/>
              </a:rPr>
              <a:t>Шабанова</a:t>
            </a:r>
            <a:r>
              <a:rPr kumimoji="0" lang="ru-RU" sz="6000" u="none" strike="noStrike" normalizeH="0" dirty="0" smtClean="0">
                <a:ln w="0"/>
                <a:solidFill>
                  <a:schemeClr val="accent1">
                    <a:lumMod val="75000"/>
                  </a:schemeClr>
                </a:solidFill>
                <a:uFillTx/>
                <a:latin typeface="Calibri Light" panose="020F0302020204030204" pitchFamily="34" charset="0"/>
                <a:cs typeface="Calibri Light" panose="020F0302020204030204" pitchFamily="34" charset="0"/>
                <a:sym typeface="Avenir Light"/>
              </a:rPr>
              <a:t> Елена Владимировна </a:t>
            </a:r>
          </a:p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6000" u="none" strike="noStrike" normalizeH="0" dirty="0" smtClean="0">
                <a:ln w="0"/>
                <a:solidFill>
                  <a:schemeClr val="accent1">
                    <a:lumMod val="75000"/>
                  </a:schemeClr>
                </a:solidFill>
                <a:uFillTx/>
                <a:latin typeface="Calibri Light" panose="020F0302020204030204" pitchFamily="34" charset="0"/>
                <a:cs typeface="Calibri Light" panose="020F0302020204030204" pitchFamily="34" charset="0"/>
                <a:sym typeface="Avenir Light"/>
              </a:rPr>
              <a:t>заместитель председателя правительства Ивановской области</a:t>
            </a:r>
            <a:endParaRPr kumimoji="0" lang="ru-RU" sz="6000" u="none" strike="noStrike" normalizeH="0" baseline="0" dirty="0">
              <a:ln w="0"/>
              <a:solidFill>
                <a:schemeClr val="accent1">
                  <a:lumMod val="75000"/>
                </a:schemeClr>
              </a:solidFill>
              <a:uFillTx/>
              <a:latin typeface="Calibri Light" panose="020F0302020204030204" pitchFamily="34" charset="0"/>
              <a:cs typeface="Calibri Light" panose="020F0302020204030204" pitchFamily="34" charset="0"/>
              <a:sym typeface="Avenir Light"/>
            </a:endParaRPr>
          </a:p>
        </p:txBody>
      </p:sp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5653" y="1000125"/>
            <a:ext cx="4990122" cy="3495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9055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82B1A3AB-B01A-784E-B943-A377966B6C7D}"/>
              </a:ext>
            </a:extLst>
          </p:cNvPr>
          <p:cNvSpPr/>
          <p:nvPr/>
        </p:nvSpPr>
        <p:spPr>
          <a:xfrm>
            <a:off x="0" y="-47232"/>
            <a:ext cx="24384000" cy="13716000"/>
          </a:xfrm>
          <a:prstGeom prst="rect">
            <a:avLst/>
          </a:prstGeom>
          <a:gradFill>
            <a:gsLst>
              <a:gs pos="0">
                <a:srgbClr val="C1E3EC"/>
              </a:gs>
              <a:gs pos="100000">
                <a:schemeClr val="tx1">
                  <a:alpha val="75000"/>
                </a:schemeClr>
              </a:gs>
            </a:gsLst>
            <a:lin ang="2700000" scaled="0"/>
          </a:gra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all" spc="512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Avenir Medium"/>
              <a:ea typeface="Avenir Medium"/>
              <a:cs typeface="Avenir Medium"/>
              <a:sym typeface="Avenir Medium"/>
            </a:endParaRPr>
          </a:p>
        </p:txBody>
      </p:sp>
      <p:sp>
        <p:nvSpPr>
          <p:cNvPr id="17" name="ИС ЭНКИ  –  система  управления жизненного цикла ОБЪЕКТА КАПИТАЛЬНОГО СТРОИТЕЛЬСТВА"/>
          <p:cNvSpPr txBox="1">
            <a:spLocks noGrp="1"/>
          </p:cNvSpPr>
          <p:nvPr>
            <p:ph type="title"/>
          </p:nvPr>
        </p:nvSpPr>
        <p:spPr>
          <a:xfrm>
            <a:off x="2907767" y="6531854"/>
            <a:ext cx="19153732" cy="1364855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ru-RU" sz="7200" b="1" spc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Спасибо за внимание!</a:t>
            </a:r>
          </a:p>
        </p:txBody>
      </p:sp>
      <p:pic>
        <p:nvPicPr>
          <p:cNvPr id="7" name="Изображение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8746" y="2045579"/>
            <a:ext cx="5197044" cy="3640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2736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82B1A3AB-B01A-784E-B943-A377966B6C7D}"/>
              </a:ext>
            </a:extLst>
          </p:cNvPr>
          <p:cNvSpPr/>
          <p:nvPr/>
        </p:nvSpPr>
        <p:spPr>
          <a:xfrm>
            <a:off x="0" y="0"/>
            <a:ext cx="24384000" cy="13716000"/>
          </a:xfrm>
          <a:prstGeom prst="rect">
            <a:avLst/>
          </a:prstGeom>
          <a:gradFill>
            <a:gsLst>
              <a:gs pos="0">
                <a:srgbClr val="C1E3EC"/>
              </a:gs>
              <a:gs pos="100000">
                <a:schemeClr val="tx1">
                  <a:alpha val="75000"/>
                </a:schemeClr>
              </a:gs>
            </a:gsLst>
            <a:lin ang="2700000" scaled="0"/>
          </a:gra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all" spc="512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Avenir Medium"/>
              <a:ea typeface="Avenir Medium"/>
              <a:cs typeface="Avenir Medium"/>
              <a:sym typeface="Avenir Medium"/>
            </a:endParaRPr>
          </a:p>
        </p:txBody>
      </p:sp>
      <p:sp>
        <p:nvSpPr>
          <p:cNvPr id="7" name="ИС ЭНКИ  –  система  управления жизненного цикла ОБЪЕКТА КАПИТАЛЬНОГО СТРОИТЕЛЬСТВА"/>
          <p:cNvSpPr txBox="1">
            <a:spLocks/>
          </p:cNvSpPr>
          <p:nvPr/>
        </p:nvSpPr>
        <p:spPr>
          <a:xfrm>
            <a:off x="5495926" y="725789"/>
            <a:ext cx="15821024" cy="13938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noAutofit/>
          </a:bodyPr>
          <a:lstStyle>
            <a:lvl1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600" b="0" i="0" u="none" strike="noStrike" cap="all" spc="1375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1pPr>
            <a:lvl2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200" b="0" i="0" u="none" strike="noStrike" cap="all" spc="992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2pPr>
            <a:lvl3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200" b="0" i="0" u="none" strike="noStrike" cap="all" spc="992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3pPr>
            <a:lvl4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200" b="0" i="0" u="none" strike="noStrike" cap="all" spc="992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4pPr>
            <a:lvl5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200" b="0" i="0" u="none" strike="noStrike" cap="all" spc="992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5pPr>
            <a:lvl6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200" b="0" i="0" u="none" strike="noStrike" cap="all" spc="992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6pPr>
            <a:lvl7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200" b="0" i="0" u="none" strike="noStrike" cap="all" spc="992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7pPr>
            <a:lvl8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200" b="0" i="0" u="none" strike="noStrike" cap="all" spc="992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8pPr>
            <a:lvl9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200" b="0" i="0" u="none" strike="noStrike" cap="all" spc="992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9pPr>
          </a:lstStyle>
          <a:p>
            <a:pPr lvl="0" algn="ctr" defTabSz="914400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6000" b="1" spc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6000" b="1" cap="none" dirty="0">
                <a:solidFill>
                  <a:schemeClr val="accent1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ВЕДОМСТВЕННЫЙ КОНТРОЛЬ ЗАКУПОЧНОЙ ДЕЯТЕЛЬНОСТИ</a:t>
            </a:r>
          </a:p>
          <a:p>
            <a:pPr lvl="0" indent="449263" algn="just" defTabSz="914400" eaLnBrk="0" fontAlgn="base">
              <a:spcBef>
                <a:spcPct val="0"/>
              </a:spcBef>
              <a:spcAft>
                <a:spcPct val="0"/>
              </a:spcAft>
            </a:pPr>
            <a:endParaRPr lang="ru-RU" sz="4800" cap="none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6C717337-9276-6844-A1C6-3C26BA3BF24A}"/>
              </a:ext>
            </a:extLst>
          </p:cNvPr>
          <p:cNvSpPr txBox="1"/>
          <p:nvPr/>
        </p:nvSpPr>
        <p:spPr>
          <a:xfrm>
            <a:off x="1307566" y="3131878"/>
            <a:ext cx="21308593" cy="16215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t">
            <a:spAutoFit/>
          </a:bodyPr>
          <a:lstStyle/>
          <a:p>
            <a:pPr lvl="0" indent="449263" algn="just" eaLnBrk="0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С 31.12.2017 </a:t>
            </a:r>
            <a:r>
              <a:rPr lang="mr-IN" sz="4800" b="1" dirty="0" smtClean="0">
                <a:solidFill>
                  <a:schemeClr val="accent1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–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вступила в силу норма </a:t>
            </a: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о ведомственном контроле в закупочной деятельности (ст. 6.1 223-ФЗ)</a:t>
            </a: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1307565" y="6922415"/>
            <a:ext cx="10065282" cy="3780915"/>
          </a:xfrm>
          <a:prstGeom prst="roundRect">
            <a:avLst>
              <a:gd name="adj" fmla="val 2260"/>
            </a:avLst>
          </a:prstGeom>
          <a:noFill/>
          <a:ln w="19050" cap="sq">
            <a:noFill/>
            <a:prstDash val="solid"/>
            <a:miter lim="800000"/>
            <a:headEnd/>
            <a:tailEnd/>
          </a:ln>
          <a:effectLst/>
          <a:extLst/>
        </p:spPr>
        <p:txBody>
          <a:bodyPr wrap="square" lIns="90000" tIns="360000" rIns="90000" bIns="46800" anchor="t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lvl="0" algn="just"/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Федеральные </a:t>
            </a:r>
            <a:r>
              <a:rPr lang="ru-RU" sz="4400" dirty="0">
                <a:solidFill>
                  <a:schemeClr val="accent1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органы исполнительной власти, органы государственной власти субъекта РФ, муниципальные органы, осуществляющие функции и полномочия учредителя</a:t>
            </a:r>
          </a:p>
          <a:p>
            <a:pPr algn="just">
              <a:spcAft>
                <a:spcPts val="0"/>
              </a:spcAft>
            </a:pPr>
            <a:endParaRPr lang="ru-RU" sz="4400" dirty="0">
              <a:solidFill>
                <a:schemeClr val="accent1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pPr algn="just">
              <a:spcAft>
                <a:spcPts val="0"/>
              </a:spcAft>
            </a:pPr>
            <a:endParaRPr lang="ru-RU" sz="4400" dirty="0">
              <a:solidFill>
                <a:schemeClr val="accent1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pPr algn="just">
              <a:spcAft>
                <a:spcPts val="0"/>
              </a:spcAft>
            </a:pPr>
            <a:endParaRPr lang="ru-RU" sz="4400" dirty="0">
              <a:solidFill>
                <a:schemeClr val="accent1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07565" y="4950215"/>
            <a:ext cx="100652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Государственные 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(муниципальные) учреждения</a:t>
            </a: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: </a:t>
            </a:r>
            <a:r>
              <a:rPr lang="ru-RU" sz="4800" b="1" i="1" dirty="0">
                <a:solidFill>
                  <a:schemeClr val="accent1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автономные и бюджетные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106377" y="5014620"/>
            <a:ext cx="111250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Государственные </a:t>
            </a: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муниципальные) унитарные предприятия</a:t>
            </a:r>
            <a:endParaRPr lang="ru-RU" sz="4800" b="1" dirty="0">
              <a:solidFill>
                <a:schemeClr val="accent1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5495926" y="10464134"/>
            <a:ext cx="18221324" cy="2719191"/>
            <a:chOff x="3371615" y="5060702"/>
            <a:chExt cx="8458435" cy="1254373"/>
          </a:xfrm>
          <a:noFill/>
        </p:grpSpPr>
        <p:grpSp>
          <p:nvGrpSpPr>
            <p:cNvPr id="15" name="Группа 14"/>
            <p:cNvGrpSpPr/>
            <p:nvPr/>
          </p:nvGrpSpPr>
          <p:grpSpPr>
            <a:xfrm>
              <a:off x="3371615" y="5060702"/>
              <a:ext cx="8458435" cy="1254373"/>
              <a:chOff x="2989261" y="5265898"/>
              <a:chExt cx="8458435" cy="1049177"/>
            </a:xfrm>
            <a:grpFill/>
          </p:grpSpPr>
          <p:sp>
            <p:nvSpPr>
              <p:cNvPr id="17" name="Стрелка: шеврон 28"/>
              <p:cNvSpPr/>
              <p:nvPr/>
            </p:nvSpPr>
            <p:spPr>
              <a:xfrm>
                <a:off x="2989261" y="5265898"/>
                <a:ext cx="600075" cy="1049177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800">
                  <a:solidFill>
                    <a:srgbClr val="004C84"/>
                  </a:solidFill>
                </a:endParaRPr>
              </a:p>
            </p:txBody>
          </p:sp>
          <p:sp>
            <p:nvSpPr>
              <p:cNvPr id="18" name="Стрелка: пятиугольник 30"/>
              <p:cNvSpPr/>
              <p:nvPr/>
            </p:nvSpPr>
            <p:spPr>
              <a:xfrm>
                <a:off x="3289298" y="5265898"/>
                <a:ext cx="8158398" cy="1049177"/>
              </a:xfrm>
              <a:prstGeom prst="homePlate">
                <a:avLst>
                  <a:gd name="adj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800" dirty="0">
                  <a:solidFill>
                    <a:srgbClr val="004C84"/>
                  </a:solidFill>
                </a:endParaRPr>
              </a:p>
            </p:txBody>
          </p:sp>
        </p:grpSp>
        <p:sp>
          <p:nvSpPr>
            <p:cNvPr id="16" name="AutoShape 16"/>
            <p:cNvSpPr>
              <a:spLocks noChangeArrowheads="1"/>
            </p:cNvSpPr>
            <p:nvPr/>
          </p:nvSpPr>
          <p:spPr bwMode="auto">
            <a:xfrm>
              <a:off x="4578669" y="5171044"/>
              <a:ext cx="7125651" cy="1049177"/>
            </a:xfrm>
            <a:prstGeom prst="roundRect">
              <a:avLst>
                <a:gd name="adj" fmla="val 2260"/>
              </a:avLst>
            </a:prstGeom>
            <a:grpFill/>
            <a:ln w="9525" cap="sq">
              <a:noFill/>
              <a:prstDash val="solid"/>
              <a:miter lim="800000"/>
              <a:headEnd/>
              <a:tailEnd/>
            </a:ln>
            <a:effectLst/>
            <a:extLst/>
          </p:spPr>
          <p:txBody>
            <a:bodyPr wrap="square" lIns="90000" tIns="46800" rIns="90000" bIns="46800" anchor="ctr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lvl="1" algn="l">
                <a:buClr>
                  <a:schemeClr val="accent1"/>
                </a:buClr>
              </a:pPr>
              <a:r>
                <a:rPr lang="ru-RU" sz="4400" b="1" dirty="0" smtClean="0">
                  <a:solidFill>
                    <a:srgbClr val="004C84"/>
                  </a:solidFill>
                  <a:latin typeface="Calibri" charset="0"/>
                  <a:ea typeface="Calibri" charset="0"/>
                  <a:cs typeface="Calibri" charset="0"/>
                </a:rPr>
                <a:t>ведомственный контроль в отношении АО</a:t>
              </a:r>
              <a:endParaRPr lang="ru-RU" sz="4400" b="1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1307565" y="10940622"/>
            <a:ext cx="5481054" cy="1898687"/>
            <a:chOff x="360362" y="5060702"/>
            <a:chExt cx="3043787" cy="1254373"/>
          </a:xfrm>
        </p:grpSpPr>
        <p:sp>
          <p:nvSpPr>
            <p:cNvPr id="34" name="Стрелка: пятиугольник 27"/>
            <p:cNvSpPr/>
            <p:nvPr/>
          </p:nvSpPr>
          <p:spPr>
            <a:xfrm>
              <a:off x="360362" y="5060702"/>
              <a:ext cx="3043787" cy="1254373"/>
            </a:xfrm>
            <a:prstGeom prst="homePlate">
              <a:avLst>
                <a:gd name="adj" fmla="val 22349"/>
              </a:avLst>
            </a:prstGeom>
            <a:noFill/>
            <a:ln>
              <a:solidFill>
                <a:srgbClr val="004C8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92943" y="5343658"/>
              <a:ext cx="2167971" cy="57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800" b="1" dirty="0" smtClean="0">
                  <a:solidFill>
                    <a:srgbClr val="004C84"/>
                  </a:solidFill>
                  <a:latin typeface="Calibri" charset="0"/>
                  <a:ea typeface="Calibri" charset="0"/>
                  <a:cs typeface="Calibri" charset="0"/>
                </a:rPr>
                <a:t>Не требуется</a:t>
              </a:r>
              <a:endParaRPr lang="ru-RU" sz="4800" b="1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cxnSp>
        <p:nvCxnSpPr>
          <p:cNvPr id="38" name="Прямая соединительная линия 37"/>
          <p:cNvCxnSpPr/>
          <p:nvPr/>
        </p:nvCxnSpPr>
        <p:spPr>
          <a:xfrm flipH="1">
            <a:off x="12071284" y="5207270"/>
            <a:ext cx="35093" cy="5019572"/>
          </a:xfrm>
          <a:prstGeom prst="line">
            <a:avLst/>
          </a:prstGeom>
          <a:noFill/>
          <a:ln w="25400" cap="flat">
            <a:solidFill>
              <a:srgbClr val="004C84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19" name="Изображение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84" y="245354"/>
            <a:ext cx="3470656" cy="2431406"/>
          </a:xfrm>
          <a:prstGeom prst="rect">
            <a:avLst/>
          </a:prstGeom>
        </p:spPr>
      </p:pic>
      <p:sp>
        <p:nvSpPr>
          <p:cNvPr id="22" name="AutoShape 16"/>
          <p:cNvSpPr>
            <a:spLocks noChangeArrowheads="1"/>
          </p:cNvSpPr>
          <p:nvPr/>
        </p:nvSpPr>
        <p:spPr bwMode="auto">
          <a:xfrm>
            <a:off x="12474489" y="6872946"/>
            <a:ext cx="10807868" cy="3780915"/>
          </a:xfrm>
          <a:prstGeom prst="roundRect">
            <a:avLst>
              <a:gd name="adj" fmla="val 2260"/>
            </a:avLst>
          </a:prstGeom>
          <a:noFill/>
          <a:ln w="19050" cap="sq">
            <a:noFill/>
            <a:prstDash val="solid"/>
            <a:miter lim="800000"/>
            <a:headEnd/>
            <a:tailEnd/>
          </a:ln>
          <a:effectLst/>
          <a:extLst/>
        </p:spPr>
        <p:txBody>
          <a:bodyPr wrap="square" lIns="90000" tIns="360000" rIns="90000" bIns="46800" anchor="t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/>
            <a:r>
              <a:rPr lang="ru-RU" sz="4400" dirty="0">
                <a:solidFill>
                  <a:schemeClr val="accent1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Федеральные органы исполнительной власти, органы государственной власти субъекта РФ, муниципальные органы, осуществляющие права собственника имущества </a:t>
            </a:r>
          </a:p>
          <a:p>
            <a:pPr algn="just">
              <a:spcAft>
                <a:spcPts val="0"/>
              </a:spcAft>
            </a:pPr>
            <a:endParaRPr lang="ru-RU" sz="4400" dirty="0">
              <a:solidFill>
                <a:schemeClr val="accent1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pPr algn="just">
              <a:spcAft>
                <a:spcPts val="0"/>
              </a:spcAft>
            </a:pPr>
            <a:endParaRPr lang="ru-RU" sz="4400" dirty="0">
              <a:solidFill>
                <a:schemeClr val="accent1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pPr algn="just">
              <a:spcAft>
                <a:spcPts val="0"/>
              </a:spcAft>
            </a:pPr>
            <a:endParaRPr lang="ru-RU" sz="4400" dirty="0">
              <a:solidFill>
                <a:schemeClr val="accent1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42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82B1A3AB-B01A-784E-B943-A377966B6C7D}"/>
              </a:ext>
            </a:extLst>
          </p:cNvPr>
          <p:cNvSpPr/>
          <p:nvPr/>
        </p:nvSpPr>
        <p:spPr>
          <a:xfrm>
            <a:off x="0" y="0"/>
            <a:ext cx="24384000" cy="13716000"/>
          </a:xfrm>
          <a:prstGeom prst="rect">
            <a:avLst/>
          </a:prstGeom>
          <a:gradFill>
            <a:gsLst>
              <a:gs pos="0">
                <a:srgbClr val="C1E3EC"/>
              </a:gs>
              <a:gs pos="100000">
                <a:schemeClr val="tx1">
                  <a:alpha val="75000"/>
                </a:schemeClr>
              </a:gs>
            </a:gsLst>
            <a:lin ang="2700000" scaled="0"/>
          </a:gra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all" spc="512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Avenir Medium"/>
              <a:ea typeface="Avenir Medium"/>
              <a:cs typeface="Avenir Medium"/>
              <a:sym typeface="Avenir Medium"/>
            </a:endParaRPr>
          </a:p>
        </p:txBody>
      </p:sp>
      <p:sp>
        <p:nvSpPr>
          <p:cNvPr id="140" name="ИС ЭНКИ  –  система  управления жизненного цикла ОБЪЕКТА КАПИТАЛЬНОГО СТРОИТЕЛЬСТВА"/>
          <p:cNvSpPr txBox="1">
            <a:spLocks noGrp="1"/>
          </p:cNvSpPr>
          <p:nvPr>
            <p:ph type="ctrTitle"/>
          </p:nvPr>
        </p:nvSpPr>
        <p:spPr>
          <a:xfrm>
            <a:off x="4816766" y="550737"/>
            <a:ext cx="17586033" cy="944579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ru-RU" sz="6000" b="1" spc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Порядок и правила осуществления ведомственного контроля</a:t>
            </a:r>
            <a:endParaRPr lang="ru-RU" sz="6000" b="1" spc="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6443307" y="4098413"/>
            <a:ext cx="16902468" cy="36157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Autofit/>
          </a:bodyPr>
          <a:lstStyle>
            <a:lvl1pPr marL="652638" marR="0" indent="-652638" algn="l" defTabSz="821531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646464"/>
              </a:buClr>
              <a:buSzPct val="90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1pPr>
            <a:lvl2pPr marL="1122538" marR="0" indent="-652638" algn="l" defTabSz="821531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646464"/>
              </a:buClr>
              <a:buSzPct val="90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2pPr>
            <a:lvl3pPr marL="1592438" marR="0" indent="-652638" algn="l" defTabSz="821531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646464"/>
              </a:buClr>
              <a:buSzPct val="90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3pPr>
            <a:lvl4pPr marL="2062338" marR="0" indent="-652638" algn="l" defTabSz="821531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646464"/>
              </a:buClr>
              <a:buSzPct val="90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4pPr>
            <a:lvl5pPr marL="2532238" marR="0" indent="-652638" algn="l" defTabSz="821531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646464"/>
              </a:buClr>
              <a:buSzPct val="90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5pPr>
            <a:lvl6pPr marL="3002138" marR="0" indent="-652638" algn="l" defTabSz="821531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646464"/>
              </a:buClr>
              <a:buSzPct val="90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6pPr>
            <a:lvl7pPr marL="3472038" marR="0" indent="-652638" algn="l" defTabSz="821531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646464"/>
              </a:buClr>
              <a:buSzPct val="90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7pPr>
            <a:lvl8pPr marL="3941938" marR="0" indent="-652638" algn="l" defTabSz="821531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646464"/>
              </a:buClr>
              <a:buSzPct val="90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8pPr>
            <a:lvl9pPr marL="4411838" marR="0" indent="-652638" algn="l" defTabSz="821531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646464"/>
              </a:buClr>
              <a:buSzPct val="90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9pPr>
          </a:lstStyle>
          <a:p>
            <a:pPr defTabSz="91440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defRPr/>
            </a:pPr>
            <a:endParaRPr lang="ru-RU" sz="3600" b="1" dirty="0" smtClean="0">
              <a:solidFill>
                <a:srgbClr val="004C84"/>
              </a:solidFill>
              <a:latin typeface="Calibri" charset="0"/>
              <a:ea typeface="Calibri" charset="0"/>
              <a:cs typeface="Calibri" charset="0"/>
            </a:endParaRPr>
          </a:p>
          <a:p>
            <a:pPr defTabSz="914400" hangingPunct="1">
              <a:spcBef>
                <a:spcPts val="0"/>
              </a:spcBef>
              <a:spcAft>
                <a:spcPts val="1200"/>
              </a:spcAft>
              <a:buClrTx/>
              <a:buSzTx/>
              <a:buNone/>
              <a:defRPr/>
            </a:pPr>
            <a:r>
              <a:rPr lang="ru-RU" sz="3600" b="1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Правительством </a:t>
            </a:r>
            <a:r>
              <a:rPr lang="ru-RU" sz="3600" b="1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РФ принято </a:t>
            </a:r>
            <a:r>
              <a:rPr lang="ru-RU" sz="3600" b="1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распоряжение, определяющее </a:t>
            </a:r>
            <a:r>
              <a:rPr lang="ru-RU" sz="3600" b="1" dirty="0" smtClean="0">
                <a:latin typeface="Calibri" charset="0"/>
                <a:ea typeface="Calibri" charset="0"/>
                <a:cs typeface="Calibri" charset="0"/>
              </a:rPr>
              <a:t>утверждены</a:t>
            </a:r>
          </a:p>
          <a:p>
            <a:pPr defTabSz="914400" hangingPunct="1">
              <a:spcBef>
                <a:spcPts val="0"/>
              </a:spcBef>
              <a:spcAft>
                <a:spcPts val="1200"/>
              </a:spcAft>
              <a:buClrTx/>
              <a:buSzTx/>
              <a:buNone/>
              <a:defRPr/>
            </a:pPr>
            <a:r>
              <a:rPr lang="ru-RU" sz="3600" b="1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Правила </a:t>
            </a:r>
            <a:r>
              <a:rPr lang="ru-RU" sz="3600" b="1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осуществления федеральными органами исполнительной </a:t>
            </a:r>
            <a:r>
              <a:rPr lang="ru-RU" sz="3600" b="1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власти ведомственного </a:t>
            </a:r>
            <a:r>
              <a:rPr lang="ru-RU" sz="3600" b="1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контроля </a:t>
            </a:r>
            <a:r>
              <a:rPr lang="ru-RU" sz="3600" b="1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/>
            </a:r>
            <a:br>
              <a:rPr lang="ru-RU" sz="3600" b="1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</a:br>
            <a:endParaRPr lang="ru-RU" sz="3600" b="1" dirty="0" smtClean="0">
              <a:solidFill>
                <a:srgbClr val="004C84"/>
              </a:solidFill>
              <a:latin typeface="Calibri" charset="0"/>
              <a:ea typeface="Calibri" charset="0"/>
              <a:cs typeface="Calibri" charset="0"/>
            </a:endParaRPr>
          </a:p>
          <a:p>
            <a:pPr defTabSz="91440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defRPr/>
            </a:pPr>
            <a:r>
              <a:rPr lang="ru-RU" sz="3600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223-ФЗ установил, что проведение ведомственного контроля осуществляется</a:t>
            </a:r>
            <a:endParaRPr lang="en-US" sz="3600" dirty="0" smtClean="0">
              <a:solidFill>
                <a:srgbClr val="004C84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904638" indent="0" algn="just">
              <a:spcBef>
                <a:spcPts val="600"/>
              </a:spcBef>
              <a:buNone/>
            </a:pPr>
            <a:r>
              <a:rPr lang="ru-RU" sz="3600" b="1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В порядке, установленном: </a:t>
            </a:r>
          </a:p>
          <a:p>
            <a:pPr marL="904638" indent="0" algn="just">
              <a:spcBef>
                <a:spcPts val="600"/>
              </a:spcBef>
            </a:pPr>
            <a:r>
              <a:rPr lang="ru-RU" sz="3600" b="1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Правительством </a:t>
            </a:r>
            <a:r>
              <a:rPr lang="ru-RU" sz="3600" b="1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Российской Федерации, </a:t>
            </a:r>
          </a:p>
          <a:p>
            <a:pPr marL="904638" indent="0" algn="just">
              <a:spcBef>
                <a:spcPts val="600"/>
              </a:spcBef>
              <a:buFont typeface="Wingdings" pitchFamily="2" charset="2"/>
              <a:buChar char="§"/>
              <a:tabLst>
                <a:tab pos="88900" algn="l"/>
              </a:tabLst>
            </a:pPr>
            <a:r>
              <a:rPr lang="ru-RU" sz="3600" b="1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Высшими </a:t>
            </a:r>
            <a:r>
              <a:rPr lang="ru-RU" sz="3600" b="1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исполнительными органами государственной власти субъектов Российской Федерации, </a:t>
            </a:r>
          </a:p>
          <a:p>
            <a:pPr marL="904638" indent="0" algn="just">
              <a:spcBef>
                <a:spcPts val="600"/>
              </a:spcBef>
              <a:buFont typeface="Wingdings" pitchFamily="2" charset="2"/>
              <a:buChar char="§"/>
              <a:tabLst>
                <a:tab pos="88900" algn="l"/>
              </a:tabLst>
            </a:pPr>
            <a:r>
              <a:rPr lang="ru-RU" sz="3600" b="1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Местными </a:t>
            </a:r>
            <a:r>
              <a:rPr lang="ru-RU" sz="3600" b="1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администрациями</a:t>
            </a:r>
          </a:p>
          <a:p>
            <a:pPr marL="514350" indent="0" defTabSz="914400" hangingPunct="1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Tx/>
              <a:buFont typeface="+mj-lt"/>
              <a:buAutoNum type="arabicPeriod"/>
              <a:defRPr/>
            </a:pPr>
            <a:endParaRPr lang="en-US" sz="3600" b="1" dirty="0" smtClean="0">
              <a:solidFill>
                <a:srgbClr val="004C84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6938967" y="9725320"/>
            <a:ext cx="7886700" cy="253530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>
              <a:defRPr sz="4100" b="0" i="0">
                <a:solidFill>
                  <a:schemeClr val="tx1"/>
                </a:solidFill>
                <a:latin typeface="Bliss Pro Light"/>
                <a:ea typeface="+mn-ea"/>
                <a:cs typeface="Bliss Pro Light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3600" b="1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Правила </a:t>
            </a:r>
            <a:r>
              <a:rPr lang="ru-RU" sz="3600" b="1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осуществления ведомственного контроля </a:t>
            </a:r>
            <a:r>
              <a:rPr lang="ru-RU" sz="3600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должны быть утверждены </a:t>
            </a:r>
            <a:r>
              <a:rPr lang="ru-RU" sz="3600" b="1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на уровне субъекта РФ, муниципальном уровне </a:t>
            </a:r>
            <a:r>
              <a:rPr lang="ru-RU" sz="3600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(например, постановление Правительства Ивановской </a:t>
            </a:r>
            <a:r>
              <a:rPr lang="ru-RU" sz="3600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области)</a:t>
            </a:r>
            <a:r>
              <a:rPr lang="ru-RU" sz="3600" dirty="0" smtClean="0">
                <a:latin typeface="Calibri" charset="0"/>
                <a:ea typeface="Calibri" charset="0"/>
                <a:cs typeface="Calibri" charset="0"/>
              </a:rPr>
              <a:t>)</a:t>
            </a:r>
            <a:endParaRPr lang="ru-RU" sz="3600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610685" y="3230093"/>
            <a:ext cx="5756972" cy="2212913"/>
            <a:chOff x="766047" y="2623319"/>
            <a:chExt cx="3254649" cy="1539527"/>
          </a:xfrm>
          <a:solidFill>
            <a:schemeClr val="bg2">
              <a:lumMod val="75000"/>
            </a:schemeClr>
          </a:solidFill>
        </p:grpSpPr>
        <p:sp>
          <p:nvSpPr>
            <p:cNvPr id="19" name="Rectangle 5"/>
            <p:cNvSpPr>
              <a:spLocks noChangeArrowheads="1"/>
            </p:cNvSpPr>
            <p:nvPr/>
          </p:nvSpPr>
          <p:spPr bwMode="auto">
            <a:xfrm>
              <a:off x="1460263" y="3795320"/>
              <a:ext cx="77590" cy="196014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22" name="Rectangle 6"/>
            <p:cNvSpPr>
              <a:spLocks noChangeArrowheads="1"/>
            </p:cNvSpPr>
            <p:nvPr/>
          </p:nvSpPr>
          <p:spPr bwMode="auto">
            <a:xfrm>
              <a:off x="1586857" y="3795320"/>
              <a:ext cx="73505" cy="196014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23" name="Rectangle 7"/>
            <p:cNvSpPr>
              <a:spLocks noChangeArrowheads="1"/>
            </p:cNvSpPr>
            <p:nvPr/>
          </p:nvSpPr>
          <p:spPr bwMode="auto">
            <a:xfrm>
              <a:off x="1709365" y="3795320"/>
              <a:ext cx="73505" cy="196014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24" name="Rectangle 8"/>
            <p:cNvSpPr>
              <a:spLocks noChangeArrowheads="1"/>
            </p:cNvSpPr>
            <p:nvPr/>
          </p:nvSpPr>
          <p:spPr bwMode="auto">
            <a:xfrm>
              <a:off x="1840041" y="3795320"/>
              <a:ext cx="65338" cy="196014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25" name="Rectangle 9"/>
            <p:cNvSpPr>
              <a:spLocks noChangeArrowheads="1"/>
            </p:cNvSpPr>
            <p:nvPr/>
          </p:nvSpPr>
          <p:spPr bwMode="auto">
            <a:xfrm>
              <a:off x="1954383" y="3795320"/>
              <a:ext cx="73505" cy="196014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26" name="Rectangle 10"/>
            <p:cNvSpPr>
              <a:spLocks noChangeArrowheads="1"/>
            </p:cNvSpPr>
            <p:nvPr/>
          </p:nvSpPr>
          <p:spPr bwMode="auto">
            <a:xfrm>
              <a:off x="2076892" y="3795320"/>
              <a:ext cx="73505" cy="196014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27" name="Rectangle 11"/>
            <p:cNvSpPr>
              <a:spLocks noChangeArrowheads="1"/>
            </p:cNvSpPr>
            <p:nvPr/>
          </p:nvSpPr>
          <p:spPr bwMode="auto">
            <a:xfrm>
              <a:off x="2203483" y="3795320"/>
              <a:ext cx="73505" cy="196014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28" name="Rectangle 12"/>
            <p:cNvSpPr>
              <a:spLocks noChangeArrowheads="1"/>
            </p:cNvSpPr>
            <p:nvPr/>
          </p:nvSpPr>
          <p:spPr bwMode="auto">
            <a:xfrm>
              <a:off x="2325991" y="3795320"/>
              <a:ext cx="73505" cy="196014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29" name="Rectangle 13"/>
            <p:cNvSpPr>
              <a:spLocks noChangeArrowheads="1"/>
            </p:cNvSpPr>
            <p:nvPr/>
          </p:nvSpPr>
          <p:spPr bwMode="auto">
            <a:xfrm>
              <a:off x="2448500" y="3795320"/>
              <a:ext cx="73505" cy="196014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30" name="Rectangle 14"/>
            <p:cNvSpPr>
              <a:spLocks noChangeArrowheads="1"/>
            </p:cNvSpPr>
            <p:nvPr/>
          </p:nvSpPr>
          <p:spPr bwMode="auto">
            <a:xfrm>
              <a:off x="2579176" y="3795320"/>
              <a:ext cx="65338" cy="196014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31" name="Rectangle 15"/>
            <p:cNvSpPr>
              <a:spLocks noChangeArrowheads="1"/>
            </p:cNvSpPr>
            <p:nvPr/>
          </p:nvSpPr>
          <p:spPr bwMode="auto">
            <a:xfrm>
              <a:off x="2693517" y="3795320"/>
              <a:ext cx="73505" cy="196014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32" name="Rectangle 16"/>
            <p:cNvSpPr>
              <a:spLocks noChangeArrowheads="1"/>
            </p:cNvSpPr>
            <p:nvPr/>
          </p:nvSpPr>
          <p:spPr bwMode="auto">
            <a:xfrm>
              <a:off x="2816026" y="3795320"/>
              <a:ext cx="73505" cy="196014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33" name="Rectangle 17"/>
            <p:cNvSpPr>
              <a:spLocks noChangeArrowheads="1"/>
            </p:cNvSpPr>
            <p:nvPr/>
          </p:nvSpPr>
          <p:spPr bwMode="auto">
            <a:xfrm>
              <a:off x="2942620" y="3795320"/>
              <a:ext cx="73505" cy="196014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34" name="Rectangle 18"/>
            <p:cNvSpPr>
              <a:spLocks noChangeArrowheads="1"/>
            </p:cNvSpPr>
            <p:nvPr/>
          </p:nvSpPr>
          <p:spPr bwMode="auto">
            <a:xfrm>
              <a:off x="3065128" y="3795320"/>
              <a:ext cx="73505" cy="196014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36" name="Rectangle 19"/>
            <p:cNvSpPr>
              <a:spLocks noChangeArrowheads="1"/>
            </p:cNvSpPr>
            <p:nvPr/>
          </p:nvSpPr>
          <p:spPr bwMode="auto">
            <a:xfrm>
              <a:off x="3187637" y="3795320"/>
              <a:ext cx="73505" cy="196014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37" name="Rectangle 20"/>
            <p:cNvSpPr>
              <a:spLocks noChangeArrowheads="1"/>
            </p:cNvSpPr>
            <p:nvPr/>
          </p:nvSpPr>
          <p:spPr bwMode="auto">
            <a:xfrm>
              <a:off x="3318313" y="3795320"/>
              <a:ext cx="65338" cy="196014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38" name="Rectangle 21"/>
            <p:cNvSpPr>
              <a:spLocks noChangeArrowheads="1"/>
            </p:cNvSpPr>
            <p:nvPr/>
          </p:nvSpPr>
          <p:spPr bwMode="auto">
            <a:xfrm>
              <a:off x="1460263" y="4007669"/>
              <a:ext cx="77590" cy="81672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39" name="Rectangle 22"/>
            <p:cNvSpPr>
              <a:spLocks noChangeArrowheads="1"/>
            </p:cNvSpPr>
            <p:nvPr/>
          </p:nvSpPr>
          <p:spPr bwMode="auto">
            <a:xfrm>
              <a:off x="1586857" y="4007669"/>
              <a:ext cx="73505" cy="81672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40" name="Rectangle 23"/>
            <p:cNvSpPr>
              <a:spLocks noChangeArrowheads="1"/>
            </p:cNvSpPr>
            <p:nvPr/>
          </p:nvSpPr>
          <p:spPr bwMode="auto">
            <a:xfrm>
              <a:off x="1709365" y="4007669"/>
              <a:ext cx="73505" cy="81672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41" name="Rectangle 24"/>
            <p:cNvSpPr>
              <a:spLocks noChangeArrowheads="1"/>
            </p:cNvSpPr>
            <p:nvPr/>
          </p:nvSpPr>
          <p:spPr bwMode="auto">
            <a:xfrm>
              <a:off x="1840041" y="4007669"/>
              <a:ext cx="65338" cy="81672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42" name="Rectangle 25"/>
            <p:cNvSpPr>
              <a:spLocks noChangeArrowheads="1"/>
            </p:cNvSpPr>
            <p:nvPr/>
          </p:nvSpPr>
          <p:spPr bwMode="auto">
            <a:xfrm>
              <a:off x="1954383" y="4007669"/>
              <a:ext cx="73505" cy="81672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43" name="Freeform 26"/>
            <p:cNvSpPr>
              <a:spLocks/>
            </p:cNvSpPr>
            <p:nvPr/>
          </p:nvSpPr>
          <p:spPr bwMode="auto">
            <a:xfrm>
              <a:off x="2076892" y="4007669"/>
              <a:ext cx="73505" cy="81672"/>
            </a:xfrm>
            <a:custGeom>
              <a:avLst/>
              <a:gdLst>
                <a:gd name="T0" fmla="*/ 0 w 18"/>
                <a:gd name="T1" fmla="*/ 2 h 20"/>
                <a:gd name="T2" fmla="*/ 18 w 18"/>
                <a:gd name="T3" fmla="*/ 0 h 20"/>
                <a:gd name="T4" fmla="*/ 18 w 18"/>
                <a:gd name="T5" fmla="*/ 20 h 20"/>
                <a:gd name="T6" fmla="*/ 0 w 18"/>
                <a:gd name="T7" fmla="*/ 20 h 20"/>
                <a:gd name="T8" fmla="*/ 0 w 18"/>
                <a:gd name="T9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20">
                  <a:moveTo>
                    <a:pt x="0" y="2"/>
                  </a:moveTo>
                  <a:lnTo>
                    <a:pt x="18" y="0"/>
                  </a:lnTo>
                  <a:lnTo>
                    <a:pt x="18" y="20"/>
                  </a:lnTo>
                  <a:lnTo>
                    <a:pt x="0" y="20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44" name="Rectangle 27"/>
            <p:cNvSpPr>
              <a:spLocks noChangeArrowheads="1"/>
            </p:cNvSpPr>
            <p:nvPr/>
          </p:nvSpPr>
          <p:spPr bwMode="auto">
            <a:xfrm>
              <a:off x="2203483" y="4007669"/>
              <a:ext cx="73505" cy="81672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45" name="Rectangle 28"/>
            <p:cNvSpPr>
              <a:spLocks noChangeArrowheads="1"/>
            </p:cNvSpPr>
            <p:nvPr/>
          </p:nvSpPr>
          <p:spPr bwMode="auto">
            <a:xfrm>
              <a:off x="2325991" y="4007669"/>
              <a:ext cx="73505" cy="81672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46" name="Rectangle 29"/>
            <p:cNvSpPr>
              <a:spLocks noChangeArrowheads="1"/>
            </p:cNvSpPr>
            <p:nvPr/>
          </p:nvSpPr>
          <p:spPr bwMode="auto">
            <a:xfrm>
              <a:off x="2448500" y="4007669"/>
              <a:ext cx="73505" cy="81672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47" name="Rectangle 30"/>
            <p:cNvSpPr>
              <a:spLocks noChangeArrowheads="1"/>
            </p:cNvSpPr>
            <p:nvPr/>
          </p:nvSpPr>
          <p:spPr bwMode="auto">
            <a:xfrm>
              <a:off x="2579176" y="4007669"/>
              <a:ext cx="65338" cy="81672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48" name="Freeform 31"/>
            <p:cNvSpPr>
              <a:spLocks/>
            </p:cNvSpPr>
            <p:nvPr/>
          </p:nvSpPr>
          <p:spPr bwMode="auto">
            <a:xfrm>
              <a:off x="2693517" y="4007669"/>
              <a:ext cx="73505" cy="81672"/>
            </a:xfrm>
            <a:custGeom>
              <a:avLst/>
              <a:gdLst>
                <a:gd name="T0" fmla="*/ 0 w 18"/>
                <a:gd name="T1" fmla="*/ 0 h 20"/>
                <a:gd name="T2" fmla="*/ 18 w 18"/>
                <a:gd name="T3" fmla="*/ 2 h 20"/>
                <a:gd name="T4" fmla="*/ 18 w 18"/>
                <a:gd name="T5" fmla="*/ 20 h 20"/>
                <a:gd name="T6" fmla="*/ 0 w 18"/>
                <a:gd name="T7" fmla="*/ 20 h 20"/>
                <a:gd name="T8" fmla="*/ 0 w 18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20">
                  <a:moveTo>
                    <a:pt x="0" y="0"/>
                  </a:moveTo>
                  <a:lnTo>
                    <a:pt x="18" y="2"/>
                  </a:lnTo>
                  <a:lnTo>
                    <a:pt x="18" y="20"/>
                  </a:lnTo>
                  <a:lnTo>
                    <a:pt x="0" y="2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49" name="Freeform 32"/>
            <p:cNvSpPr>
              <a:spLocks/>
            </p:cNvSpPr>
            <p:nvPr/>
          </p:nvSpPr>
          <p:spPr bwMode="auto">
            <a:xfrm>
              <a:off x="2816026" y="4007669"/>
              <a:ext cx="73505" cy="81672"/>
            </a:xfrm>
            <a:custGeom>
              <a:avLst/>
              <a:gdLst>
                <a:gd name="T0" fmla="*/ 0 w 18"/>
                <a:gd name="T1" fmla="*/ 2 h 20"/>
                <a:gd name="T2" fmla="*/ 18 w 18"/>
                <a:gd name="T3" fmla="*/ 0 h 20"/>
                <a:gd name="T4" fmla="*/ 18 w 18"/>
                <a:gd name="T5" fmla="*/ 20 h 20"/>
                <a:gd name="T6" fmla="*/ 0 w 18"/>
                <a:gd name="T7" fmla="*/ 20 h 20"/>
                <a:gd name="T8" fmla="*/ 0 w 18"/>
                <a:gd name="T9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20">
                  <a:moveTo>
                    <a:pt x="0" y="2"/>
                  </a:moveTo>
                  <a:lnTo>
                    <a:pt x="18" y="0"/>
                  </a:lnTo>
                  <a:lnTo>
                    <a:pt x="18" y="20"/>
                  </a:lnTo>
                  <a:lnTo>
                    <a:pt x="0" y="20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50" name="Rectangle 33"/>
            <p:cNvSpPr>
              <a:spLocks noChangeArrowheads="1"/>
            </p:cNvSpPr>
            <p:nvPr/>
          </p:nvSpPr>
          <p:spPr bwMode="auto">
            <a:xfrm>
              <a:off x="2942620" y="4007669"/>
              <a:ext cx="73505" cy="81672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51" name="Rectangle 34"/>
            <p:cNvSpPr>
              <a:spLocks noChangeArrowheads="1"/>
            </p:cNvSpPr>
            <p:nvPr/>
          </p:nvSpPr>
          <p:spPr bwMode="auto">
            <a:xfrm>
              <a:off x="3065128" y="4007669"/>
              <a:ext cx="73505" cy="81672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52" name="Rectangle 35"/>
            <p:cNvSpPr>
              <a:spLocks noChangeArrowheads="1"/>
            </p:cNvSpPr>
            <p:nvPr/>
          </p:nvSpPr>
          <p:spPr bwMode="auto">
            <a:xfrm>
              <a:off x="3187637" y="4007669"/>
              <a:ext cx="73505" cy="81672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53" name="Rectangle 36"/>
            <p:cNvSpPr>
              <a:spLocks noChangeArrowheads="1"/>
            </p:cNvSpPr>
            <p:nvPr/>
          </p:nvSpPr>
          <p:spPr bwMode="auto">
            <a:xfrm>
              <a:off x="3318313" y="4007669"/>
              <a:ext cx="65338" cy="81672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54" name="Rectangle 37"/>
            <p:cNvSpPr>
              <a:spLocks noChangeArrowheads="1"/>
            </p:cNvSpPr>
            <p:nvPr/>
          </p:nvSpPr>
          <p:spPr bwMode="auto">
            <a:xfrm>
              <a:off x="1639942" y="3640143"/>
              <a:ext cx="61256" cy="28587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55" name="Rectangle 38"/>
            <p:cNvSpPr>
              <a:spLocks noChangeArrowheads="1"/>
            </p:cNvSpPr>
            <p:nvPr/>
          </p:nvSpPr>
          <p:spPr bwMode="auto">
            <a:xfrm>
              <a:off x="1733867" y="3640143"/>
              <a:ext cx="65338" cy="28587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56" name="Rectangle 39"/>
            <p:cNvSpPr>
              <a:spLocks noChangeArrowheads="1"/>
            </p:cNvSpPr>
            <p:nvPr/>
          </p:nvSpPr>
          <p:spPr bwMode="auto">
            <a:xfrm>
              <a:off x="1831874" y="3640143"/>
              <a:ext cx="73505" cy="28587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57" name="Rectangle 40"/>
            <p:cNvSpPr>
              <a:spLocks noChangeArrowheads="1"/>
            </p:cNvSpPr>
            <p:nvPr/>
          </p:nvSpPr>
          <p:spPr bwMode="auto">
            <a:xfrm>
              <a:off x="1938048" y="3640143"/>
              <a:ext cx="61256" cy="28587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58" name="Rectangle 41"/>
            <p:cNvSpPr>
              <a:spLocks noChangeArrowheads="1"/>
            </p:cNvSpPr>
            <p:nvPr/>
          </p:nvSpPr>
          <p:spPr bwMode="auto">
            <a:xfrm>
              <a:off x="2423998" y="3640143"/>
              <a:ext cx="73505" cy="28587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59" name="Rectangle 42"/>
            <p:cNvSpPr>
              <a:spLocks noChangeArrowheads="1"/>
            </p:cNvSpPr>
            <p:nvPr/>
          </p:nvSpPr>
          <p:spPr bwMode="auto">
            <a:xfrm>
              <a:off x="2325991" y="3640143"/>
              <a:ext cx="65338" cy="28587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60" name="Rectangle 43"/>
            <p:cNvSpPr>
              <a:spLocks noChangeArrowheads="1"/>
            </p:cNvSpPr>
            <p:nvPr/>
          </p:nvSpPr>
          <p:spPr bwMode="auto">
            <a:xfrm>
              <a:off x="2232069" y="3640143"/>
              <a:ext cx="61256" cy="28587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61" name="Rectangle 44"/>
            <p:cNvSpPr>
              <a:spLocks noChangeArrowheads="1"/>
            </p:cNvSpPr>
            <p:nvPr/>
          </p:nvSpPr>
          <p:spPr bwMode="auto">
            <a:xfrm>
              <a:off x="2027888" y="3640143"/>
              <a:ext cx="69423" cy="28587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62" name="Rectangle 45"/>
            <p:cNvSpPr>
              <a:spLocks noChangeArrowheads="1"/>
            </p:cNvSpPr>
            <p:nvPr/>
          </p:nvSpPr>
          <p:spPr bwMode="auto">
            <a:xfrm>
              <a:off x="2125895" y="3640143"/>
              <a:ext cx="77590" cy="28587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63" name="Rectangle 46"/>
            <p:cNvSpPr>
              <a:spLocks noChangeArrowheads="1"/>
            </p:cNvSpPr>
            <p:nvPr/>
          </p:nvSpPr>
          <p:spPr bwMode="auto">
            <a:xfrm>
              <a:off x="3016125" y="3640143"/>
              <a:ext cx="73505" cy="28587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64" name="Rectangle 47"/>
            <p:cNvSpPr>
              <a:spLocks noChangeArrowheads="1"/>
            </p:cNvSpPr>
            <p:nvPr/>
          </p:nvSpPr>
          <p:spPr bwMode="auto">
            <a:xfrm>
              <a:off x="2918118" y="3640143"/>
              <a:ext cx="65338" cy="28587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65" name="Rectangle 48"/>
            <p:cNvSpPr>
              <a:spLocks noChangeArrowheads="1"/>
            </p:cNvSpPr>
            <p:nvPr/>
          </p:nvSpPr>
          <p:spPr bwMode="auto">
            <a:xfrm>
              <a:off x="2824193" y="3640143"/>
              <a:ext cx="61256" cy="28587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66" name="Rectangle 49"/>
            <p:cNvSpPr>
              <a:spLocks noChangeArrowheads="1"/>
            </p:cNvSpPr>
            <p:nvPr/>
          </p:nvSpPr>
          <p:spPr bwMode="auto">
            <a:xfrm>
              <a:off x="2718019" y="3640143"/>
              <a:ext cx="73505" cy="28587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67" name="Rectangle 50"/>
            <p:cNvSpPr>
              <a:spLocks noChangeArrowheads="1"/>
            </p:cNvSpPr>
            <p:nvPr/>
          </p:nvSpPr>
          <p:spPr bwMode="auto">
            <a:xfrm>
              <a:off x="2620012" y="3640143"/>
              <a:ext cx="69423" cy="28587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68" name="Rectangle 51"/>
            <p:cNvSpPr>
              <a:spLocks noChangeArrowheads="1"/>
            </p:cNvSpPr>
            <p:nvPr/>
          </p:nvSpPr>
          <p:spPr bwMode="auto">
            <a:xfrm>
              <a:off x="2526090" y="3640143"/>
              <a:ext cx="65338" cy="28587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1639942" y="3546218"/>
              <a:ext cx="61256" cy="5717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3118214" y="3640143"/>
              <a:ext cx="61256" cy="28587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1733867" y="3546218"/>
              <a:ext cx="65338" cy="5717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1831874" y="3546218"/>
              <a:ext cx="73505" cy="5717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73" name="Rectangle 56"/>
            <p:cNvSpPr>
              <a:spLocks noChangeArrowheads="1"/>
            </p:cNvSpPr>
            <p:nvPr/>
          </p:nvSpPr>
          <p:spPr bwMode="auto">
            <a:xfrm>
              <a:off x="1938048" y="3546218"/>
              <a:ext cx="61256" cy="5717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74" name="Rectangle 57"/>
            <p:cNvSpPr>
              <a:spLocks noChangeArrowheads="1"/>
            </p:cNvSpPr>
            <p:nvPr/>
          </p:nvSpPr>
          <p:spPr bwMode="auto">
            <a:xfrm>
              <a:off x="2027888" y="3546218"/>
              <a:ext cx="69423" cy="5717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75" name="Rectangle 58"/>
            <p:cNvSpPr>
              <a:spLocks noChangeArrowheads="1"/>
            </p:cNvSpPr>
            <p:nvPr/>
          </p:nvSpPr>
          <p:spPr bwMode="auto">
            <a:xfrm>
              <a:off x="2125895" y="3546218"/>
              <a:ext cx="77590" cy="5717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76" name="Rectangle 59"/>
            <p:cNvSpPr>
              <a:spLocks noChangeArrowheads="1"/>
            </p:cNvSpPr>
            <p:nvPr/>
          </p:nvSpPr>
          <p:spPr bwMode="auto">
            <a:xfrm>
              <a:off x="2232069" y="3546218"/>
              <a:ext cx="61256" cy="5717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77" name="Rectangle 60"/>
            <p:cNvSpPr>
              <a:spLocks noChangeArrowheads="1"/>
            </p:cNvSpPr>
            <p:nvPr/>
          </p:nvSpPr>
          <p:spPr bwMode="auto">
            <a:xfrm>
              <a:off x="2325991" y="3546218"/>
              <a:ext cx="65338" cy="5717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78" name="Rectangle 61"/>
            <p:cNvSpPr>
              <a:spLocks noChangeArrowheads="1"/>
            </p:cNvSpPr>
            <p:nvPr/>
          </p:nvSpPr>
          <p:spPr bwMode="auto">
            <a:xfrm>
              <a:off x="2824193" y="3546218"/>
              <a:ext cx="61256" cy="5717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79" name="Rectangle 62"/>
            <p:cNvSpPr>
              <a:spLocks noChangeArrowheads="1"/>
            </p:cNvSpPr>
            <p:nvPr/>
          </p:nvSpPr>
          <p:spPr bwMode="auto">
            <a:xfrm>
              <a:off x="2718019" y="3546218"/>
              <a:ext cx="73505" cy="5717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80" name="Rectangle 63"/>
            <p:cNvSpPr>
              <a:spLocks noChangeArrowheads="1"/>
            </p:cNvSpPr>
            <p:nvPr/>
          </p:nvSpPr>
          <p:spPr bwMode="auto">
            <a:xfrm>
              <a:off x="2620012" y="3546218"/>
              <a:ext cx="69423" cy="5717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81" name="Rectangle 64"/>
            <p:cNvSpPr>
              <a:spLocks noChangeArrowheads="1"/>
            </p:cNvSpPr>
            <p:nvPr/>
          </p:nvSpPr>
          <p:spPr bwMode="auto">
            <a:xfrm>
              <a:off x="2526090" y="3546218"/>
              <a:ext cx="65338" cy="5717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82" name="Rectangle 65"/>
            <p:cNvSpPr>
              <a:spLocks noChangeArrowheads="1"/>
            </p:cNvSpPr>
            <p:nvPr/>
          </p:nvSpPr>
          <p:spPr bwMode="auto">
            <a:xfrm>
              <a:off x="2423998" y="3546218"/>
              <a:ext cx="73505" cy="5717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83" name="Rectangle 66"/>
            <p:cNvSpPr>
              <a:spLocks noChangeArrowheads="1"/>
            </p:cNvSpPr>
            <p:nvPr/>
          </p:nvSpPr>
          <p:spPr bwMode="auto">
            <a:xfrm>
              <a:off x="3118214" y="3546218"/>
              <a:ext cx="61256" cy="5717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84" name="Rectangle 67"/>
            <p:cNvSpPr>
              <a:spLocks noChangeArrowheads="1"/>
            </p:cNvSpPr>
            <p:nvPr/>
          </p:nvSpPr>
          <p:spPr bwMode="auto">
            <a:xfrm>
              <a:off x="3016125" y="3546218"/>
              <a:ext cx="73505" cy="5717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85" name="Rectangle 68"/>
            <p:cNvSpPr>
              <a:spLocks noChangeArrowheads="1"/>
            </p:cNvSpPr>
            <p:nvPr/>
          </p:nvSpPr>
          <p:spPr bwMode="auto">
            <a:xfrm>
              <a:off x="2918118" y="3546218"/>
              <a:ext cx="65338" cy="5717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86" name="Rectangle 69"/>
            <p:cNvSpPr>
              <a:spLocks noChangeArrowheads="1"/>
            </p:cNvSpPr>
            <p:nvPr/>
          </p:nvSpPr>
          <p:spPr bwMode="auto">
            <a:xfrm>
              <a:off x="1639942" y="3448211"/>
              <a:ext cx="61256" cy="4900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87" name="Rectangle 70"/>
            <p:cNvSpPr>
              <a:spLocks noChangeArrowheads="1"/>
            </p:cNvSpPr>
            <p:nvPr/>
          </p:nvSpPr>
          <p:spPr bwMode="auto">
            <a:xfrm>
              <a:off x="1733867" y="3448211"/>
              <a:ext cx="65338" cy="4900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88" name="Rectangle 71"/>
            <p:cNvSpPr>
              <a:spLocks noChangeArrowheads="1"/>
            </p:cNvSpPr>
            <p:nvPr/>
          </p:nvSpPr>
          <p:spPr bwMode="auto">
            <a:xfrm>
              <a:off x="1831874" y="3448211"/>
              <a:ext cx="73505" cy="4900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89" name="Rectangle 72"/>
            <p:cNvSpPr>
              <a:spLocks noChangeArrowheads="1"/>
            </p:cNvSpPr>
            <p:nvPr/>
          </p:nvSpPr>
          <p:spPr bwMode="auto">
            <a:xfrm>
              <a:off x="1938048" y="3448211"/>
              <a:ext cx="61256" cy="4900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90" name="Rectangle 73"/>
            <p:cNvSpPr>
              <a:spLocks noChangeArrowheads="1"/>
            </p:cNvSpPr>
            <p:nvPr/>
          </p:nvSpPr>
          <p:spPr bwMode="auto">
            <a:xfrm>
              <a:off x="2027888" y="3448211"/>
              <a:ext cx="69423" cy="4900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91" name="Rectangle 74"/>
            <p:cNvSpPr>
              <a:spLocks noChangeArrowheads="1"/>
            </p:cNvSpPr>
            <p:nvPr/>
          </p:nvSpPr>
          <p:spPr bwMode="auto">
            <a:xfrm>
              <a:off x="2125895" y="3448211"/>
              <a:ext cx="77590" cy="4900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92" name="Rectangle 75"/>
            <p:cNvSpPr>
              <a:spLocks noChangeArrowheads="1"/>
            </p:cNvSpPr>
            <p:nvPr/>
          </p:nvSpPr>
          <p:spPr bwMode="auto">
            <a:xfrm>
              <a:off x="2232069" y="3448211"/>
              <a:ext cx="61256" cy="4900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93" name="Rectangle 76"/>
            <p:cNvSpPr>
              <a:spLocks noChangeArrowheads="1"/>
            </p:cNvSpPr>
            <p:nvPr/>
          </p:nvSpPr>
          <p:spPr bwMode="auto">
            <a:xfrm>
              <a:off x="2325991" y="3448211"/>
              <a:ext cx="65338" cy="4900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94" name="Rectangle 77"/>
            <p:cNvSpPr>
              <a:spLocks noChangeArrowheads="1"/>
            </p:cNvSpPr>
            <p:nvPr/>
          </p:nvSpPr>
          <p:spPr bwMode="auto">
            <a:xfrm>
              <a:off x="2824193" y="3448211"/>
              <a:ext cx="61256" cy="4900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95" name="Rectangle 78"/>
            <p:cNvSpPr>
              <a:spLocks noChangeArrowheads="1"/>
            </p:cNvSpPr>
            <p:nvPr/>
          </p:nvSpPr>
          <p:spPr bwMode="auto">
            <a:xfrm>
              <a:off x="2718019" y="3448211"/>
              <a:ext cx="73505" cy="4900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96" name="Rectangle 79"/>
            <p:cNvSpPr>
              <a:spLocks noChangeArrowheads="1"/>
            </p:cNvSpPr>
            <p:nvPr/>
          </p:nvSpPr>
          <p:spPr bwMode="auto">
            <a:xfrm>
              <a:off x="2620012" y="3448211"/>
              <a:ext cx="69423" cy="4900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97" name="Rectangle 80"/>
            <p:cNvSpPr>
              <a:spLocks noChangeArrowheads="1"/>
            </p:cNvSpPr>
            <p:nvPr/>
          </p:nvSpPr>
          <p:spPr bwMode="auto">
            <a:xfrm>
              <a:off x="2526090" y="3448211"/>
              <a:ext cx="65338" cy="4900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98" name="Rectangle 81"/>
            <p:cNvSpPr>
              <a:spLocks noChangeArrowheads="1"/>
            </p:cNvSpPr>
            <p:nvPr/>
          </p:nvSpPr>
          <p:spPr bwMode="auto">
            <a:xfrm>
              <a:off x="2423998" y="3448211"/>
              <a:ext cx="73505" cy="4900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99" name="Rectangle 82"/>
            <p:cNvSpPr>
              <a:spLocks noChangeArrowheads="1"/>
            </p:cNvSpPr>
            <p:nvPr/>
          </p:nvSpPr>
          <p:spPr bwMode="auto">
            <a:xfrm>
              <a:off x="3118214" y="3448211"/>
              <a:ext cx="61256" cy="4900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00" name="Rectangle 83"/>
            <p:cNvSpPr>
              <a:spLocks noChangeArrowheads="1"/>
            </p:cNvSpPr>
            <p:nvPr/>
          </p:nvSpPr>
          <p:spPr bwMode="auto">
            <a:xfrm>
              <a:off x="3016125" y="3448211"/>
              <a:ext cx="73505" cy="4900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01" name="Rectangle 84"/>
            <p:cNvSpPr>
              <a:spLocks noChangeArrowheads="1"/>
            </p:cNvSpPr>
            <p:nvPr/>
          </p:nvSpPr>
          <p:spPr bwMode="auto">
            <a:xfrm>
              <a:off x="2918118" y="3448211"/>
              <a:ext cx="65338" cy="4900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02" name="Rectangle 85"/>
            <p:cNvSpPr>
              <a:spLocks noChangeArrowheads="1"/>
            </p:cNvSpPr>
            <p:nvPr/>
          </p:nvSpPr>
          <p:spPr bwMode="auto">
            <a:xfrm>
              <a:off x="1639942" y="3350204"/>
              <a:ext cx="61256" cy="5717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03" name="Rectangle 86"/>
            <p:cNvSpPr>
              <a:spLocks noChangeArrowheads="1"/>
            </p:cNvSpPr>
            <p:nvPr/>
          </p:nvSpPr>
          <p:spPr bwMode="auto">
            <a:xfrm>
              <a:off x="1733867" y="3350204"/>
              <a:ext cx="65338" cy="5717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04" name="Rectangle 87"/>
            <p:cNvSpPr>
              <a:spLocks noChangeArrowheads="1"/>
            </p:cNvSpPr>
            <p:nvPr/>
          </p:nvSpPr>
          <p:spPr bwMode="auto">
            <a:xfrm>
              <a:off x="1831874" y="3350204"/>
              <a:ext cx="73505" cy="5717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05" name="Rectangle 88"/>
            <p:cNvSpPr>
              <a:spLocks noChangeArrowheads="1"/>
            </p:cNvSpPr>
            <p:nvPr/>
          </p:nvSpPr>
          <p:spPr bwMode="auto">
            <a:xfrm>
              <a:off x="1938048" y="3350204"/>
              <a:ext cx="61256" cy="5717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06" name="Rectangle 89"/>
            <p:cNvSpPr>
              <a:spLocks noChangeArrowheads="1"/>
            </p:cNvSpPr>
            <p:nvPr/>
          </p:nvSpPr>
          <p:spPr bwMode="auto">
            <a:xfrm>
              <a:off x="2027888" y="3350204"/>
              <a:ext cx="69423" cy="5717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07" name="Rectangle 90"/>
            <p:cNvSpPr>
              <a:spLocks noChangeArrowheads="1"/>
            </p:cNvSpPr>
            <p:nvPr/>
          </p:nvSpPr>
          <p:spPr bwMode="auto">
            <a:xfrm>
              <a:off x="2125895" y="3350204"/>
              <a:ext cx="77590" cy="5717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08" name="Rectangle 91"/>
            <p:cNvSpPr>
              <a:spLocks noChangeArrowheads="1"/>
            </p:cNvSpPr>
            <p:nvPr/>
          </p:nvSpPr>
          <p:spPr bwMode="auto">
            <a:xfrm>
              <a:off x="2232069" y="3350204"/>
              <a:ext cx="61256" cy="5717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09" name="Rectangle 92"/>
            <p:cNvSpPr>
              <a:spLocks noChangeArrowheads="1"/>
            </p:cNvSpPr>
            <p:nvPr/>
          </p:nvSpPr>
          <p:spPr bwMode="auto">
            <a:xfrm>
              <a:off x="2325991" y="3350204"/>
              <a:ext cx="65338" cy="5717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10" name="Rectangle 93"/>
            <p:cNvSpPr>
              <a:spLocks noChangeArrowheads="1"/>
            </p:cNvSpPr>
            <p:nvPr/>
          </p:nvSpPr>
          <p:spPr bwMode="auto">
            <a:xfrm>
              <a:off x="2824193" y="3350204"/>
              <a:ext cx="61256" cy="5717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11" name="Rectangle 94"/>
            <p:cNvSpPr>
              <a:spLocks noChangeArrowheads="1"/>
            </p:cNvSpPr>
            <p:nvPr/>
          </p:nvSpPr>
          <p:spPr bwMode="auto">
            <a:xfrm>
              <a:off x="2718019" y="3350204"/>
              <a:ext cx="73505" cy="5717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12" name="Rectangle 95"/>
            <p:cNvSpPr>
              <a:spLocks noChangeArrowheads="1"/>
            </p:cNvSpPr>
            <p:nvPr/>
          </p:nvSpPr>
          <p:spPr bwMode="auto">
            <a:xfrm>
              <a:off x="2620012" y="3350204"/>
              <a:ext cx="69423" cy="5717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13" name="Rectangle 96"/>
            <p:cNvSpPr>
              <a:spLocks noChangeArrowheads="1"/>
            </p:cNvSpPr>
            <p:nvPr/>
          </p:nvSpPr>
          <p:spPr bwMode="auto">
            <a:xfrm>
              <a:off x="2526090" y="3350204"/>
              <a:ext cx="65338" cy="5717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14" name="Rectangle 97"/>
            <p:cNvSpPr>
              <a:spLocks noChangeArrowheads="1"/>
            </p:cNvSpPr>
            <p:nvPr/>
          </p:nvSpPr>
          <p:spPr bwMode="auto">
            <a:xfrm>
              <a:off x="2423998" y="3350204"/>
              <a:ext cx="73505" cy="5717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15" name="Rectangle 98"/>
            <p:cNvSpPr>
              <a:spLocks noChangeArrowheads="1"/>
            </p:cNvSpPr>
            <p:nvPr/>
          </p:nvSpPr>
          <p:spPr bwMode="auto">
            <a:xfrm>
              <a:off x="3118214" y="3350204"/>
              <a:ext cx="61256" cy="5717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16" name="Rectangle 99"/>
            <p:cNvSpPr>
              <a:spLocks noChangeArrowheads="1"/>
            </p:cNvSpPr>
            <p:nvPr/>
          </p:nvSpPr>
          <p:spPr bwMode="auto">
            <a:xfrm>
              <a:off x="3016125" y="3350204"/>
              <a:ext cx="73505" cy="5717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17" name="Rectangle 100"/>
            <p:cNvSpPr>
              <a:spLocks noChangeArrowheads="1"/>
            </p:cNvSpPr>
            <p:nvPr/>
          </p:nvSpPr>
          <p:spPr bwMode="auto">
            <a:xfrm>
              <a:off x="2918118" y="3350204"/>
              <a:ext cx="65338" cy="5717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18" name="Rectangle 101"/>
            <p:cNvSpPr>
              <a:spLocks noChangeArrowheads="1"/>
            </p:cNvSpPr>
            <p:nvPr/>
          </p:nvSpPr>
          <p:spPr bwMode="auto">
            <a:xfrm>
              <a:off x="1639942" y="3252197"/>
              <a:ext cx="61256" cy="5308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19" name="Rectangle 102"/>
            <p:cNvSpPr>
              <a:spLocks noChangeArrowheads="1"/>
            </p:cNvSpPr>
            <p:nvPr/>
          </p:nvSpPr>
          <p:spPr bwMode="auto">
            <a:xfrm>
              <a:off x="1733867" y="3252197"/>
              <a:ext cx="65338" cy="5308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20" name="Rectangle 103"/>
            <p:cNvSpPr>
              <a:spLocks noChangeArrowheads="1"/>
            </p:cNvSpPr>
            <p:nvPr/>
          </p:nvSpPr>
          <p:spPr bwMode="auto">
            <a:xfrm>
              <a:off x="1831874" y="3252197"/>
              <a:ext cx="73505" cy="5308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21" name="Rectangle 104"/>
            <p:cNvSpPr>
              <a:spLocks noChangeArrowheads="1"/>
            </p:cNvSpPr>
            <p:nvPr/>
          </p:nvSpPr>
          <p:spPr bwMode="auto">
            <a:xfrm>
              <a:off x="1938048" y="3252197"/>
              <a:ext cx="61256" cy="5308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22" name="Rectangle 105"/>
            <p:cNvSpPr>
              <a:spLocks noChangeArrowheads="1"/>
            </p:cNvSpPr>
            <p:nvPr/>
          </p:nvSpPr>
          <p:spPr bwMode="auto">
            <a:xfrm>
              <a:off x="2027888" y="3252197"/>
              <a:ext cx="69423" cy="5308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23" name="Rectangle 106"/>
            <p:cNvSpPr>
              <a:spLocks noChangeArrowheads="1"/>
            </p:cNvSpPr>
            <p:nvPr/>
          </p:nvSpPr>
          <p:spPr bwMode="auto">
            <a:xfrm>
              <a:off x="2125895" y="3252197"/>
              <a:ext cx="77590" cy="5308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24" name="Rectangle 107"/>
            <p:cNvSpPr>
              <a:spLocks noChangeArrowheads="1"/>
            </p:cNvSpPr>
            <p:nvPr/>
          </p:nvSpPr>
          <p:spPr bwMode="auto">
            <a:xfrm>
              <a:off x="2232069" y="3252197"/>
              <a:ext cx="61256" cy="5308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25" name="Rectangle 108"/>
            <p:cNvSpPr>
              <a:spLocks noChangeArrowheads="1"/>
            </p:cNvSpPr>
            <p:nvPr/>
          </p:nvSpPr>
          <p:spPr bwMode="auto">
            <a:xfrm>
              <a:off x="2325991" y="3252197"/>
              <a:ext cx="65338" cy="5308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26" name="Rectangle 109"/>
            <p:cNvSpPr>
              <a:spLocks noChangeArrowheads="1"/>
            </p:cNvSpPr>
            <p:nvPr/>
          </p:nvSpPr>
          <p:spPr bwMode="auto">
            <a:xfrm>
              <a:off x="2824193" y="3252197"/>
              <a:ext cx="61256" cy="5308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27" name="Rectangle 110"/>
            <p:cNvSpPr>
              <a:spLocks noChangeArrowheads="1"/>
            </p:cNvSpPr>
            <p:nvPr/>
          </p:nvSpPr>
          <p:spPr bwMode="auto">
            <a:xfrm>
              <a:off x="2718019" y="3252197"/>
              <a:ext cx="73505" cy="5308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28" name="Rectangle 111"/>
            <p:cNvSpPr>
              <a:spLocks noChangeArrowheads="1"/>
            </p:cNvSpPr>
            <p:nvPr/>
          </p:nvSpPr>
          <p:spPr bwMode="auto">
            <a:xfrm>
              <a:off x="2620012" y="3252197"/>
              <a:ext cx="69423" cy="5308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29" name="Rectangle 112"/>
            <p:cNvSpPr>
              <a:spLocks noChangeArrowheads="1"/>
            </p:cNvSpPr>
            <p:nvPr/>
          </p:nvSpPr>
          <p:spPr bwMode="auto">
            <a:xfrm>
              <a:off x="2526090" y="3252197"/>
              <a:ext cx="65338" cy="5308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30" name="Rectangle 113"/>
            <p:cNvSpPr>
              <a:spLocks noChangeArrowheads="1"/>
            </p:cNvSpPr>
            <p:nvPr/>
          </p:nvSpPr>
          <p:spPr bwMode="auto">
            <a:xfrm>
              <a:off x="2423998" y="3252197"/>
              <a:ext cx="73505" cy="5308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31" name="Rectangle 114"/>
            <p:cNvSpPr>
              <a:spLocks noChangeArrowheads="1"/>
            </p:cNvSpPr>
            <p:nvPr/>
          </p:nvSpPr>
          <p:spPr bwMode="auto">
            <a:xfrm>
              <a:off x="3118214" y="3252197"/>
              <a:ext cx="61256" cy="5308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32" name="Rectangle 115"/>
            <p:cNvSpPr>
              <a:spLocks noChangeArrowheads="1"/>
            </p:cNvSpPr>
            <p:nvPr/>
          </p:nvSpPr>
          <p:spPr bwMode="auto">
            <a:xfrm>
              <a:off x="3016125" y="3252197"/>
              <a:ext cx="73505" cy="5308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33" name="Rectangle 116"/>
            <p:cNvSpPr>
              <a:spLocks noChangeArrowheads="1"/>
            </p:cNvSpPr>
            <p:nvPr/>
          </p:nvSpPr>
          <p:spPr bwMode="auto">
            <a:xfrm>
              <a:off x="2918118" y="3252197"/>
              <a:ext cx="65338" cy="5308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34" name="Rectangle 117"/>
            <p:cNvSpPr>
              <a:spLocks noChangeArrowheads="1"/>
            </p:cNvSpPr>
            <p:nvPr/>
          </p:nvSpPr>
          <p:spPr bwMode="auto">
            <a:xfrm>
              <a:off x="1639942" y="3154190"/>
              <a:ext cx="61256" cy="4900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35" name="Rectangle 118"/>
            <p:cNvSpPr>
              <a:spLocks noChangeArrowheads="1"/>
            </p:cNvSpPr>
            <p:nvPr/>
          </p:nvSpPr>
          <p:spPr bwMode="auto">
            <a:xfrm>
              <a:off x="1733867" y="3154190"/>
              <a:ext cx="65338" cy="4900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36" name="Rectangle 119"/>
            <p:cNvSpPr>
              <a:spLocks noChangeArrowheads="1"/>
            </p:cNvSpPr>
            <p:nvPr/>
          </p:nvSpPr>
          <p:spPr bwMode="auto">
            <a:xfrm>
              <a:off x="1831874" y="3154190"/>
              <a:ext cx="73505" cy="4900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37" name="Rectangle 120"/>
            <p:cNvSpPr>
              <a:spLocks noChangeArrowheads="1"/>
            </p:cNvSpPr>
            <p:nvPr/>
          </p:nvSpPr>
          <p:spPr bwMode="auto">
            <a:xfrm>
              <a:off x="1938048" y="3154190"/>
              <a:ext cx="61256" cy="4900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38" name="Rectangle 121"/>
            <p:cNvSpPr>
              <a:spLocks noChangeArrowheads="1"/>
            </p:cNvSpPr>
            <p:nvPr/>
          </p:nvSpPr>
          <p:spPr bwMode="auto">
            <a:xfrm>
              <a:off x="2027888" y="3154190"/>
              <a:ext cx="69423" cy="4900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39" name="Rectangle 122"/>
            <p:cNvSpPr>
              <a:spLocks noChangeArrowheads="1"/>
            </p:cNvSpPr>
            <p:nvPr/>
          </p:nvSpPr>
          <p:spPr bwMode="auto">
            <a:xfrm>
              <a:off x="2125895" y="3154190"/>
              <a:ext cx="77590" cy="4900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41" name="Rectangle 123"/>
            <p:cNvSpPr>
              <a:spLocks noChangeArrowheads="1"/>
            </p:cNvSpPr>
            <p:nvPr/>
          </p:nvSpPr>
          <p:spPr bwMode="auto">
            <a:xfrm>
              <a:off x="2232069" y="3154190"/>
              <a:ext cx="61256" cy="4900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42" name="Rectangle 124"/>
            <p:cNvSpPr>
              <a:spLocks noChangeArrowheads="1"/>
            </p:cNvSpPr>
            <p:nvPr/>
          </p:nvSpPr>
          <p:spPr bwMode="auto">
            <a:xfrm>
              <a:off x="2325991" y="3154190"/>
              <a:ext cx="65338" cy="4900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43" name="Rectangle 125"/>
            <p:cNvSpPr>
              <a:spLocks noChangeArrowheads="1"/>
            </p:cNvSpPr>
            <p:nvPr/>
          </p:nvSpPr>
          <p:spPr bwMode="auto">
            <a:xfrm>
              <a:off x="2824193" y="3154190"/>
              <a:ext cx="61256" cy="4900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44" name="Rectangle 126"/>
            <p:cNvSpPr>
              <a:spLocks noChangeArrowheads="1"/>
            </p:cNvSpPr>
            <p:nvPr/>
          </p:nvSpPr>
          <p:spPr bwMode="auto">
            <a:xfrm>
              <a:off x="2718019" y="3154190"/>
              <a:ext cx="73505" cy="4900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45" name="Rectangle 127"/>
            <p:cNvSpPr>
              <a:spLocks noChangeArrowheads="1"/>
            </p:cNvSpPr>
            <p:nvPr/>
          </p:nvSpPr>
          <p:spPr bwMode="auto">
            <a:xfrm>
              <a:off x="2620012" y="3154190"/>
              <a:ext cx="69423" cy="4900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46" name="Rectangle 128"/>
            <p:cNvSpPr>
              <a:spLocks noChangeArrowheads="1"/>
            </p:cNvSpPr>
            <p:nvPr/>
          </p:nvSpPr>
          <p:spPr bwMode="auto">
            <a:xfrm>
              <a:off x="2526090" y="3154190"/>
              <a:ext cx="65338" cy="4900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47" name="Rectangle 129"/>
            <p:cNvSpPr>
              <a:spLocks noChangeArrowheads="1"/>
            </p:cNvSpPr>
            <p:nvPr/>
          </p:nvSpPr>
          <p:spPr bwMode="auto">
            <a:xfrm>
              <a:off x="2423998" y="3154190"/>
              <a:ext cx="73505" cy="4900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48" name="Rectangle 130"/>
            <p:cNvSpPr>
              <a:spLocks noChangeArrowheads="1"/>
            </p:cNvSpPr>
            <p:nvPr/>
          </p:nvSpPr>
          <p:spPr bwMode="auto">
            <a:xfrm>
              <a:off x="3118214" y="3154190"/>
              <a:ext cx="61256" cy="4900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49" name="Rectangle 131"/>
            <p:cNvSpPr>
              <a:spLocks noChangeArrowheads="1"/>
            </p:cNvSpPr>
            <p:nvPr/>
          </p:nvSpPr>
          <p:spPr bwMode="auto">
            <a:xfrm>
              <a:off x="3016125" y="3154190"/>
              <a:ext cx="73505" cy="4900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50" name="Rectangle 132"/>
            <p:cNvSpPr>
              <a:spLocks noChangeArrowheads="1"/>
            </p:cNvSpPr>
            <p:nvPr/>
          </p:nvSpPr>
          <p:spPr bwMode="auto">
            <a:xfrm>
              <a:off x="2918118" y="3154190"/>
              <a:ext cx="65338" cy="4900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  <p:sp>
          <p:nvSpPr>
            <p:cNvPr id="151" name="Freeform 133"/>
            <p:cNvSpPr>
              <a:spLocks noEditPoints="1"/>
            </p:cNvSpPr>
            <p:nvPr/>
          </p:nvSpPr>
          <p:spPr bwMode="auto">
            <a:xfrm>
              <a:off x="766047" y="2623319"/>
              <a:ext cx="3254649" cy="1539527"/>
            </a:xfrm>
            <a:custGeom>
              <a:avLst/>
              <a:gdLst>
                <a:gd name="T0" fmla="*/ 702 w 797"/>
                <a:gd name="T1" fmla="*/ 255 h 377"/>
                <a:gd name="T2" fmla="*/ 617 w 797"/>
                <a:gd name="T3" fmla="*/ 122 h 377"/>
                <a:gd name="T4" fmla="*/ 412 w 797"/>
                <a:gd name="T5" fmla="*/ 80 h 377"/>
                <a:gd name="T6" fmla="*/ 382 w 797"/>
                <a:gd name="T7" fmla="*/ 45 h 377"/>
                <a:gd name="T8" fmla="*/ 189 w 797"/>
                <a:gd name="T9" fmla="*/ 125 h 377"/>
                <a:gd name="T10" fmla="*/ 213 w 797"/>
                <a:gd name="T11" fmla="*/ 119 h 377"/>
                <a:gd name="T12" fmla="*/ 235 w 797"/>
                <a:gd name="T13" fmla="*/ 119 h 377"/>
                <a:gd name="T14" fmla="*/ 260 w 797"/>
                <a:gd name="T15" fmla="*/ 119 h 377"/>
                <a:gd name="T16" fmla="*/ 285 w 797"/>
                <a:gd name="T17" fmla="*/ 119 h 377"/>
                <a:gd name="T18" fmla="*/ 308 w 797"/>
                <a:gd name="T19" fmla="*/ 119 h 377"/>
                <a:gd name="T20" fmla="*/ 332 w 797"/>
                <a:gd name="T21" fmla="*/ 119 h 377"/>
                <a:gd name="T22" fmla="*/ 358 w 797"/>
                <a:gd name="T23" fmla="*/ 119 h 377"/>
                <a:gd name="T24" fmla="*/ 380 w 797"/>
                <a:gd name="T25" fmla="*/ 119 h 377"/>
                <a:gd name="T26" fmla="*/ 404 w 797"/>
                <a:gd name="T27" fmla="*/ 119 h 377"/>
                <a:gd name="T28" fmla="*/ 428 w 797"/>
                <a:gd name="T29" fmla="*/ 119 h 377"/>
                <a:gd name="T30" fmla="*/ 453 w 797"/>
                <a:gd name="T31" fmla="*/ 119 h 377"/>
                <a:gd name="T32" fmla="*/ 477 w 797"/>
                <a:gd name="T33" fmla="*/ 119 h 377"/>
                <a:gd name="T34" fmla="*/ 502 w 797"/>
                <a:gd name="T35" fmla="*/ 119 h 377"/>
                <a:gd name="T36" fmla="*/ 525 w 797"/>
                <a:gd name="T37" fmla="*/ 119 h 377"/>
                <a:gd name="T38" fmla="*/ 549 w 797"/>
                <a:gd name="T39" fmla="*/ 119 h 377"/>
                <a:gd name="T40" fmla="*/ 573 w 797"/>
                <a:gd name="T41" fmla="*/ 119 h 377"/>
                <a:gd name="T42" fmla="*/ 597 w 797"/>
                <a:gd name="T43" fmla="*/ 119 h 377"/>
                <a:gd name="T44" fmla="*/ 591 w 797"/>
                <a:gd name="T45" fmla="*/ 263 h 377"/>
                <a:gd name="T46" fmla="*/ 543 w 797"/>
                <a:gd name="T47" fmla="*/ 263 h 377"/>
                <a:gd name="T48" fmla="*/ 496 w 797"/>
                <a:gd name="T49" fmla="*/ 263 h 377"/>
                <a:gd name="T50" fmla="*/ 447 w 797"/>
                <a:gd name="T51" fmla="*/ 263 h 377"/>
                <a:gd name="T52" fmla="*/ 398 w 797"/>
                <a:gd name="T53" fmla="*/ 263 h 377"/>
                <a:gd name="T54" fmla="*/ 352 w 797"/>
                <a:gd name="T55" fmla="*/ 263 h 377"/>
                <a:gd name="T56" fmla="*/ 302 w 797"/>
                <a:gd name="T57" fmla="*/ 263 h 377"/>
                <a:gd name="T58" fmla="*/ 253 w 797"/>
                <a:gd name="T59" fmla="*/ 263 h 377"/>
                <a:gd name="T60" fmla="*/ 201 w 797"/>
                <a:gd name="T61" fmla="*/ 124 h 377"/>
                <a:gd name="T62" fmla="*/ 109 w 797"/>
                <a:gd name="T63" fmla="*/ 256 h 377"/>
                <a:gd name="T64" fmla="*/ 0 w 797"/>
                <a:gd name="T65" fmla="*/ 365 h 377"/>
                <a:gd name="T66" fmla="*/ 199 w 797"/>
                <a:gd name="T67" fmla="*/ 88 h 377"/>
                <a:gd name="T68" fmla="*/ 231 w 797"/>
                <a:gd name="T69" fmla="*/ 95 h 377"/>
                <a:gd name="T70" fmla="*/ 243 w 797"/>
                <a:gd name="T71" fmla="*/ 88 h 377"/>
                <a:gd name="T72" fmla="*/ 260 w 797"/>
                <a:gd name="T73" fmla="*/ 95 h 377"/>
                <a:gd name="T74" fmla="*/ 279 w 797"/>
                <a:gd name="T75" fmla="*/ 95 h 377"/>
                <a:gd name="T76" fmla="*/ 303 w 797"/>
                <a:gd name="T77" fmla="*/ 88 h 377"/>
                <a:gd name="T78" fmla="*/ 327 w 797"/>
                <a:gd name="T79" fmla="*/ 95 h 377"/>
                <a:gd name="T80" fmla="*/ 339 w 797"/>
                <a:gd name="T81" fmla="*/ 95 h 377"/>
                <a:gd name="T82" fmla="*/ 356 w 797"/>
                <a:gd name="T83" fmla="*/ 95 h 377"/>
                <a:gd name="T84" fmla="*/ 376 w 797"/>
                <a:gd name="T85" fmla="*/ 95 h 377"/>
                <a:gd name="T86" fmla="*/ 392 w 797"/>
                <a:gd name="T87" fmla="*/ 88 h 377"/>
                <a:gd name="T88" fmla="*/ 412 w 797"/>
                <a:gd name="T89" fmla="*/ 95 h 377"/>
                <a:gd name="T90" fmla="*/ 424 w 797"/>
                <a:gd name="T91" fmla="*/ 95 h 377"/>
                <a:gd name="T92" fmla="*/ 441 w 797"/>
                <a:gd name="T93" fmla="*/ 95 h 377"/>
                <a:gd name="T94" fmla="*/ 460 w 797"/>
                <a:gd name="T95" fmla="*/ 95 h 377"/>
                <a:gd name="T96" fmla="*/ 477 w 797"/>
                <a:gd name="T97" fmla="*/ 88 h 377"/>
                <a:gd name="T98" fmla="*/ 508 w 797"/>
                <a:gd name="T99" fmla="*/ 95 h 377"/>
                <a:gd name="T100" fmla="*/ 520 w 797"/>
                <a:gd name="T101" fmla="*/ 88 h 377"/>
                <a:gd name="T102" fmla="*/ 537 w 797"/>
                <a:gd name="T103" fmla="*/ 95 h 377"/>
                <a:gd name="T104" fmla="*/ 557 w 797"/>
                <a:gd name="T105" fmla="*/ 95 h 377"/>
                <a:gd name="T106" fmla="*/ 573 w 797"/>
                <a:gd name="T107" fmla="*/ 88 h 377"/>
                <a:gd name="T108" fmla="*/ 605 w 797"/>
                <a:gd name="T109" fmla="*/ 95 h 377"/>
                <a:gd name="T110" fmla="*/ 116 w 797"/>
                <a:gd name="T111" fmla="*/ 365 h 377"/>
                <a:gd name="T112" fmla="*/ 80 w 797"/>
                <a:gd name="T113" fmla="*/ 365 h 377"/>
                <a:gd name="T114" fmla="*/ 134 w 797"/>
                <a:gd name="T115" fmla="*/ 365 h 377"/>
                <a:gd name="T116" fmla="*/ 750 w 797"/>
                <a:gd name="T117" fmla="*/ 281 h 377"/>
                <a:gd name="T118" fmla="*/ 702 w 797"/>
                <a:gd name="T119" fmla="*/ 273 h 377"/>
                <a:gd name="T120" fmla="*/ 677 w 797"/>
                <a:gd name="T121" fmla="*/ 263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97" h="377">
                  <a:moveTo>
                    <a:pt x="768" y="365"/>
                  </a:moveTo>
                  <a:lnTo>
                    <a:pt x="768" y="250"/>
                  </a:lnTo>
                  <a:lnTo>
                    <a:pt x="760" y="250"/>
                  </a:lnTo>
                  <a:lnTo>
                    <a:pt x="760" y="255"/>
                  </a:lnTo>
                  <a:lnTo>
                    <a:pt x="738" y="255"/>
                  </a:lnTo>
                  <a:lnTo>
                    <a:pt x="738" y="249"/>
                  </a:lnTo>
                  <a:lnTo>
                    <a:pt x="702" y="249"/>
                  </a:lnTo>
                  <a:lnTo>
                    <a:pt x="702" y="255"/>
                  </a:lnTo>
                  <a:lnTo>
                    <a:pt x="677" y="255"/>
                  </a:lnTo>
                  <a:lnTo>
                    <a:pt x="677" y="250"/>
                  </a:lnTo>
                  <a:lnTo>
                    <a:pt x="671" y="250"/>
                  </a:lnTo>
                  <a:lnTo>
                    <a:pt x="671" y="261"/>
                  </a:lnTo>
                  <a:lnTo>
                    <a:pt x="653" y="273"/>
                  </a:lnTo>
                  <a:lnTo>
                    <a:pt x="611" y="273"/>
                  </a:lnTo>
                  <a:lnTo>
                    <a:pt x="611" y="122"/>
                  </a:lnTo>
                  <a:lnTo>
                    <a:pt x="617" y="122"/>
                  </a:lnTo>
                  <a:lnTo>
                    <a:pt x="617" y="86"/>
                  </a:lnTo>
                  <a:lnTo>
                    <a:pt x="611" y="86"/>
                  </a:lnTo>
                  <a:lnTo>
                    <a:pt x="611" y="80"/>
                  </a:lnTo>
                  <a:lnTo>
                    <a:pt x="533" y="80"/>
                  </a:lnTo>
                  <a:lnTo>
                    <a:pt x="533" y="74"/>
                  </a:lnTo>
                  <a:lnTo>
                    <a:pt x="513" y="74"/>
                  </a:lnTo>
                  <a:lnTo>
                    <a:pt x="513" y="80"/>
                  </a:lnTo>
                  <a:lnTo>
                    <a:pt x="412" y="80"/>
                  </a:lnTo>
                  <a:lnTo>
                    <a:pt x="412" y="44"/>
                  </a:lnTo>
                  <a:lnTo>
                    <a:pt x="398" y="44"/>
                  </a:lnTo>
                  <a:lnTo>
                    <a:pt x="398" y="18"/>
                  </a:lnTo>
                  <a:lnTo>
                    <a:pt x="428" y="18"/>
                  </a:lnTo>
                  <a:lnTo>
                    <a:pt x="428" y="0"/>
                  </a:lnTo>
                  <a:lnTo>
                    <a:pt x="392" y="0"/>
                  </a:lnTo>
                  <a:lnTo>
                    <a:pt x="392" y="45"/>
                  </a:lnTo>
                  <a:lnTo>
                    <a:pt x="382" y="45"/>
                  </a:lnTo>
                  <a:lnTo>
                    <a:pt x="382" y="81"/>
                  </a:lnTo>
                  <a:lnTo>
                    <a:pt x="279" y="81"/>
                  </a:lnTo>
                  <a:lnTo>
                    <a:pt x="279" y="75"/>
                  </a:lnTo>
                  <a:lnTo>
                    <a:pt x="260" y="75"/>
                  </a:lnTo>
                  <a:lnTo>
                    <a:pt x="260" y="81"/>
                  </a:lnTo>
                  <a:lnTo>
                    <a:pt x="195" y="81"/>
                  </a:lnTo>
                  <a:lnTo>
                    <a:pt x="189" y="88"/>
                  </a:lnTo>
                  <a:lnTo>
                    <a:pt x="189" y="125"/>
                  </a:lnTo>
                  <a:lnTo>
                    <a:pt x="195" y="125"/>
                  </a:lnTo>
                  <a:lnTo>
                    <a:pt x="195" y="100"/>
                  </a:lnTo>
                  <a:lnTo>
                    <a:pt x="201" y="100"/>
                  </a:lnTo>
                  <a:lnTo>
                    <a:pt x="201" y="119"/>
                  </a:lnTo>
                  <a:lnTo>
                    <a:pt x="207" y="119"/>
                  </a:lnTo>
                  <a:lnTo>
                    <a:pt x="207" y="100"/>
                  </a:lnTo>
                  <a:lnTo>
                    <a:pt x="213" y="100"/>
                  </a:lnTo>
                  <a:lnTo>
                    <a:pt x="213" y="119"/>
                  </a:lnTo>
                  <a:lnTo>
                    <a:pt x="220" y="119"/>
                  </a:lnTo>
                  <a:lnTo>
                    <a:pt x="220" y="100"/>
                  </a:lnTo>
                  <a:lnTo>
                    <a:pt x="223" y="100"/>
                  </a:lnTo>
                  <a:lnTo>
                    <a:pt x="223" y="119"/>
                  </a:lnTo>
                  <a:lnTo>
                    <a:pt x="231" y="119"/>
                  </a:lnTo>
                  <a:lnTo>
                    <a:pt x="231" y="100"/>
                  </a:lnTo>
                  <a:lnTo>
                    <a:pt x="235" y="100"/>
                  </a:lnTo>
                  <a:lnTo>
                    <a:pt x="235" y="119"/>
                  </a:lnTo>
                  <a:lnTo>
                    <a:pt x="243" y="119"/>
                  </a:lnTo>
                  <a:lnTo>
                    <a:pt x="243" y="100"/>
                  </a:lnTo>
                  <a:lnTo>
                    <a:pt x="249" y="100"/>
                  </a:lnTo>
                  <a:lnTo>
                    <a:pt x="249" y="119"/>
                  </a:lnTo>
                  <a:lnTo>
                    <a:pt x="256" y="119"/>
                  </a:lnTo>
                  <a:lnTo>
                    <a:pt x="256" y="100"/>
                  </a:lnTo>
                  <a:lnTo>
                    <a:pt x="260" y="100"/>
                  </a:lnTo>
                  <a:lnTo>
                    <a:pt x="260" y="119"/>
                  </a:lnTo>
                  <a:lnTo>
                    <a:pt x="267" y="119"/>
                  </a:lnTo>
                  <a:lnTo>
                    <a:pt x="267" y="100"/>
                  </a:lnTo>
                  <a:lnTo>
                    <a:pt x="272" y="100"/>
                  </a:lnTo>
                  <a:lnTo>
                    <a:pt x="272" y="119"/>
                  </a:lnTo>
                  <a:lnTo>
                    <a:pt x="279" y="119"/>
                  </a:lnTo>
                  <a:lnTo>
                    <a:pt x="279" y="100"/>
                  </a:lnTo>
                  <a:lnTo>
                    <a:pt x="285" y="100"/>
                  </a:lnTo>
                  <a:lnTo>
                    <a:pt x="285" y="119"/>
                  </a:lnTo>
                  <a:lnTo>
                    <a:pt x="293" y="119"/>
                  </a:lnTo>
                  <a:lnTo>
                    <a:pt x="293" y="100"/>
                  </a:lnTo>
                  <a:lnTo>
                    <a:pt x="296" y="100"/>
                  </a:lnTo>
                  <a:lnTo>
                    <a:pt x="296" y="119"/>
                  </a:lnTo>
                  <a:lnTo>
                    <a:pt x="303" y="119"/>
                  </a:lnTo>
                  <a:lnTo>
                    <a:pt x="303" y="100"/>
                  </a:lnTo>
                  <a:lnTo>
                    <a:pt x="308" y="100"/>
                  </a:lnTo>
                  <a:lnTo>
                    <a:pt x="308" y="119"/>
                  </a:lnTo>
                  <a:lnTo>
                    <a:pt x="315" y="119"/>
                  </a:lnTo>
                  <a:lnTo>
                    <a:pt x="315" y="100"/>
                  </a:lnTo>
                  <a:lnTo>
                    <a:pt x="321" y="100"/>
                  </a:lnTo>
                  <a:lnTo>
                    <a:pt x="321" y="119"/>
                  </a:lnTo>
                  <a:lnTo>
                    <a:pt x="329" y="119"/>
                  </a:lnTo>
                  <a:lnTo>
                    <a:pt x="329" y="100"/>
                  </a:lnTo>
                  <a:lnTo>
                    <a:pt x="332" y="100"/>
                  </a:lnTo>
                  <a:lnTo>
                    <a:pt x="332" y="119"/>
                  </a:lnTo>
                  <a:lnTo>
                    <a:pt x="339" y="119"/>
                  </a:lnTo>
                  <a:lnTo>
                    <a:pt x="339" y="100"/>
                  </a:lnTo>
                  <a:lnTo>
                    <a:pt x="344" y="100"/>
                  </a:lnTo>
                  <a:lnTo>
                    <a:pt x="344" y="119"/>
                  </a:lnTo>
                  <a:lnTo>
                    <a:pt x="352" y="119"/>
                  </a:lnTo>
                  <a:lnTo>
                    <a:pt x="352" y="100"/>
                  </a:lnTo>
                  <a:lnTo>
                    <a:pt x="358" y="100"/>
                  </a:lnTo>
                  <a:lnTo>
                    <a:pt x="358" y="119"/>
                  </a:lnTo>
                  <a:lnTo>
                    <a:pt x="365" y="119"/>
                  </a:lnTo>
                  <a:lnTo>
                    <a:pt x="365" y="100"/>
                  </a:lnTo>
                  <a:lnTo>
                    <a:pt x="368" y="100"/>
                  </a:lnTo>
                  <a:lnTo>
                    <a:pt x="368" y="119"/>
                  </a:lnTo>
                  <a:lnTo>
                    <a:pt x="376" y="119"/>
                  </a:lnTo>
                  <a:lnTo>
                    <a:pt x="376" y="100"/>
                  </a:lnTo>
                  <a:lnTo>
                    <a:pt x="380" y="100"/>
                  </a:lnTo>
                  <a:lnTo>
                    <a:pt x="380" y="119"/>
                  </a:lnTo>
                  <a:lnTo>
                    <a:pt x="388" y="119"/>
                  </a:lnTo>
                  <a:lnTo>
                    <a:pt x="388" y="100"/>
                  </a:lnTo>
                  <a:lnTo>
                    <a:pt x="394" y="100"/>
                  </a:lnTo>
                  <a:lnTo>
                    <a:pt x="394" y="119"/>
                  </a:lnTo>
                  <a:lnTo>
                    <a:pt x="401" y="119"/>
                  </a:lnTo>
                  <a:lnTo>
                    <a:pt x="401" y="100"/>
                  </a:lnTo>
                  <a:lnTo>
                    <a:pt x="404" y="100"/>
                  </a:lnTo>
                  <a:lnTo>
                    <a:pt x="404" y="119"/>
                  </a:lnTo>
                  <a:lnTo>
                    <a:pt x="412" y="119"/>
                  </a:lnTo>
                  <a:lnTo>
                    <a:pt x="412" y="100"/>
                  </a:lnTo>
                  <a:lnTo>
                    <a:pt x="416" y="100"/>
                  </a:lnTo>
                  <a:lnTo>
                    <a:pt x="416" y="119"/>
                  </a:lnTo>
                  <a:lnTo>
                    <a:pt x="424" y="119"/>
                  </a:lnTo>
                  <a:lnTo>
                    <a:pt x="424" y="100"/>
                  </a:lnTo>
                  <a:lnTo>
                    <a:pt x="428" y="100"/>
                  </a:lnTo>
                  <a:lnTo>
                    <a:pt x="428" y="119"/>
                  </a:lnTo>
                  <a:lnTo>
                    <a:pt x="436" y="119"/>
                  </a:lnTo>
                  <a:lnTo>
                    <a:pt x="436" y="100"/>
                  </a:lnTo>
                  <a:lnTo>
                    <a:pt x="441" y="100"/>
                  </a:lnTo>
                  <a:lnTo>
                    <a:pt x="441" y="119"/>
                  </a:lnTo>
                  <a:lnTo>
                    <a:pt x="448" y="119"/>
                  </a:lnTo>
                  <a:lnTo>
                    <a:pt x="448" y="100"/>
                  </a:lnTo>
                  <a:lnTo>
                    <a:pt x="453" y="100"/>
                  </a:lnTo>
                  <a:lnTo>
                    <a:pt x="453" y="119"/>
                  </a:lnTo>
                  <a:lnTo>
                    <a:pt x="459" y="119"/>
                  </a:lnTo>
                  <a:lnTo>
                    <a:pt x="459" y="100"/>
                  </a:lnTo>
                  <a:lnTo>
                    <a:pt x="465" y="100"/>
                  </a:lnTo>
                  <a:lnTo>
                    <a:pt x="465" y="119"/>
                  </a:lnTo>
                  <a:lnTo>
                    <a:pt x="472" y="119"/>
                  </a:lnTo>
                  <a:lnTo>
                    <a:pt x="472" y="100"/>
                  </a:lnTo>
                  <a:lnTo>
                    <a:pt x="477" y="100"/>
                  </a:lnTo>
                  <a:lnTo>
                    <a:pt x="477" y="119"/>
                  </a:lnTo>
                  <a:lnTo>
                    <a:pt x="484" y="119"/>
                  </a:lnTo>
                  <a:lnTo>
                    <a:pt x="484" y="100"/>
                  </a:lnTo>
                  <a:lnTo>
                    <a:pt x="489" y="100"/>
                  </a:lnTo>
                  <a:lnTo>
                    <a:pt x="489" y="119"/>
                  </a:lnTo>
                  <a:lnTo>
                    <a:pt x="496" y="119"/>
                  </a:lnTo>
                  <a:lnTo>
                    <a:pt x="496" y="100"/>
                  </a:lnTo>
                  <a:lnTo>
                    <a:pt x="502" y="100"/>
                  </a:lnTo>
                  <a:lnTo>
                    <a:pt x="502" y="119"/>
                  </a:lnTo>
                  <a:lnTo>
                    <a:pt x="510" y="119"/>
                  </a:lnTo>
                  <a:lnTo>
                    <a:pt x="510" y="100"/>
                  </a:lnTo>
                  <a:lnTo>
                    <a:pt x="513" y="100"/>
                  </a:lnTo>
                  <a:lnTo>
                    <a:pt x="513" y="119"/>
                  </a:lnTo>
                  <a:lnTo>
                    <a:pt x="520" y="119"/>
                  </a:lnTo>
                  <a:lnTo>
                    <a:pt x="520" y="100"/>
                  </a:lnTo>
                  <a:lnTo>
                    <a:pt x="525" y="100"/>
                  </a:lnTo>
                  <a:lnTo>
                    <a:pt x="525" y="119"/>
                  </a:lnTo>
                  <a:lnTo>
                    <a:pt x="533" y="119"/>
                  </a:lnTo>
                  <a:lnTo>
                    <a:pt x="533" y="100"/>
                  </a:lnTo>
                  <a:lnTo>
                    <a:pt x="537" y="100"/>
                  </a:lnTo>
                  <a:lnTo>
                    <a:pt x="537" y="119"/>
                  </a:lnTo>
                  <a:lnTo>
                    <a:pt x="545" y="119"/>
                  </a:lnTo>
                  <a:lnTo>
                    <a:pt x="545" y="100"/>
                  </a:lnTo>
                  <a:lnTo>
                    <a:pt x="549" y="100"/>
                  </a:lnTo>
                  <a:lnTo>
                    <a:pt x="549" y="119"/>
                  </a:lnTo>
                  <a:lnTo>
                    <a:pt x="555" y="119"/>
                  </a:lnTo>
                  <a:lnTo>
                    <a:pt x="555" y="100"/>
                  </a:lnTo>
                  <a:lnTo>
                    <a:pt x="561" y="100"/>
                  </a:lnTo>
                  <a:lnTo>
                    <a:pt x="561" y="119"/>
                  </a:lnTo>
                  <a:lnTo>
                    <a:pt x="567" y="119"/>
                  </a:lnTo>
                  <a:lnTo>
                    <a:pt x="567" y="100"/>
                  </a:lnTo>
                  <a:lnTo>
                    <a:pt x="573" y="100"/>
                  </a:lnTo>
                  <a:lnTo>
                    <a:pt x="573" y="119"/>
                  </a:lnTo>
                  <a:lnTo>
                    <a:pt x="581" y="119"/>
                  </a:lnTo>
                  <a:lnTo>
                    <a:pt x="581" y="100"/>
                  </a:lnTo>
                  <a:lnTo>
                    <a:pt x="585" y="100"/>
                  </a:lnTo>
                  <a:lnTo>
                    <a:pt x="585" y="119"/>
                  </a:lnTo>
                  <a:lnTo>
                    <a:pt x="593" y="119"/>
                  </a:lnTo>
                  <a:lnTo>
                    <a:pt x="593" y="100"/>
                  </a:lnTo>
                  <a:lnTo>
                    <a:pt x="597" y="100"/>
                  </a:lnTo>
                  <a:lnTo>
                    <a:pt x="597" y="119"/>
                  </a:lnTo>
                  <a:lnTo>
                    <a:pt x="603" y="119"/>
                  </a:lnTo>
                  <a:lnTo>
                    <a:pt x="603" y="100"/>
                  </a:lnTo>
                  <a:lnTo>
                    <a:pt x="609" y="100"/>
                  </a:lnTo>
                  <a:lnTo>
                    <a:pt x="609" y="124"/>
                  </a:lnTo>
                  <a:lnTo>
                    <a:pt x="605" y="124"/>
                  </a:lnTo>
                  <a:lnTo>
                    <a:pt x="605" y="275"/>
                  </a:lnTo>
                  <a:lnTo>
                    <a:pt x="591" y="275"/>
                  </a:lnTo>
                  <a:lnTo>
                    <a:pt x="591" y="263"/>
                  </a:lnTo>
                  <a:lnTo>
                    <a:pt x="576" y="263"/>
                  </a:lnTo>
                  <a:lnTo>
                    <a:pt x="576" y="275"/>
                  </a:lnTo>
                  <a:lnTo>
                    <a:pt x="569" y="275"/>
                  </a:lnTo>
                  <a:lnTo>
                    <a:pt x="569" y="263"/>
                  </a:lnTo>
                  <a:lnTo>
                    <a:pt x="551" y="263"/>
                  </a:lnTo>
                  <a:lnTo>
                    <a:pt x="551" y="275"/>
                  </a:lnTo>
                  <a:lnTo>
                    <a:pt x="543" y="275"/>
                  </a:lnTo>
                  <a:lnTo>
                    <a:pt x="543" y="263"/>
                  </a:lnTo>
                  <a:lnTo>
                    <a:pt x="527" y="263"/>
                  </a:lnTo>
                  <a:lnTo>
                    <a:pt x="527" y="275"/>
                  </a:lnTo>
                  <a:lnTo>
                    <a:pt x="519" y="275"/>
                  </a:lnTo>
                  <a:lnTo>
                    <a:pt x="519" y="263"/>
                  </a:lnTo>
                  <a:lnTo>
                    <a:pt x="504" y="263"/>
                  </a:lnTo>
                  <a:lnTo>
                    <a:pt x="504" y="275"/>
                  </a:lnTo>
                  <a:lnTo>
                    <a:pt x="496" y="275"/>
                  </a:lnTo>
                  <a:lnTo>
                    <a:pt x="496" y="263"/>
                  </a:lnTo>
                  <a:lnTo>
                    <a:pt x="478" y="263"/>
                  </a:lnTo>
                  <a:lnTo>
                    <a:pt x="478" y="275"/>
                  </a:lnTo>
                  <a:lnTo>
                    <a:pt x="471" y="275"/>
                  </a:lnTo>
                  <a:lnTo>
                    <a:pt x="471" y="263"/>
                  </a:lnTo>
                  <a:lnTo>
                    <a:pt x="454" y="263"/>
                  </a:lnTo>
                  <a:lnTo>
                    <a:pt x="454" y="275"/>
                  </a:lnTo>
                  <a:lnTo>
                    <a:pt x="447" y="275"/>
                  </a:lnTo>
                  <a:lnTo>
                    <a:pt x="447" y="263"/>
                  </a:lnTo>
                  <a:lnTo>
                    <a:pt x="431" y="263"/>
                  </a:lnTo>
                  <a:lnTo>
                    <a:pt x="431" y="275"/>
                  </a:lnTo>
                  <a:lnTo>
                    <a:pt x="424" y="275"/>
                  </a:lnTo>
                  <a:lnTo>
                    <a:pt x="424" y="263"/>
                  </a:lnTo>
                  <a:lnTo>
                    <a:pt x="406" y="263"/>
                  </a:lnTo>
                  <a:lnTo>
                    <a:pt x="406" y="275"/>
                  </a:lnTo>
                  <a:lnTo>
                    <a:pt x="398" y="275"/>
                  </a:lnTo>
                  <a:lnTo>
                    <a:pt x="398" y="263"/>
                  </a:lnTo>
                  <a:lnTo>
                    <a:pt x="382" y="263"/>
                  </a:lnTo>
                  <a:lnTo>
                    <a:pt x="382" y="275"/>
                  </a:lnTo>
                  <a:lnTo>
                    <a:pt x="374" y="275"/>
                  </a:lnTo>
                  <a:lnTo>
                    <a:pt x="374" y="263"/>
                  </a:lnTo>
                  <a:lnTo>
                    <a:pt x="359" y="263"/>
                  </a:lnTo>
                  <a:lnTo>
                    <a:pt x="359" y="275"/>
                  </a:lnTo>
                  <a:lnTo>
                    <a:pt x="352" y="275"/>
                  </a:lnTo>
                  <a:lnTo>
                    <a:pt x="352" y="263"/>
                  </a:lnTo>
                  <a:lnTo>
                    <a:pt x="333" y="263"/>
                  </a:lnTo>
                  <a:lnTo>
                    <a:pt x="333" y="275"/>
                  </a:lnTo>
                  <a:lnTo>
                    <a:pt x="326" y="275"/>
                  </a:lnTo>
                  <a:lnTo>
                    <a:pt x="326" y="263"/>
                  </a:lnTo>
                  <a:lnTo>
                    <a:pt x="309" y="263"/>
                  </a:lnTo>
                  <a:lnTo>
                    <a:pt x="309" y="275"/>
                  </a:lnTo>
                  <a:lnTo>
                    <a:pt x="302" y="275"/>
                  </a:lnTo>
                  <a:lnTo>
                    <a:pt x="302" y="263"/>
                  </a:lnTo>
                  <a:lnTo>
                    <a:pt x="287" y="263"/>
                  </a:lnTo>
                  <a:lnTo>
                    <a:pt x="287" y="275"/>
                  </a:lnTo>
                  <a:lnTo>
                    <a:pt x="279" y="275"/>
                  </a:lnTo>
                  <a:lnTo>
                    <a:pt x="279" y="263"/>
                  </a:lnTo>
                  <a:lnTo>
                    <a:pt x="261" y="263"/>
                  </a:lnTo>
                  <a:lnTo>
                    <a:pt x="261" y="275"/>
                  </a:lnTo>
                  <a:lnTo>
                    <a:pt x="253" y="275"/>
                  </a:lnTo>
                  <a:lnTo>
                    <a:pt x="253" y="263"/>
                  </a:lnTo>
                  <a:lnTo>
                    <a:pt x="237" y="263"/>
                  </a:lnTo>
                  <a:lnTo>
                    <a:pt x="237" y="275"/>
                  </a:lnTo>
                  <a:lnTo>
                    <a:pt x="229" y="275"/>
                  </a:lnTo>
                  <a:lnTo>
                    <a:pt x="229" y="263"/>
                  </a:lnTo>
                  <a:lnTo>
                    <a:pt x="214" y="263"/>
                  </a:lnTo>
                  <a:lnTo>
                    <a:pt x="214" y="275"/>
                  </a:lnTo>
                  <a:lnTo>
                    <a:pt x="201" y="275"/>
                  </a:lnTo>
                  <a:lnTo>
                    <a:pt x="201" y="124"/>
                  </a:lnTo>
                  <a:lnTo>
                    <a:pt x="195" y="124"/>
                  </a:lnTo>
                  <a:lnTo>
                    <a:pt x="195" y="275"/>
                  </a:lnTo>
                  <a:lnTo>
                    <a:pt x="157" y="275"/>
                  </a:lnTo>
                  <a:lnTo>
                    <a:pt x="139" y="256"/>
                  </a:lnTo>
                  <a:lnTo>
                    <a:pt x="139" y="250"/>
                  </a:lnTo>
                  <a:lnTo>
                    <a:pt x="133" y="250"/>
                  </a:lnTo>
                  <a:lnTo>
                    <a:pt x="133" y="256"/>
                  </a:lnTo>
                  <a:lnTo>
                    <a:pt x="109" y="256"/>
                  </a:lnTo>
                  <a:lnTo>
                    <a:pt x="109" y="250"/>
                  </a:lnTo>
                  <a:lnTo>
                    <a:pt x="72" y="250"/>
                  </a:lnTo>
                  <a:lnTo>
                    <a:pt x="72" y="256"/>
                  </a:lnTo>
                  <a:lnTo>
                    <a:pt x="50" y="256"/>
                  </a:lnTo>
                  <a:lnTo>
                    <a:pt x="50" y="250"/>
                  </a:lnTo>
                  <a:lnTo>
                    <a:pt x="42" y="250"/>
                  </a:lnTo>
                  <a:lnTo>
                    <a:pt x="42" y="365"/>
                  </a:lnTo>
                  <a:lnTo>
                    <a:pt x="0" y="365"/>
                  </a:lnTo>
                  <a:lnTo>
                    <a:pt x="0" y="377"/>
                  </a:lnTo>
                  <a:lnTo>
                    <a:pt x="797" y="377"/>
                  </a:lnTo>
                  <a:lnTo>
                    <a:pt x="797" y="365"/>
                  </a:lnTo>
                  <a:lnTo>
                    <a:pt x="768" y="365"/>
                  </a:lnTo>
                  <a:lnTo>
                    <a:pt x="768" y="365"/>
                  </a:lnTo>
                  <a:close/>
                  <a:moveTo>
                    <a:pt x="207" y="95"/>
                  </a:moveTo>
                  <a:lnTo>
                    <a:pt x="199" y="95"/>
                  </a:lnTo>
                  <a:lnTo>
                    <a:pt x="199" y="88"/>
                  </a:lnTo>
                  <a:lnTo>
                    <a:pt x="207" y="88"/>
                  </a:lnTo>
                  <a:lnTo>
                    <a:pt x="207" y="95"/>
                  </a:lnTo>
                  <a:close/>
                  <a:moveTo>
                    <a:pt x="219" y="95"/>
                  </a:moveTo>
                  <a:lnTo>
                    <a:pt x="211" y="95"/>
                  </a:lnTo>
                  <a:lnTo>
                    <a:pt x="211" y="88"/>
                  </a:lnTo>
                  <a:lnTo>
                    <a:pt x="219" y="88"/>
                  </a:lnTo>
                  <a:lnTo>
                    <a:pt x="219" y="95"/>
                  </a:lnTo>
                  <a:close/>
                  <a:moveTo>
                    <a:pt x="231" y="95"/>
                  </a:moveTo>
                  <a:lnTo>
                    <a:pt x="223" y="95"/>
                  </a:lnTo>
                  <a:lnTo>
                    <a:pt x="223" y="88"/>
                  </a:lnTo>
                  <a:lnTo>
                    <a:pt x="231" y="88"/>
                  </a:lnTo>
                  <a:lnTo>
                    <a:pt x="231" y="95"/>
                  </a:lnTo>
                  <a:close/>
                  <a:moveTo>
                    <a:pt x="243" y="95"/>
                  </a:moveTo>
                  <a:lnTo>
                    <a:pt x="235" y="95"/>
                  </a:lnTo>
                  <a:lnTo>
                    <a:pt x="235" y="88"/>
                  </a:lnTo>
                  <a:lnTo>
                    <a:pt x="243" y="88"/>
                  </a:lnTo>
                  <a:lnTo>
                    <a:pt x="243" y="95"/>
                  </a:lnTo>
                  <a:close/>
                  <a:moveTo>
                    <a:pt x="255" y="95"/>
                  </a:moveTo>
                  <a:lnTo>
                    <a:pt x="247" y="95"/>
                  </a:lnTo>
                  <a:lnTo>
                    <a:pt x="247" y="88"/>
                  </a:lnTo>
                  <a:lnTo>
                    <a:pt x="255" y="88"/>
                  </a:lnTo>
                  <a:lnTo>
                    <a:pt x="255" y="95"/>
                  </a:lnTo>
                  <a:close/>
                  <a:moveTo>
                    <a:pt x="267" y="95"/>
                  </a:moveTo>
                  <a:lnTo>
                    <a:pt x="260" y="95"/>
                  </a:lnTo>
                  <a:lnTo>
                    <a:pt x="260" y="88"/>
                  </a:lnTo>
                  <a:lnTo>
                    <a:pt x="267" y="88"/>
                  </a:lnTo>
                  <a:lnTo>
                    <a:pt x="267" y="95"/>
                  </a:lnTo>
                  <a:close/>
                  <a:moveTo>
                    <a:pt x="279" y="95"/>
                  </a:moveTo>
                  <a:lnTo>
                    <a:pt x="272" y="95"/>
                  </a:lnTo>
                  <a:lnTo>
                    <a:pt x="272" y="88"/>
                  </a:lnTo>
                  <a:lnTo>
                    <a:pt x="279" y="88"/>
                  </a:lnTo>
                  <a:lnTo>
                    <a:pt x="279" y="95"/>
                  </a:lnTo>
                  <a:close/>
                  <a:moveTo>
                    <a:pt x="291" y="95"/>
                  </a:moveTo>
                  <a:lnTo>
                    <a:pt x="284" y="95"/>
                  </a:lnTo>
                  <a:lnTo>
                    <a:pt x="284" y="88"/>
                  </a:lnTo>
                  <a:lnTo>
                    <a:pt x="291" y="88"/>
                  </a:lnTo>
                  <a:lnTo>
                    <a:pt x="291" y="95"/>
                  </a:lnTo>
                  <a:close/>
                  <a:moveTo>
                    <a:pt x="296" y="95"/>
                  </a:moveTo>
                  <a:lnTo>
                    <a:pt x="296" y="88"/>
                  </a:lnTo>
                  <a:lnTo>
                    <a:pt x="303" y="88"/>
                  </a:lnTo>
                  <a:lnTo>
                    <a:pt x="303" y="95"/>
                  </a:lnTo>
                  <a:lnTo>
                    <a:pt x="296" y="95"/>
                  </a:lnTo>
                  <a:close/>
                  <a:moveTo>
                    <a:pt x="315" y="95"/>
                  </a:moveTo>
                  <a:lnTo>
                    <a:pt x="308" y="95"/>
                  </a:lnTo>
                  <a:lnTo>
                    <a:pt x="308" y="88"/>
                  </a:lnTo>
                  <a:lnTo>
                    <a:pt x="315" y="88"/>
                  </a:lnTo>
                  <a:lnTo>
                    <a:pt x="315" y="95"/>
                  </a:lnTo>
                  <a:close/>
                  <a:moveTo>
                    <a:pt x="327" y="95"/>
                  </a:moveTo>
                  <a:lnTo>
                    <a:pt x="320" y="95"/>
                  </a:lnTo>
                  <a:lnTo>
                    <a:pt x="320" y="88"/>
                  </a:lnTo>
                  <a:lnTo>
                    <a:pt x="327" y="88"/>
                  </a:lnTo>
                  <a:lnTo>
                    <a:pt x="327" y="95"/>
                  </a:lnTo>
                  <a:close/>
                  <a:moveTo>
                    <a:pt x="332" y="95"/>
                  </a:moveTo>
                  <a:lnTo>
                    <a:pt x="332" y="88"/>
                  </a:lnTo>
                  <a:lnTo>
                    <a:pt x="339" y="88"/>
                  </a:lnTo>
                  <a:lnTo>
                    <a:pt x="339" y="95"/>
                  </a:lnTo>
                  <a:lnTo>
                    <a:pt x="332" y="95"/>
                  </a:lnTo>
                  <a:close/>
                  <a:moveTo>
                    <a:pt x="344" y="95"/>
                  </a:moveTo>
                  <a:lnTo>
                    <a:pt x="344" y="88"/>
                  </a:lnTo>
                  <a:lnTo>
                    <a:pt x="352" y="88"/>
                  </a:lnTo>
                  <a:lnTo>
                    <a:pt x="352" y="95"/>
                  </a:lnTo>
                  <a:lnTo>
                    <a:pt x="344" y="95"/>
                  </a:lnTo>
                  <a:close/>
                  <a:moveTo>
                    <a:pt x="364" y="95"/>
                  </a:moveTo>
                  <a:lnTo>
                    <a:pt x="356" y="95"/>
                  </a:lnTo>
                  <a:lnTo>
                    <a:pt x="356" y="88"/>
                  </a:lnTo>
                  <a:lnTo>
                    <a:pt x="364" y="88"/>
                  </a:lnTo>
                  <a:lnTo>
                    <a:pt x="364" y="95"/>
                  </a:lnTo>
                  <a:close/>
                  <a:moveTo>
                    <a:pt x="376" y="95"/>
                  </a:moveTo>
                  <a:lnTo>
                    <a:pt x="368" y="95"/>
                  </a:lnTo>
                  <a:lnTo>
                    <a:pt x="368" y="88"/>
                  </a:lnTo>
                  <a:lnTo>
                    <a:pt x="376" y="88"/>
                  </a:lnTo>
                  <a:lnTo>
                    <a:pt x="376" y="95"/>
                  </a:lnTo>
                  <a:close/>
                  <a:moveTo>
                    <a:pt x="388" y="95"/>
                  </a:moveTo>
                  <a:lnTo>
                    <a:pt x="380" y="95"/>
                  </a:lnTo>
                  <a:lnTo>
                    <a:pt x="380" y="88"/>
                  </a:lnTo>
                  <a:lnTo>
                    <a:pt x="388" y="88"/>
                  </a:lnTo>
                  <a:lnTo>
                    <a:pt x="388" y="95"/>
                  </a:lnTo>
                  <a:close/>
                  <a:moveTo>
                    <a:pt x="400" y="95"/>
                  </a:moveTo>
                  <a:lnTo>
                    <a:pt x="392" y="95"/>
                  </a:lnTo>
                  <a:lnTo>
                    <a:pt x="392" y="88"/>
                  </a:lnTo>
                  <a:lnTo>
                    <a:pt x="400" y="88"/>
                  </a:lnTo>
                  <a:lnTo>
                    <a:pt x="400" y="95"/>
                  </a:lnTo>
                  <a:close/>
                  <a:moveTo>
                    <a:pt x="388" y="75"/>
                  </a:moveTo>
                  <a:lnTo>
                    <a:pt x="388" y="68"/>
                  </a:lnTo>
                  <a:lnTo>
                    <a:pt x="404" y="68"/>
                  </a:lnTo>
                  <a:lnTo>
                    <a:pt x="404" y="75"/>
                  </a:lnTo>
                  <a:lnTo>
                    <a:pt x="388" y="75"/>
                  </a:lnTo>
                  <a:close/>
                  <a:moveTo>
                    <a:pt x="412" y="95"/>
                  </a:moveTo>
                  <a:lnTo>
                    <a:pt x="404" y="95"/>
                  </a:lnTo>
                  <a:lnTo>
                    <a:pt x="404" y="88"/>
                  </a:lnTo>
                  <a:lnTo>
                    <a:pt x="412" y="88"/>
                  </a:lnTo>
                  <a:lnTo>
                    <a:pt x="412" y="95"/>
                  </a:lnTo>
                  <a:close/>
                  <a:moveTo>
                    <a:pt x="416" y="95"/>
                  </a:moveTo>
                  <a:lnTo>
                    <a:pt x="416" y="88"/>
                  </a:lnTo>
                  <a:lnTo>
                    <a:pt x="424" y="88"/>
                  </a:lnTo>
                  <a:lnTo>
                    <a:pt x="424" y="95"/>
                  </a:lnTo>
                  <a:lnTo>
                    <a:pt x="416" y="95"/>
                  </a:lnTo>
                  <a:close/>
                  <a:moveTo>
                    <a:pt x="436" y="95"/>
                  </a:moveTo>
                  <a:lnTo>
                    <a:pt x="428" y="95"/>
                  </a:lnTo>
                  <a:lnTo>
                    <a:pt x="428" y="88"/>
                  </a:lnTo>
                  <a:lnTo>
                    <a:pt x="436" y="88"/>
                  </a:lnTo>
                  <a:lnTo>
                    <a:pt x="436" y="95"/>
                  </a:lnTo>
                  <a:close/>
                  <a:moveTo>
                    <a:pt x="448" y="95"/>
                  </a:moveTo>
                  <a:lnTo>
                    <a:pt x="441" y="95"/>
                  </a:lnTo>
                  <a:lnTo>
                    <a:pt x="441" y="88"/>
                  </a:lnTo>
                  <a:lnTo>
                    <a:pt x="448" y="88"/>
                  </a:lnTo>
                  <a:lnTo>
                    <a:pt x="448" y="95"/>
                  </a:lnTo>
                  <a:close/>
                  <a:moveTo>
                    <a:pt x="460" y="95"/>
                  </a:moveTo>
                  <a:lnTo>
                    <a:pt x="453" y="95"/>
                  </a:lnTo>
                  <a:lnTo>
                    <a:pt x="453" y="88"/>
                  </a:lnTo>
                  <a:lnTo>
                    <a:pt x="460" y="88"/>
                  </a:lnTo>
                  <a:lnTo>
                    <a:pt x="460" y="95"/>
                  </a:lnTo>
                  <a:close/>
                  <a:moveTo>
                    <a:pt x="472" y="95"/>
                  </a:moveTo>
                  <a:lnTo>
                    <a:pt x="465" y="95"/>
                  </a:lnTo>
                  <a:lnTo>
                    <a:pt x="465" y="88"/>
                  </a:lnTo>
                  <a:lnTo>
                    <a:pt x="472" y="88"/>
                  </a:lnTo>
                  <a:lnTo>
                    <a:pt x="472" y="95"/>
                  </a:lnTo>
                  <a:close/>
                  <a:moveTo>
                    <a:pt x="484" y="95"/>
                  </a:moveTo>
                  <a:lnTo>
                    <a:pt x="477" y="95"/>
                  </a:lnTo>
                  <a:lnTo>
                    <a:pt x="477" y="88"/>
                  </a:lnTo>
                  <a:lnTo>
                    <a:pt x="484" y="88"/>
                  </a:lnTo>
                  <a:lnTo>
                    <a:pt x="484" y="95"/>
                  </a:lnTo>
                  <a:close/>
                  <a:moveTo>
                    <a:pt x="496" y="95"/>
                  </a:moveTo>
                  <a:lnTo>
                    <a:pt x="489" y="95"/>
                  </a:lnTo>
                  <a:lnTo>
                    <a:pt x="489" y="88"/>
                  </a:lnTo>
                  <a:lnTo>
                    <a:pt x="496" y="88"/>
                  </a:lnTo>
                  <a:lnTo>
                    <a:pt x="496" y="95"/>
                  </a:lnTo>
                  <a:close/>
                  <a:moveTo>
                    <a:pt x="508" y="95"/>
                  </a:moveTo>
                  <a:lnTo>
                    <a:pt x="501" y="95"/>
                  </a:lnTo>
                  <a:lnTo>
                    <a:pt x="501" y="88"/>
                  </a:lnTo>
                  <a:lnTo>
                    <a:pt x="508" y="88"/>
                  </a:lnTo>
                  <a:lnTo>
                    <a:pt x="508" y="95"/>
                  </a:lnTo>
                  <a:close/>
                  <a:moveTo>
                    <a:pt x="520" y="95"/>
                  </a:moveTo>
                  <a:lnTo>
                    <a:pt x="513" y="95"/>
                  </a:lnTo>
                  <a:lnTo>
                    <a:pt x="513" y="88"/>
                  </a:lnTo>
                  <a:lnTo>
                    <a:pt x="520" y="88"/>
                  </a:lnTo>
                  <a:lnTo>
                    <a:pt x="520" y="95"/>
                  </a:lnTo>
                  <a:close/>
                  <a:moveTo>
                    <a:pt x="533" y="95"/>
                  </a:moveTo>
                  <a:lnTo>
                    <a:pt x="525" y="95"/>
                  </a:lnTo>
                  <a:lnTo>
                    <a:pt x="525" y="88"/>
                  </a:lnTo>
                  <a:lnTo>
                    <a:pt x="533" y="88"/>
                  </a:lnTo>
                  <a:lnTo>
                    <a:pt x="533" y="95"/>
                  </a:lnTo>
                  <a:close/>
                  <a:moveTo>
                    <a:pt x="545" y="95"/>
                  </a:moveTo>
                  <a:lnTo>
                    <a:pt x="537" y="95"/>
                  </a:lnTo>
                  <a:lnTo>
                    <a:pt x="537" y="88"/>
                  </a:lnTo>
                  <a:lnTo>
                    <a:pt x="545" y="88"/>
                  </a:lnTo>
                  <a:lnTo>
                    <a:pt x="545" y="95"/>
                  </a:lnTo>
                  <a:close/>
                  <a:moveTo>
                    <a:pt x="557" y="95"/>
                  </a:moveTo>
                  <a:lnTo>
                    <a:pt x="549" y="95"/>
                  </a:lnTo>
                  <a:lnTo>
                    <a:pt x="549" y="88"/>
                  </a:lnTo>
                  <a:lnTo>
                    <a:pt x="557" y="88"/>
                  </a:lnTo>
                  <a:lnTo>
                    <a:pt x="557" y="95"/>
                  </a:lnTo>
                  <a:close/>
                  <a:moveTo>
                    <a:pt x="569" y="95"/>
                  </a:moveTo>
                  <a:lnTo>
                    <a:pt x="561" y="95"/>
                  </a:lnTo>
                  <a:lnTo>
                    <a:pt x="561" y="88"/>
                  </a:lnTo>
                  <a:lnTo>
                    <a:pt x="569" y="88"/>
                  </a:lnTo>
                  <a:lnTo>
                    <a:pt x="569" y="95"/>
                  </a:lnTo>
                  <a:close/>
                  <a:moveTo>
                    <a:pt x="581" y="95"/>
                  </a:moveTo>
                  <a:lnTo>
                    <a:pt x="573" y="95"/>
                  </a:lnTo>
                  <a:lnTo>
                    <a:pt x="573" y="88"/>
                  </a:lnTo>
                  <a:lnTo>
                    <a:pt x="581" y="88"/>
                  </a:lnTo>
                  <a:lnTo>
                    <a:pt x="581" y="95"/>
                  </a:lnTo>
                  <a:close/>
                  <a:moveTo>
                    <a:pt x="593" y="95"/>
                  </a:moveTo>
                  <a:lnTo>
                    <a:pt x="585" y="95"/>
                  </a:lnTo>
                  <a:lnTo>
                    <a:pt x="585" y="88"/>
                  </a:lnTo>
                  <a:lnTo>
                    <a:pt x="593" y="88"/>
                  </a:lnTo>
                  <a:lnTo>
                    <a:pt x="593" y="95"/>
                  </a:lnTo>
                  <a:close/>
                  <a:moveTo>
                    <a:pt x="605" y="95"/>
                  </a:moveTo>
                  <a:lnTo>
                    <a:pt x="597" y="95"/>
                  </a:lnTo>
                  <a:lnTo>
                    <a:pt x="597" y="88"/>
                  </a:lnTo>
                  <a:lnTo>
                    <a:pt x="605" y="88"/>
                  </a:lnTo>
                  <a:lnTo>
                    <a:pt x="605" y="95"/>
                  </a:lnTo>
                  <a:close/>
                  <a:moveTo>
                    <a:pt x="122" y="365"/>
                  </a:moveTo>
                  <a:lnTo>
                    <a:pt x="122" y="281"/>
                  </a:lnTo>
                  <a:lnTo>
                    <a:pt x="116" y="281"/>
                  </a:lnTo>
                  <a:lnTo>
                    <a:pt x="116" y="365"/>
                  </a:lnTo>
                  <a:lnTo>
                    <a:pt x="103" y="365"/>
                  </a:lnTo>
                  <a:lnTo>
                    <a:pt x="103" y="273"/>
                  </a:lnTo>
                  <a:lnTo>
                    <a:pt x="109" y="273"/>
                  </a:lnTo>
                  <a:lnTo>
                    <a:pt x="109" y="269"/>
                  </a:lnTo>
                  <a:lnTo>
                    <a:pt x="72" y="269"/>
                  </a:lnTo>
                  <a:lnTo>
                    <a:pt x="72" y="275"/>
                  </a:lnTo>
                  <a:lnTo>
                    <a:pt x="80" y="275"/>
                  </a:lnTo>
                  <a:lnTo>
                    <a:pt x="80" y="365"/>
                  </a:lnTo>
                  <a:lnTo>
                    <a:pt x="66" y="365"/>
                  </a:lnTo>
                  <a:lnTo>
                    <a:pt x="66" y="281"/>
                  </a:lnTo>
                  <a:lnTo>
                    <a:pt x="60" y="281"/>
                  </a:lnTo>
                  <a:lnTo>
                    <a:pt x="60" y="365"/>
                  </a:lnTo>
                  <a:lnTo>
                    <a:pt x="50" y="365"/>
                  </a:lnTo>
                  <a:lnTo>
                    <a:pt x="50" y="263"/>
                  </a:lnTo>
                  <a:lnTo>
                    <a:pt x="134" y="263"/>
                  </a:lnTo>
                  <a:lnTo>
                    <a:pt x="134" y="365"/>
                  </a:lnTo>
                  <a:lnTo>
                    <a:pt x="122" y="365"/>
                  </a:lnTo>
                  <a:close/>
                  <a:moveTo>
                    <a:pt x="652" y="365"/>
                  </a:moveTo>
                  <a:lnTo>
                    <a:pt x="158" y="365"/>
                  </a:lnTo>
                  <a:lnTo>
                    <a:pt x="158" y="281"/>
                  </a:lnTo>
                  <a:lnTo>
                    <a:pt x="652" y="281"/>
                  </a:lnTo>
                  <a:lnTo>
                    <a:pt x="652" y="365"/>
                  </a:lnTo>
                  <a:close/>
                  <a:moveTo>
                    <a:pt x="750" y="365"/>
                  </a:moveTo>
                  <a:lnTo>
                    <a:pt x="750" y="281"/>
                  </a:lnTo>
                  <a:lnTo>
                    <a:pt x="742" y="281"/>
                  </a:lnTo>
                  <a:lnTo>
                    <a:pt x="742" y="365"/>
                  </a:lnTo>
                  <a:lnTo>
                    <a:pt x="730" y="365"/>
                  </a:lnTo>
                  <a:lnTo>
                    <a:pt x="730" y="273"/>
                  </a:lnTo>
                  <a:lnTo>
                    <a:pt x="738" y="273"/>
                  </a:lnTo>
                  <a:lnTo>
                    <a:pt x="738" y="267"/>
                  </a:lnTo>
                  <a:lnTo>
                    <a:pt x="702" y="267"/>
                  </a:lnTo>
                  <a:lnTo>
                    <a:pt x="702" y="273"/>
                  </a:lnTo>
                  <a:lnTo>
                    <a:pt x="708" y="273"/>
                  </a:lnTo>
                  <a:lnTo>
                    <a:pt x="708" y="365"/>
                  </a:lnTo>
                  <a:lnTo>
                    <a:pt x="697" y="365"/>
                  </a:lnTo>
                  <a:lnTo>
                    <a:pt x="697" y="281"/>
                  </a:lnTo>
                  <a:lnTo>
                    <a:pt x="688" y="281"/>
                  </a:lnTo>
                  <a:lnTo>
                    <a:pt x="688" y="365"/>
                  </a:lnTo>
                  <a:lnTo>
                    <a:pt x="677" y="365"/>
                  </a:lnTo>
                  <a:lnTo>
                    <a:pt x="677" y="263"/>
                  </a:lnTo>
                  <a:lnTo>
                    <a:pt x="760" y="263"/>
                  </a:lnTo>
                  <a:lnTo>
                    <a:pt x="760" y="365"/>
                  </a:lnTo>
                  <a:lnTo>
                    <a:pt x="750" y="365"/>
                  </a:lnTo>
                  <a:lnTo>
                    <a:pt x="750" y="36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4C84"/>
                </a:solidFill>
              </a:endParaRPr>
            </a:p>
          </p:txBody>
        </p:sp>
      </p:grpSp>
      <p:sp>
        <p:nvSpPr>
          <p:cNvPr id="152" name="Прямоугольник 151"/>
          <p:cNvSpPr/>
          <p:nvPr/>
        </p:nvSpPr>
        <p:spPr>
          <a:xfrm rot="21292840">
            <a:off x="1296670" y="8825483"/>
            <a:ext cx="4619292" cy="2862322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РАСПОРЯЖЕНИЕ</a:t>
            </a:r>
          </a:p>
          <a:p>
            <a:pPr algn="just"/>
            <a:r>
              <a:rPr lang="ru-RU" sz="3600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От </a:t>
            </a:r>
            <a:r>
              <a:rPr lang="ru-RU" sz="3600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08.11.2018 </a:t>
            </a:r>
            <a:r>
              <a:rPr lang="ru-RU" sz="3600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№ 1335 (начало действия документа с 20.11.2018)</a:t>
            </a:r>
          </a:p>
        </p:txBody>
      </p:sp>
      <p:sp>
        <p:nvSpPr>
          <p:cNvPr id="153" name="Прямоугольник 152"/>
          <p:cNvSpPr/>
          <p:nvPr/>
        </p:nvSpPr>
        <p:spPr>
          <a:xfrm>
            <a:off x="610684" y="6150686"/>
            <a:ext cx="575697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ПРАВИТЕЛЬСТВО</a:t>
            </a:r>
          </a:p>
          <a:p>
            <a:pPr algn="ctr"/>
            <a:r>
              <a:rPr lang="ru-RU" sz="4000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РОССИЙСКОЙ</a:t>
            </a:r>
          </a:p>
          <a:p>
            <a:pPr algn="ctr"/>
            <a:r>
              <a:rPr lang="ru-RU" sz="4000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ФЕДЕРАЦИИ</a:t>
            </a:r>
          </a:p>
        </p:txBody>
      </p:sp>
      <p:pic>
        <p:nvPicPr>
          <p:cNvPr id="154" name="Изображение 15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84" y="245354"/>
            <a:ext cx="3470656" cy="2431406"/>
          </a:xfrm>
          <a:prstGeom prst="rect">
            <a:avLst/>
          </a:prstGeom>
        </p:spPr>
      </p:pic>
      <p:sp>
        <p:nvSpPr>
          <p:cNvPr id="155" name="Объект 2"/>
          <p:cNvSpPr txBox="1">
            <a:spLocks/>
          </p:cNvSpPr>
          <p:nvPr/>
        </p:nvSpPr>
        <p:spPr>
          <a:xfrm>
            <a:off x="16944975" y="9725320"/>
            <a:ext cx="6400800" cy="253530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>
              <a:defRPr sz="4100" b="0" i="0">
                <a:solidFill>
                  <a:schemeClr val="tx1"/>
                </a:solidFill>
                <a:latin typeface="Bliss Pro Light"/>
                <a:ea typeface="+mn-ea"/>
                <a:cs typeface="Bliss Pro Light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3400" b="1" kern="0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ru-RU" sz="3600" b="1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Регламент ведомственного </a:t>
            </a:r>
            <a:r>
              <a:rPr lang="ru-RU" sz="3600" b="1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контроля </a:t>
            </a:r>
            <a:r>
              <a:rPr lang="ru-RU" sz="3600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должен быть утвержден приказом </a:t>
            </a:r>
            <a:r>
              <a:rPr lang="ru-RU" sz="3600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учредителя или собственника </a:t>
            </a:r>
            <a:r>
              <a:rPr lang="ru-RU" sz="3600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имущества</a:t>
            </a:r>
            <a:endParaRPr lang="ru-RU" sz="3600" dirty="0">
              <a:solidFill>
                <a:srgbClr val="004C84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15417546" y="10360573"/>
            <a:ext cx="978408" cy="1264803"/>
          </a:xfrm>
          <a:prstGeom prst="rightArrow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all" spc="512" normalizeH="0" baseline="0" dirty="0">
              <a:ln>
                <a:noFill/>
              </a:ln>
              <a:solidFill>
                <a:srgbClr val="004C84"/>
              </a:solidFill>
              <a:effectLst/>
              <a:uFillTx/>
              <a:latin typeface="Calibri" charset="0"/>
              <a:ea typeface="Calibri" charset="0"/>
              <a:cs typeface="Calibri" charset="0"/>
              <a:sym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12099233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82B1A3AB-B01A-784E-B943-A377966B6C7D}"/>
              </a:ext>
            </a:extLst>
          </p:cNvPr>
          <p:cNvSpPr/>
          <p:nvPr/>
        </p:nvSpPr>
        <p:spPr>
          <a:xfrm>
            <a:off x="0" y="0"/>
            <a:ext cx="24384000" cy="13716000"/>
          </a:xfrm>
          <a:prstGeom prst="rect">
            <a:avLst/>
          </a:prstGeom>
          <a:gradFill>
            <a:gsLst>
              <a:gs pos="0">
                <a:srgbClr val="C1E3EC"/>
              </a:gs>
              <a:gs pos="100000">
                <a:schemeClr val="tx1">
                  <a:alpha val="75000"/>
                </a:schemeClr>
              </a:gs>
            </a:gsLst>
            <a:lin ang="2700000" scaled="0"/>
          </a:gra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all" spc="512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Avenir Medium"/>
              <a:ea typeface="Avenir Medium"/>
              <a:cs typeface="Avenir Medium"/>
              <a:sym typeface="Avenir Medium"/>
            </a:endParaRPr>
          </a:p>
        </p:txBody>
      </p:sp>
      <p:sp>
        <p:nvSpPr>
          <p:cNvPr id="7" name="ИС ЭНКИ  –  система  управления жизненного цикла ОБЪЕКТА КАПИТАЛЬНОГО СТРОИТЕЛЬСТВА"/>
          <p:cNvSpPr txBox="1">
            <a:spLocks/>
          </p:cNvSpPr>
          <p:nvPr/>
        </p:nvSpPr>
        <p:spPr>
          <a:xfrm>
            <a:off x="5165403" y="725789"/>
            <a:ext cx="17465997" cy="13938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noAutofit/>
          </a:bodyPr>
          <a:lstStyle>
            <a:lvl1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600" b="0" i="0" u="none" strike="noStrike" cap="all" spc="1375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1pPr>
            <a:lvl2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200" b="0" i="0" u="none" strike="noStrike" cap="all" spc="992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2pPr>
            <a:lvl3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200" b="0" i="0" u="none" strike="noStrike" cap="all" spc="992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3pPr>
            <a:lvl4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200" b="0" i="0" u="none" strike="noStrike" cap="all" spc="992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4pPr>
            <a:lvl5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200" b="0" i="0" u="none" strike="noStrike" cap="all" spc="992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5pPr>
            <a:lvl6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200" b="0" i="0" u="none" strike="noStrike" cap="all" spc="992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6pPr>
            <a:lvl7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200" b="0" i="0" u="none" strike="noStrike" cap="all" spc="992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7pPr>
            <a:lvl8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200" b="0" i="0" u="none" strike="noStrike" cap="all" spc="992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8pPr>
            <a:lvl9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200" b="0" i="0" u="none" strike="noStrike" cap="all" spc="992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9pPr>
          </a:lstStyle>
          <a:p>
            <a:pPr hangingPunct="1"/>
            <a:r>
              <a:rPr lang="ru-RU" sz="6000" b="1" spc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6000" b="1" spc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Предварительный ведомственный контроль</a:t>
            </a:r>
            <a:endParaRPr lang="ru-RU" sz="6000" b="1" spc="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6C717337-9276-6844-A1C6-3C26BA3BF24A}"/>
              </a:ext>
            </a:extLst>
          </p:cNvPr>
          <p:cNvSpPr txBox="1"/>
          <p:nvPr/>
        </p:nvSpPr>
        <p:spPr>
          <a:xfrm>
            <a:off x="1301330" y="2477345"/>
            <a:ext cx="21792578" cy="21755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t">
            <a:spAutoFit/>
          </a:bodyPr>
          <a:lstStyle/>
          <a:p>
            <a:pPr algn="just"/>
            <a:r>
              <a:rPr lang="ru-RU" sz="4400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В целях повышения эффективности, результативности осуществления закупок </a:t>
            </a:r>
            <a:r>
              <a:rPr lang="ru-RU" sz="4400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ТРУ </a:t>
            </a:r>
            <a:r>
              <a:rPr lang="ru-RU" sz="4400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обеспечения гласности и прозрачности осуществления </a:t>
            </a:r>
            <a:r>
              <a:rPr lang="ru-RU" sz="4400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закупок, </a:t>
            </a:r>
            <a:r>
              <a:rPr lang="ru-RU" sz="4400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предотвращения коррупции и других </a:t>
            </a:r>
            <a:r>
              <a:rPr lang="ru-RU" sz="4400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злоупотреблений </a:t>
            </a:r>
            <a:r>
              <a:rPr lang="ru-RU" sz="4400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в закупочной деятельности.</a:t>
            </a: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1301330" y="4922730"/>
            <a:ext cx="12957595" cy="3456935"/>
          </a:xfrm>
          <a:prstGeom prst="roundRect">
            <a:avLst>
              <a:gd name="adj" fmla="val 0"/>
            </a:avLst>
          </a:prstGeom>
          <a:noFill/>
          <a:ln w="19050" cap="sq">
            <a:noFill/>
            <a:prstDash val="solid"/>
            <a:miter lim="800000"/>
            <a:headEnd/>
            <a:tailEnd/>
          </a:ln>
          <a:effectLst/>
          <a:extLst/>
        </p:spPr>
        <p:txBody>
          <a:bodyPr wrap="square" lIns="90000" tIns="360000" rIns="90000" bIns="46800" anchor="t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/>
            <a:r>
              <a:rPr lang="ru-RU" sz="4200" dirty="0">
                <a:latin typeface="Calibri" charset="0"/>
                <a:ea typeface="Calibri" charset="0"/>
                <a:cs typeface="Calibri" charset="0"/>
              </a:rPr>
              <a:t>При осуществлении ведомственного контроля органы ведомственного контроля осуществляют проверку:</a:t>
            </a:r>
          </a:p>
          <a:p>
            <a:pPr algn="just"/>
            <a:r>
              <a:rPr lang="ru-RU" sz="4200" b="1" dirty="0">
                <a:latin typeface="Calibri" charset="0"/>
                <a:ea typeface="Calibri" charset="0"/>
                <a:cs typeface="Calibri" charset="0"/>
              </a:rPr>
              <a:t>- соблюдения заказчиком обязательных требований </a:t>
            </a:r>
            <a:r>
              <a:rPr lang="ru-RU" sz="4200" dirty="0">
                <a:latin typeface="Calibri" charset="0"/>
                <a:ea typeface="Calibri" charset="0"/>
                <a:cs typeface="Calibri" charset="0"/>
              </a:rPr>
              <a:t>223-ФЗ и иных принятых в соответствии с ним нормативных правовых актов Российской Федерации, </a:t>
            </a:r>
            <a:r>
              <a:rPr lang="ru-RU" sz="4200" b="1" dirty="0">
                <a:latin typeface="Calibri" charset="0"/>
                <a:ea typeface="Calibri" charset="0"/>
                <a:cs typeface="Calibri" charset="0"/>
              </a:rPr>
              <a:t>в том числе:</a:t>
            </a:r>
          </a:p>
          <a:p>
            <a:pPr algn="just"/>
            <a:r>
              <a:rPr lang="ru-RU" sz="4200" dirty="0">
                <a:latin typeface="Calibri" charset="0"/>
                <a:ea typeface="Calibri" charset="0"/>
                <a:cs typeface="Calibri" charset="0"/>
              </a:rPr>
              <a:t>а) требований, предусмотренных частями 2.2 и 2.6 статьи 2 223-ФЗ, в случае утверждения органом ведомственного контроля типового положения о закупке;</a:t>
            </a:r>
          </a:p>
          <a:p>
            <a:pPr algn="just"/>
            <a:r>
              <a:rPr lang="ru-RU" sz="42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б) положения о закупке при осуществлении закупок; </a:t>
            </a:r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>
            <a:off x="15287624" y="4896206"/>
            <a:ext cx="7985549" cy="6404663"/>
          </a:xfrm>
          <a:prstGeom prst="roundRect">
            <a:avLst>
              <a:gd name="adj" fmla="val 0"/>
            </a:avLst>
          </a:prstGeom>
          <a:noFill/>
          <a:ln w="19050" cap="sq">
            <a:noFill/>
            <a:prstDash val="solid"/>
            <a:miter lim="800000"/>
            <a:headEnd/>
            <a:tailEnd/>
          </a:ln>
          <a:effectLst/>
          <a:extLst/>
        </p:spPr>
        <p:txBody>
          <a:bodyPr wrap="square" lIns="90000" tIns="360000" rIns="90000" bIns="46800" anchor="t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/>
            <a:r>
              <a:rPr lang="ru-RU" sz="4200" dirty="0">
                <a:latin typeface="Calibri" charset="0"/>
                <a:ea typeface="Calibri" charset="0"/>
                <a:cs typeface="Calibri" charset="0"/>
              </a:rPr>
              <a:t>Ведомственный контроль осуществляется в соответствии с </a:t>
            </a:r>
            <a:r>
              <a:rPr lang="ru-RU" sz="4200" b="1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Регламентом, утвержденным органом ведомственного </a:t>
            </a:r>
            <a:r>
              <a:rPr lang="ru-RU" sz="4200" b="1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контроля</a:t>
            </a:r>
          </a:p>
          <a:p>
            <a:endParaRPr lang="ru-RU" sz="4200" b="1" dirty="0" smtClean="0">
              <a:latin typeface="Calibri" charset="0"/>
              <a:ea typeface="Calibri" charset="0"/>
              <a:cs typeface="Calibri" charset="0"/>
            </a:endParaRPr>
          </a:p>
          <a:p>
            <a:pPr algn="just"/>
            <a:r>
              <a:rPr lang="ru-RU" sz="4200" dirty="0" smtClean="0">
                <a:latin typeface="Calibri" charset="0"/>
                <a:ea typeface="Calibri" charset="0"/>
                <a:cs typeface="Calibri" charset="0"/>
              </a:rPr>
              <a:t>Срок </a:t>
            </a:r>
            <a:r>
              <a:rPr lang="ru-RU" sz="4200" dirty="0">
                <a:latin typeface="Calibri" charset="0"/>
                <a:ea typeface="Calibri" charset="0"/>
                <a:cs typeface="Calibri" charset="0"/>
              </a:rPr>
              <a:t>и периодичность проведения проверок, порядок формирования комиссии, уполномоченной на проведение </a:t>
            </a:r>
            <a:r>
              <a:rPr lang="ru-RU" sz="4200" dirty="0" smtClean="0">
                <a:latin typeface="Calibri" charset="0"/>
                <a:ea typeface="Calibri" charset="0"/>
                <a:cs typeface="Calibri" charset="0"/>
              </a:rPr>
              <a:t>проверки</a:t>
            </a:r>
            <a:endParaRPr lang="ru-RU" sz="4200" dirty="0">
              <a:latin typeface="Calibri" charset="0"/>
              <a:ea typeface="Calibri" charset="0"/>
              <a:cs typeface="Calibri" charset="0"/>
            </a:endParaRPr>
          </a:p>
          <a:p>
            <a:endParaRPr lang="ru-RU" sz="4200" b="1" dirty="0"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H="1">
            <a:off x="14646529" y="6354292"/>
            <a:ext cx="35093" cy="5019572"/>
          </a:xfrm>
          <a:prstGeom prst="line">
            <a:avLst/>
          </a:prstGeom>
          <a:noFill/>
          <a:ln w="25400" cap="flat">
            <a:solidFill>
              <a:srgbClr val="004C84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19" name="Изображение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87" y="0"/>
            <a:ext cx="3470656" cy="2431406"/>
          </a:xfrm>
          <a:prstGeom prst="rect">
            <a:avLst/>
          </a:prstGeom>
        </p:spPr>
      </p:pic>
      <p:sp>
        <p:nvSpPr>
          <p:cNvPr id="2" name="Стрелка вниз 1"/>
          <p:cNvSpPr/>
          <p:nvPr/>
        </p:nvSpPr>
        <p:spPr>
          <a:xfrm>
            <a:off x="18609768" y="8271193"/>
            <a:ext cx="1341260" cy="784498"/>
          </a:xfrm>
          <a:prstGeom prst="down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all" spc="512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Calibri" charset="0"/>
              <a:ea typeface="Calibri" charset="0"/>
              <a:cs typeface="Calibri" charset="0"/>
              <a:sym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2223145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20">
            <a:extLst>
              <a:ext uri="{FF2B5EF4-FFF2-40B4-BE49-F238E27FC236}">
                <a16:creationId xmlns:a16="http://schemas.microsoft.com/office/drawing/2014/main" xmlns="" id="{82B1A3AB-B01A-784E-B943-A377966B6C7D}"/>
              </a:ext>
            </a:extLst>
          </p:cNvPr>
          <p:cNvSpPr/>
          <p:nvPr/>
        </p:nvSpPr>
        <p:spPr>
          <a:xfrm>
            <a:off x="0" y="0"/>
            <a:ext cx="24384000" cy="13716000"/>
          </a:xfrm>
          <a:prstGeom prst="rect">
            <a:avLst/>
          </a:prstGeom>
          <a:gradFill>
            <a:gsLst>
              <a:gs pos="0">
                <a:srgbClr val="C1E3EC"/>
              </a:gs>
              <a:gs pos="100000">
                <a:schemeClr val="tx1">
                  <a:alpha val="75000"/>
                </a:schemeClr>
              </a:gs>
            </a:gsLst>
            <a:lin ang="2700000" scaled="0"/>
          </a:gra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all" spc="512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Avenir Medium"/>
              <a:ea typeface="Avenir Medium"/>
              <a:cs typeface="Avenir Medium"/>
              <a:sym typeface="Avenir Medium"/>
            </a:endParaRPr>
          </a:p>
        </p:txBody>
      </p:sp>
      <p:sp>
        <p:nvSpPr>
          <p:cNvPr id="82" name="ИС ЭНКИ  –  система  управления жизненного цикла ОБЪЕКТА КАПИТАЛЬНОГО СТРОИТЕЛЬСТВА"/>
          <p:cNvSpPr txBox="1">
            <a:spLocks/>
          </p:cNvSpPr>
          <p:nvPr/>
        </p:nvSpPr>
        <p:spPr>
          <a:xfrm>
            <a:off x="5200250" y="697270"/>
            <a:ext cx="17061239" cy="17451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noAutofit/>
          </a:bodyPr>
          <a:lstStyle>
            <a:lvl1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600" b="0" i="0" u="none" strike="noStrike" cap="all" spc="1375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1pPr>
            <a:lvl2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200" b="0" i="0" u="none" strike="noStrike" cap="all" spc="992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2pPr>
            <a:lvl3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200" b="0" i="0" u="none" strike="noStrike" cap="all" spc="992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3pPr>
            <a:lvl4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200" b="0" i="0" u="none" strike="noStrike" cap="all" spc="992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4pPr>
            <a:lvl5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200" b="0" i="0" u="none" strike="noStrike" cap="all" spc="992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5pPr>
            <a:lvl6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200" b="0" i="0" u="none" strike="noStrike" cap="all" spc="992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6pPr>
            <a:lvl7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200" b="0" i="0" u="none" strike="noStrike" cap="all" spc="992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7pPr>
            <a:lvl8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200" b="0" i="0" u="none" strike="noStrike" cap="all" spc="992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8pPr>
            <a:lvl9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200" b="0" i="0" u="none" strike="noStrike" cap="all" spc="992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9pPr>
          </a:lstStyle>
          <a:p>
            <a:pPr algn="ctr" hangingPunct="1"/>
            <a:r>
              <a:rPr lang="ru-RU" sz="6000" b="1" spc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ТИПОВОЕ ПОЛОЖЕНИЕ О ЗАКУПКЕ</a:t>
            </a:r>
            <a:endParaRPr lang="ru-RU" sz="6000" b="1" spc="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" name="object 31"/>
          <p:cNvSpPr txBox="1"/>
          <p:nvPr/>
        </p:nvSpPr>
        <p:spPr>
          <a:xfrm>
            <a:off x="14503783" y="6830482"/>
            <a:ext cx="8343900" cy="297902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lvl="0" defTabSz="914400" fontAlgn="base" hangingPunct="1">
              <a:spcBef>
                <a:spcPct val="0"/>
              </a:spcBef>
              <a:spcAft>
                <a:spcPts val="1000"/>
              </a:spcAft>
            </a:pPr>
            <a:r>
              <a:rPr lang="ru-RU" sz="4400" b="1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Учредитель</a:t>
            </a:r>
          </a:p>
          <a:p>
            <a:pPr lvl="0" defTabSz="914400" fontAlgn="base" hangingPunct="1">
              <a:spcBef>
                <a:spcPct val="0"/>
              </a:spcBef>
              <a:spcAft>
                <a:spcPts val="1000"/>
              </a:spcAft>
            </a:pPr>
            <a:endParaRPr lang="ru-RU" sz="4400" dirty="0">
              <a:solidFill>
                <a:srgbClr val="004C84"/>
              </a:solidFill>
              <a:latin typeface="Calibri" charset="0"/>
              <a:ea typeface="Calibri" charset="0"/>
              <a:cs typeface="Calibri" charset="0"/>
            </a:endParaRPr>
          </a:p>
          <a:p>
            <a:pPr lvl="0" defTabSz="914400" fontAlgn="base" hangingPunct="1">
              <a:spcBef>
                <a:spcPct val="0"/>
              </a:spcBef>
              <a:spcAft>
                <a:spcPts val="1000"/>
              </a:spcAft>
            </a:pPr>
            <a:r>
              <a:rPr lang="ru-RU" sz="4400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Государственные </a:t>
            </a:r>
            <a:r>
              <a:rPr lang="ru-RU" sz="4400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учреждения (автономного)</a:t>
            </a:r>
            <a:endParaRPr lang="ru-RU" sz="4400" dirty="0">
              <a:solidFill>
                <a:srgbClr val="004C84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4" name="Freeform 5"/>
          <p:cNvSpPr>
            <a:spLocks noEditPoints="1"/>
          </p:cNvSpPr>
          <p:nvPr/>
        </p:nvSpPr>
        <p:spPr bwMode="auto">
          <a:xfrm>
            <a:off x="15944266" y="4106497"/>
            <a:ext cx="2883513" cy="2581935"/>
          </a:xfrm>
          <a:custGeom>
            <a:avLst/>
            <a:gdLst>
              <a:gd name="T0" fmla="*/ 392 w 418"/>
              <a:gd name="T1" fmla="*/ 168 h 406"/>
              <a:gd name="T2" fmla="*/ 400 w 418"/>
              <a:gd name="T3" fmla="*/ 141 h 406"/>
              <a:gd name="T4" fmla="*/ 358 w 418"/>
              <a:gd name="T5" fmla="*/ 107 h 406"/>
              <a:gd name="T6" fmla="*/ 359 w 418"/>
              <a:gd name="T7" fmla="*/ 114 h 406"/>
              <a:gd name="T8" fmla="*/ 340 w 418"/>
              <a:gd name="T9" fmla="*/ 20 h 406"/>
              <a:gd name="T10" fmla="*/ 337 w 418"/>
              <a:gd name="T11" fmla="*/ 82 h 406"/>
              <a:gd name="T12" fmla="*/ 306 w 418"/>
              <a:gd name="T13" fmla="*/ 217 h 406"/>
              <a:gd name="T14" fmla="*/ 307 w 418"/>
              <a:gd name="T15" fmla="*/ 282 h 406"/>
              <a:gd name="T16" fmla="*/ 303 w 418"/>
              <a:gd name="T17" fmla="*/ 405 h 406"/>
              <a:gd name="T18" fmla="*/ 324 w 418"/>
              <a:gd name="T19" fmla="*/ 380 h 406"/>
              <a:gd name="T20" fmla="*/ 338 w 418"/>
              <a:gd name="T21" fmla="*/ 292 h 406"/>
              <a:gd name="T22" fmla="*/ 364 w 418"/>
              <a:gd name="T23" fmla="*/ 312 h 406"/>
              <a:gd name="T24" fmla="*/ 363 w 418"/>
              <a:gd name="T25" fmla="*/ 399 h 406"/>
              <a:gd name="T26" fmla="*/ 376 w 418"/>
              <a:gd name="T27" fmla="*/ 370 h 406"/>
              <a:gd name="T28" fmla="*/ 395 w 418"/>
              <a:gd name="T29" fmla="*/ 288 h 406"/>
              <a:gd name="T30" fmla="*/ 400 w 418"/>
              <a:gd name="T31" fmla="*/ 207 h 406"/>
              <a:gd name="T32" fmla="*/ 410 w 418"/>
              <a:gd name="T33" fmla="*/ 176 h 406"/>
              <a:gd name="T34" fmla="*/ 386 w 418"/>
              <a:gd name="T35" fmla="*/ 86 h 406"/>
              <a:gd name="T36" fmla="*/ 369 w 418"/>
              <a:gd name="T37" fmla="*/ 72 h 406"/>
              <a:gd name="T38" fmla="*/ 373 w 418"/>
              <a:gd name="T39" fmla="*/ 58 h 406"/>
              <a:gd name="T40" fmla="*/ 116 w 418"/>
              <a:gd name="T41" fmla="*/ 144 h 406"/>
              <a:gd name="T42" fmla="*/ 92 w 418"/>
              <a:gd name="T43" fmla="*/ 99 h 406"/>
              <a:gd name="T44" fmla="*/ 81 w 418"/>
              <a:gd name="T45" fmla="*/ 91 h 406"/>
              <a:gd name="T46" fmla="*/ 85 w 418"/>
              <a:gd name="T47" fmla="*/ 10 h 406"/>
              <a:gd name="T48" fmla="*/ 53 w 418"/>
              <a:gd name="T49" fmla="*/ 82 h 406"/>
              <a:gd name="T50" fmla="*/ 3 w 418"/>
              <a:gd name="T51" fmla="*/ 99 h 406"/>
              <a:gd name="T52" fmla="*/ 44 w 418"/>
              <a:gd name="T53" fmla="*/ 146 h 406"/>
              <a:gd name="T54" fmla="*/ 46 w 418"/>
              <a:gd name="T55" fmla="*/ 188 h 406"/>
              <a:gd name="T56" fmla="*/ 54 w 418"/>
              <a:gd name="T57" fmla="*/ 313 h 406"/>
              <a:gd name="T58" fmla="*/ 56 w 418"/>
              <a:gd name="T59" fmla="*/ 388 h 406"/>
              <a:gd name="T60" fmla="*/ 76 w 418"/>
              <a:gd name="T61" fmla="*/ 382 h 406"/>
              <a:gd name="T62" fmla="*/ 81 w 418"/>
              <a:gd name="T63" fmla="*/ 272 h 406"/>
              <a:gd name="T64" fmla="*/ 98 w 418"/>
              <a:gd name="T65" fmla="*/ 336 h 406"/>
              <a:gd name="T66" fmla="*/ 92 w 418"/>
              <a:gd name="T67" fmla="*/ 389 h 406"/>
              <a:gd name="T68" fmla="*/ 111 w 418"/>
              <a:gd name="T69" fmla="*/ 374 h 406"/>
              <a:gd name="T70" fmla="*/ 115 w 418"/>
              <a:gd name="T71" fmla="*/ 281 h 406"/>
              <a:gd name="T72" fmla="*/ 119 w 418"/>
              <a:gd name="T73" fmla="*/ 175 h 406"/>
              <a:gd name="T74" fmla="*/ 138 w 418"/>
              <a:gd name="T75" fmla="*/ 96 h 406"/>
              <a:gd name="T76" fmla="*/ 112 w 418"/>
              <a:gd name="T77" fmla="*/ 63 h 406"/>
              <a:gd name="T78" fmla="*/ 262 w 418"/>
              <a:gd name="T79" fmla="*/ 146 h 406"/>
              <a:gd name="T80" fmla="*/ 218 w 418"/>
              <a:gd name="T81" fmla="*/ 123 h 406"/>
              <a:gd name="T82" fmla="*/ 230 w 418"/>
              <a:gd name="T83" fmla="*/ 101 h 406"/>
              <a:gd name="T84" fmla="*/ 224 w 418"/>
              <a:gd name="T85" fmla="*/ 1 h 406"/>
              <a:gd name="T86" fmla="*/ 207 w 418"/>
              <a:gd name="T87" fmla="*/ 43 h 406"/>
              <a:gd name="T88" fmla="*/ 162 w 418"/>
              <a:gd name="T89" fmla="*/ 124 h 406"/>
              <a:gd name="T90" fmla="*/ 178 w 418"/>
              <a:gd name="T91" fmla="*/ 204 h 406"/>
              <a:gd name="T92" fmla="*/ 183 w 418"/>
              <a:gd name="T93" fmla="*/ 261 h 406"/>
              <a:gd name="T94" fmla="*/ 170 w 418"/>
              <a:gd name="T95" fmla="*/ 369 h 406"/>
              <a:gd name="T96" fmla="*/ 175 w 418"/>
              <a:gd name="T97" fmla="*/ 405 h 406"/>
              <a:gd name="T98" fmla="*/ 197 w 418"/>
              <a:gd name="T99" fmla="*/ 372 h 406"/>
              <a:gd name="T100" fmla="*/ 208 w 418"/>
              <a:gd name="T101" fmla="*/ 287 h 406"/>
              <a:gd name="T102" fmla="*/ 232 w 418"/>
              <a:gd name="T103" fmla="*/ 261 h 406"/>
              <a:gd name="T104" fmla="*/ 245 w 418"/>
              <a:gd name="T105" fmla="*/ 338 h 406"/>
              <a:gd name="T106" fmla="*/ 254 w 418"/>
              <a:gd name="T107" fmla="*/ 402 h 406"/>
              <a:gd name="T108" fmla="*/ 276 w 418"/>
              <a:gd name="T109" fmla="*/ 386 h 406"/>
              <a:gd name="T110" fmla="*/ 267 w 418"/>
              <a:gd name="T111" fmla="*/ 313 h 406"/>
              <a:gd name="T112" fmla="*/ 266 w 418"/>
              <a:gd name="T113" fmla="*/ 209 h 406"/>
              <a:gd name="T114" fmla="*/ 288 w 418"/>
              <a:gd name="T115" fmla="*/ 144 h 406"/>
              <a:gd name="T116" fmla="*/ 238 w 418"/>
              <a:gd name="T117" fmla="*/ 58 h 406"/>
              <a:gd name="T118" fmla="*/ 236 w 418"/>
              <a:gd name="T119" fmla="*/ 2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18" h="406">
                <a:moveTo>
                  <a:pt x="317" y="204"/>
                </a:moveTo>
                <a:cubicBezTo>
                  <a:pt x="317" y="204"/>
                  <a:pt x="317" y="204"/>
                  <a:pt x="317" y="204"/>
                </a:cubicBezTo>
                <a:cubicBezTo>
                  <a:pt x="317" y="201"/>
                  <a:pt x="317" y="199"/>
                  <a:pt x="317" y="196"/>
                </a:cubicBezTo>
                <a:cubicBezTo>
                  <a:pt x="317" y="190"/>
                  <a:pt x="318" y="184"/>
                  <a:pt x="319" y="179"/>
                </a:cubicBezTo>
                <a:cubicBezTo>
                  <a:pt x="319" y="175"/>
                  <a:pt x="319" y="171"/>
                  <a:pt x="320" y="168"/>
                </a:cubicBezTo>
                <a:cubicBezTo>
                  <a:pt x="320" y="167"/>
                  <a:pt x="320" y="166"/>
                  <a:pt x="320" y="165"/>
                </a:cubicBezTo>
                <a:cubicBezTo>
                  <a:pt x="320" y="178"/>
                  <a:pt x="319" y="191"/>
                  <a:pt x="317" y="204"/>
                </a:cubicBezTo>
                <a:moveTo>
                  <a:pt x="395" y="169"/>
                </a:moveTo>
                <a:cubicBezTo>
                  <a:pt x="394" y="169"/>
                  <a:pt x="393" y="169"/>
                  <a:pt x="392" y="168"/>
                </a:cubicBezTo>
                <a:cubicBezTo>
                  <a:pt x="391" y="167"/>
                  <a:pt x="390" y="166"/>
                  <a:pt x="388" y="164"/>
                </a:cubicBezTo>
                <a:cubicBezTo>
                  <a:pt x="388" y="162"/>
                  <a:pt x="388" y="159"/>
                  <a:pt x="387" y="157"/>
                </a:cubicBezTo>
                <a:cubicBezTo>
                  <a:pt x="387" y="155"/>
                  <a:pt x="387" y="153"/>
                  <a:pt x="387" y="151"/>
                </a:cubicBezTo>
                <a:cubicBezTo>
                  <a:pt x="387" y="148"/>
                  <a:pt x="386" y="145"/>
                  <a:pt x="386" y="142"/>
                </a:cubicBezTo>
                <a:cubicBezTo>
                  <a:pt x="386" y="140"/>
                  <a:pt x="387" y="138"/>
                  <a:pt x="387" y="136"/>
                </a:cubicBezTo>
                <a:cubicBezTo>
                  <a:pt x="388" y="133"/>
                  <a:pt x="388" y="130"/>
                  <a:pt x="389" y="127"/>
                </a:cubicBezTo>
                <a:cubicBezTo>
                  <a:pt x="389" y="126"/>
                  <a:pt x="389" y="125"/>
                  <a:pt x="390" y="123"/>
                </a:cubicBezTo>
                <a:cubicBezTo>
                  <a:pt x="390" y="124"/>
                  <a:pt x="391" y="125"/>
                  <a:pt x="391" y="125"/>
                </a:cubicBezTo>
                <a:cubicBezTo>
                  <a:pt x="394" y="130"/>
                  <a:pt x="397" y="135"/>
                  <a:pt x="400" y="141"/>
                </a:cubicBezTo>
                <a:cubicBezTo>
                  <a:pt x="402" y="144"/>
                  <a:pt x="403" y="148"/>
                  <a:pt x="402" y="152"/>
                </a:cubicBezTo>
                <a:cubicBezTo>
                  <a:pt x="401" y="155"/>
                  <a:pt x="400" y="159"/>
                  <a:pt x="398" y="163"/>
                </a:cubicBezTo>
                <a:cubicBezTo>
                  <a:pt x="398" y="163"/>
                  <a:pt x="398" y="164"/>
                  <a:pt x="397" y="165"/>
                </a:cubicBezTo>
                <a:cubicBezTo>
                  <a:pt x="397" y="166"/>
                  <a:pt x="397" y="166"/>
                  <a:pt x="397" y="166"/>
                </a:cubicBezTo>
                <a:cubicBezTo>
                  <a:pt x="397" y="168"/>
                  <a:pt x="396" y="169"/>
                  <a:pt x="395" y="169"/>
                </a:cubicBezTo>
                <a:moveTo>
                  <a:pt x="335" y="94"/>
                </a:moveTo>
                <a:cubicBezTo>
                  <a:pt x="335" y="89"/>
                  <a:pt x="337" y="85"/>
                  <a:pt x="341" y="82"/>
                </a:cubicBezTo>
                <a:cubicBezTo>
                  <a:pt x="345" y="90"/>
                  <a:pt x="351" y="97"/>
                  <a:pt x="356" y="105"/>
                </a:cubicBezTo>
                <a:cubicBezTo>
                  <a:pt x="357" y="105"/>
                  <a:pt x="357" y="106"/>
                  <a:pt x="358" y="107"/>
                </a:cubicBezTo>
                <a:cubicBezTo>
                  <a:pt x="359" y="106"/>
                  <a:pt x="359" y="106"/>
                  <a:pt x="360" y="105"/>
                </a:cubicBezTo>
                <a:cubicBezTo>
                  <a:pt x="362" y="100"/>
                  <a:pt x="365" y="95"/>
                  <a:pt x="367" y="89"/>
                </a:cubicBezTo>
                <a:cubicBezTo>
                  <a:pt x="369" y="86"/>
                  <a:pt x="369" y="85"/>
                  <a:pt x="369" y="82"/>
                </a:cubicBezTo>
                <a:cubicBezTo>
                  <a:pt x="373" y="83"/>
                  <a:pt x="378" y="87"/>
                  <a:pt x="378" y="91"/>
                </a:cubicBezTo>
                <a:cubicBezTo>
                  <a:pt x="377" y="91"/>
                  <a:pt x="376" y="91"/>
                  <a:pt x="376" y="91"/>
                </a:cubicBezTo>
                <a:cubicBezTo>
                  <a:pt x="375" y="90"/>
                  <a:pt x="374" y="90"/>
                  <a:pt x="373" y="90"/>
                </a:cubicBezTo>
                <a:cubicBezTo>
                  <a:pt x="371" y="90"/>
                  <a:pt x="370" y="91"/>
                  <a:pt x="369" y="93"/>
                </a:cubicBezTo>
                <a:cubicBezTo>
                  <a:pt x="366" y="96"/>
                  <a:pt x="365" y="100"/>
                  <a:pt x="363" y="104"/>
                </a:cubicBezTo>
                <a:cubicBezTo>
                  <a:pt x="362" y="107"/>
                  <a:pt x="361" y="111"/>
                  <a:pt x="359" y="114"/>
                </a:cubicBezTo>
                <a:cubicBezTo>
                  <a:pt x="359" y="114"/>
                  <a:pt x="359" y="115"/>
                  <a:pt x="358" y="116"/>
                </a:cubicBezTo>
                <a:cubicBezTo>
                  <a:pt x="356" y="110"/>
                  <a:pt x="354" y="106"/>
                  <a:pt x="351" y="102"/>
                </a:cubicBezTo>
                <a:cubicBezTo>
                  <a:pt x="349" y="99"/>
                  <a:pt x="347" y="97"/>
                  <a:pt x="345" y="94"/>
                </a:cubicBezTo>
                <a:cubicBezTo>
                  <a:pt x="343" y="93"/>
                  <a:pt x="342" y="92"/>
                  <a:pt x="340" y="92"/>
                </a:cubicBezTo>
                <a:cubicBezTo>
                  <a:pt x="339" y="92"/>
                  <a:pt x="338" y="93"/>
                  <a:pt x="336" y="94"/>
                </a:cubicBezTo>
                <a:cubicBezTo>
                  <a:pt x="336" y="94"/>
                  <a:pt x="336" y="94"/>
                  <a:pt x="335" y="94"/>
                </a:cubicBezTo>
                <a:moveTo>
                  <a:pt x="353" y="16"/>
                </a:moveTo>
                <a:cubicBezTo>
                  <a:pt x="352" y="16"/>
                  <a:pt x="351" y="16"/>
                  <a:pt x="350" y="16"/>
                </a:cubicBezTo>
                <a:cubicBezTo>
                  <a:pt x="347" y="17"/>
                  <a:pt x="344" y="18"/>
                  <a:pt x="340" y="20"/>
                </a:cubicBezTo>
                <a:cubicBezTo>
                  <a:pt x="332" y="23"/>
                  <a:pt x="328" y="30"/>
                  <a:pt x="325" y="38"/>
                </a:cubicBezTo>
                <a:cubicBezTo>
                  <a:pt x="323" y="49"/>
                  <a:pt x="325" y="60"/>
                  <a:pt x="329" y="70"/>
                </a:cubicBezTo>
                <a:cubicBezTo>
                  <a:pt x="331" y="74"/>
                  <a:pt x="334" y="78"/>
                  <a:pt x="340" y="78"/>
                </a:cubicBezTo>
                <a:cubicBezTo>
                  <a:pt x="340" y="77"/>
                  <a:pt x="340" y="77"/>
                  <a:pt x="340" y="77"/>
                </a:cubicBezTo>
                <a:cubicBezTo>
                  <a:pt x="341" y="77"/>
                  <a:pt x="341" y="77"/>
                  <a:pt x="342" y="77"/>
                </a:cubicBezTo>
                <a:cubicBezTo>
                  <a:pt x="342" y="77"/>
                  <a:pt x="342" y="76"/>
                  <a:pt x="342" y="75"/>
                </a:cubicBezTo>
                <a:cubicBezTo>
                  <a:pt x="343" y="76"/>
                  <a:pt x="343" y="76"/>
                  <a:pt x="343" y="76"/>
                </a:cubicBezTo>
                <a:cubicBezTo>
                  <a:pt x="343" y="78"/>
                  <a:pt x="343" y="80"/>
                  <a:pt x="341" y="80"/>
                </a:cubicBezTo>
                <a:cubicBezTo>
                  <a:pt x="340" y="81"/>
                  <a:pt x="339" y="82"/>
                  <a:pt x="337" y="82"/>
                </a:cubicBezTo>
                <a:cubicBezTo>
                  <a:pt x="335" y="84"/>
                  <a:pt x="333" y="85"/>
                  <a:pt x="330" y="85"/>
                </a:cubicBezTo>
                <a:cubicBezTo>
                  <a:pt x="327" y="86"/>
                  <a:pt x="324" y="86"/>
                  <a:pt x="322" y="87"/>
                </a:cubicBezTo>
                <a:cubicBezTo>
                  <a:pt x="320" y="87"/>
                  <a:pt x="318" y="88"/>
                  <a:pt x="317" y="89"/>
                </a:cubicBezTo>
                <a:cubicBezTo>
                  <a:pt x="312" y="93"/>
                  <a:pt x="309" y="98"/>
                  <a:pt x="308" y="104"/>
                </a:cubicBezTo>
                <a:cubicBezTo>
                  <a:pt x="307" y="113"/>
                  <a:pt x="306" y="121"/>
                  <a:pt x="305" y="129"/>
                </a:cubicBezTo>
                <a:cubicBezTo>
                  <a:pt x="305" y="138"/>
                  <a:pt x="304" y="147"/>
                  <a:pt x="304" y="156"/>
                </a:cubicBezTo>
                <a:cubicBezTo>
                  <a:pt x="304" y="168"/>
                  <a:pt x="304" y="181"/>
                  <a:pt x="304" y="193"/>
                </a:cubicBezTo>
                <a:cubicBezTo>
                  <a:pt x="304" y="200"/>
                  <a:pt x="304" y="207"/>
                  <a:pt x="304" y="214"/>
                </a:cubicBezTo>
                <a:cubicBezTo>
                  <a:pt x="304" y="216"/>
                  <a:pt x="304" y="217"/>
                  <a:pt x="306" y="217"/>
                </a:cubicBezTo>
                <a:cubicBezTo>
                  <a:pt x="306" y="218"/>
                  <a:pt x="306" y="218"/>
                  <a:pt x="306" y="218"/>
                </a:cubicBezTo>
                <a:cubicBezTo>
                  <a:pt x="306" y="219"/>
                  <a:pt x="306" y="219"/>
                  <a:pt x="306" y="220"/>
                </a:cubicBezTo>
                <a:cubicBezTo>
                  <a:pt x="306" y="222"/>
                  <a:pt x="305" y="225"/>
                  <a:pt x="305" y="228"/>
                </a:cubicBezTo>
                <a:cubicBezTo>
                  <a:pt x="305" y="230"/>
                  <a:pt x="305" y="233"/>
                  <a:pt x="305" y="235"/>
                </a:cubicBezTo>
                <a:cubicBezTo>
                  <a:pt x="305" y="238"/>
                  <a:pt x="306" y="241"/>
                  <a:pt x="309" y="243"/>
                </a:cubicBezTo>
                <a:cubicBezTo>
                  <a:pt x="311" y="244"/>
                  <a:pt x="311" y="245"/>
                  <a:pt x="311" y="246"/>
                </a:cubicBezTo>
                <a:cubicBezTo>
                  <a:pt x="311" y="247"/>
                  <a:pt x="310" y="247"/>
                  <a:pt x="310" y="248"/>
                </a:cubicBezTo>
                <a:cubicBezTo>
                  <a:pt x="310" y="252"/>
                  <a:pt x="309" y="256"/>
                  <a:pt x="309" y="260"/>
                </a:cubicBezTo>
                <a:cubicBezTo>
                  <a:pt x="309" y="267"/>
                  <a:pt x="309" y="275"/>
                  <a:pt x="307" y="282"/>
                </a:cubicBezTo>
                <a:cubicBezTo>
                  <a:pt x="307" y="284"/>
                  <a:pt x="307" y="286"/>
                  <a:pt x="307" y="288"/>
                </a:cubicBezTo>
                <a:cubicBezTo>
                  <a:pt x="308" y="288"/>
                  <a:pt x="310" y="289"/>
                  <a:pt x="311" y="289"/>
                </a:cubicBezTo>
                <a:cubicBezTo>
                  <a:pt x="311" y="295"/>
                  <a:pt x="310" y="300"/>
                  <a:pt x="308" y="305"/>
                </a:cubicBezTo>
                <a:cubicBezTo>
                  <a:pt x="306" y="312"/>
                  <a:pt x="305" y="319"/>
                  <a:pt x="305" y="327"/>
                </a:cubicBezTo>
                <a:cubicBezTo>
                  <a:pt x="305" y="335"/>
                  <a:pt x="306" y="343"/>
                  <a:pt x="307" y="351"/>
                </a:cubicBezTo>
                <a:cubicBezTo>
                  <a:pt x="308" y="355"/>
                  <a:pt x="309" y="358"/>
                  <a:pt x="309" y="362"/>
                </a:cubicBezTo>
                <a:cubicBezTo>
                  <a:pt x="310" y="372"/>
                  <a:pt x="308" y="381"/>
                  <a:pt x="303" y="389"/>
                </a:cubicBezTo>
                <a:cubicBezTo>
                  <a:pt x="301" y="393"/>
                  <a:pt x="300" y="397"/>
                  <a:pt x="300" y="402"/>
                </a:cubicBezTo>
                <a:cubicBezTo>
                  <a:pt x="300" y="404"/>
                  <a:pt x="300" y="404"/>
                  <a:pt x="303" y="405"/>
                </a:cubicBezTo>
                <a:cubicBezTo>
                  <a:pt x="304" y="405"/>
                  <a:pt x="306" y="406"/>
                  <a:pt x="308" y="406"/>
                </a:cubicBezTo>
                <a:cubicBezTo>
                  <a:pt x="316" y="406"/>
                  <a:pt x="316" y="406"/>
                  <a:pt x="316" y="406"/>
                </a:cubicBezTo>
                <a:cubicBezTo>
                  <a:pt x="316" y="406"/>
                  <a:pt x="317" y="405"/>
                  <a:pt x="317" y="405"/>
                </a:cubicBezTo>
                <a:cubicBezTo>
                  <a:pt x="319" y="405"/>
                  <a:pt x="320" y="403"/>
                  <a:pt x="320" y="401"/>
                </a:cubicBezTo>
                <a:cubicBezTo>
                  <a:pt x="320" y="401"/>
                  <a:pt x="320" y="400"/>
                  <a:pt x="320" y="399"/>
                </a:cubicBezTo>
                <a:cubicBezTo>
                  <a:pt x="320" y="398"/>
                  <a:pt x="320" y="396"/>
                  <a:pt x="321" y="396"/>
                </a:cubicBezTo>
                <a:cubicBezTo>
                  <a:pt x="321" y="396"/>
                  <a:pt x="322" y="396"/>
                  <a:pt x="322" y="396"/>
                </a:cubicBezTo>
                <a:cubicBezTo>
                  <a:pt x="322" y="394"/>
                  <a:pt x="322" y="391"/>
                  <a:pt x="322" y="389"/>
                </a:cubicBezTo>
                <a:cubicBezTo>
                  <a:pt x="322" y="386"/>
                  <a:pt x="322" y="383"/>
                  <a:pt x="324" y="380"/>
                </a:cubicBezTo>
                <a:cubicBezTo>
                  <a:pt x="324" y="379"/>
                  <a:pt x="324" y="379"/>
                  <a:pt x="324" y="379"/>
                </a:cubicBezTo>
                <a:cubicBezTo>
                  <a:pt x="327" y="374"/>
                  <a:pt x="326" y="370"/>
                  <a:pt x="323" y="366"/>
                </a:cubicBezTo>
                <a:cubicBezTo>
                  <a:pt x="323" y="364"/>
                  <a:pt x="322" y="363"/>
                  <a:pt x="322" y="362"/>
                </a:cubicBezTo>
                <a:cubicBezTo>
                  <a:pt x="323" y="359"/>
                  <a:pt x="323" y="356"/>
                  <a:pt x="324" y="353"/>
                </a:cubicBezTo>
                <a:cubicBezTo>
                  <a:pt x="325" y="347"/>
                  <a:pt x="327" y="342"/>
                  <a:pt x="328" y="337"/>
                </a:cubicBezTo>
                <a:cubicBezTo>
                  <a:pt x="330" y="332"/>
                  <a:pt x="331" y="326"/>
                  <a:pt x="331" y="321"/>
                </a:cubicBezTo>
                <a:cubicBezTo>
                  <a:pt x="331" y="315"/>
                  <a:pt x="332" y="309"/>
                  <a:pt x="333" y="303"/>
                </a:cubicBezTo>
                <a:cubicBezTo>
                  <a:pt x="334" y="302"/>
                  <a:pt x="335" y="300"/>
                  <a:pt x="336" y="298"/>
                </a:cubicBezTo>
                <a:cubicBezTo>
                  <a:pt x="337" y="296"/>
                  <a:pt x="338" y="294"/>
                  <a:pt x="338" y="292"/>
                </a:cubicBezTo>
                <a:cubicBezTo>
                  <a:pt x="339" y="291"/>
                  <a:pt x="339" y="290"/>
                  <a:pt x="339" y="289"/>
                </a:cubicBezTo>
                <a:cubicBezTo>
                  <a:pt x="340" y="289"/>
                  <a:pt x="340" y="289"/>
                  <a:pt x="341" y="289"/>
                </a:cubicBezTo>
                <a:cubicBezTo>
                  <a:pt x="343" y="289"/>
                  <a:pt x="345" y="290"/>
                  <a:pt x="347" y="290"/>
                </a:cubicBezTo>
                <a:cubicBezTo>
                  <a:pt x="351" y="292"/>
                  <a:pt x="355" y="292"/>
                  <a:pt x="359" y="292"/>
                </a:cubicBezTo>
                <a:cubicBezTo>
                  <a:pt x="360" y="292"/>
                  <a:pt x="361" y="292"/>
                  <a:pt x="362" y="292"/>
                </a:cubicBezTo>
                <a:cubicBezTo>
                  <a:pt x="363" y="292"/>
                  <a:pt x="363" y="292"/>
                  <a:pt x="363" y="292"/>
                </a:cubicBezTo>
                <a:cubicBezTo>
                  <a:pt x="364" y="292"/>
                  <a:pt x="365" y="292"/>
                  <a:pt x="366" y="292"/>
                </a:cubicBezTo>
                <a:cubicBezTo>
                  <a:pt x="366" y="294"/>
                  <a:pt x="366" y="296"/>
                  <a:pt x="366" y="298"/>
                </a:cubicBezTo>
                <a:cubicBezTo>
                  <a:pt x="365" y="302"/>
                  <a:pt x="365" y="307"/>
                  <a:pt x="364" y="312"/>
                </a:cubicBezTo>
                <a:cubicBezTo>
                  <a:pt x="363" y="319"/>
                  <a:pt x="363" y="326"/>
                  <a:pt x="363" y="333"/>
                </a:cubicBezTo>
                <a:cubicBezTo>
                  <a:pt x="363" y="341"/>
                  <a:pt x="364" y="349"/>
                  <a:pt x="363" y="357"/>
                </a:cubicBezTo>
                <a:cubicBezTo>
                  <a:pt x="363" y="359"/>
                  <a:pt x="363" y="361"/>
                  <a:pt x="361" y="362"/>
                </a:cubicBezTo>
                <a:cubicBezTo>
                  <a:pt x="360" y="365"/>
                  <a:pt x="359" y="367"/>
                  <a:pt x="358" y="369"/>
                </a:cubicBezTo>
                <a:cubicBezTo>
                  <a:pt x="358" y="371"/>
                  <a:pt x="358" y="373"/>
                  <a:pt x="359" y="375"/>
                </a:cubicBezTo>
                <a:cubicBezTo>
                  <a:pt x="360" y="379"/>
                  <a:pt x="361" y="383"/>
                  <a:pt x="362" y="387"/>
                </a:cubicBezTo>
                <a:cubicBezTo>
                  <a:pt x="362" y="388"/>
                  <a:pt x="362" y="390"/>
                  <a:pt x="362" y="391"/>
                </a:cubicBezTo>
                <a:cubicBezTo>
                  <a:pt x="362" y="392"/>
                  <a:pt x="362" y="393"/>
                  <a:pt x="363" y="395"/>
                </a:cubicBezTo>
                <a:cubicBezTo>
                  <a:pt x="363" y="396"/>
                  <a:pt x="363" y="398"/>
                  <a:pt x="363" y="399"/>
                </a:cubicBezTo>
                <a:cubicBezTo>
                  <a:pt x="363" y="402"/>
                  <a:pt x="364" y="403"/>
                  <a:pt x="367" y="404"/>
                </a:cubicBezTo>
                <a:cubicBezTo>
                  <a:pt x="368" y="404"/>
                  <a:pt x="369" y="404"/>
                  <a:pt x="370" y="404"/>
                </a:cubicBezTo>
                <a:cubicBezTo>
                  <a:pt x="371" y="404"/>
                  <a:pt x="371" y="404"/>
                  <a:pt x="371" y="404"/>
                </a:cubicBezTo>
                <a:cubicBezTo>
                  <a:pt x="374" y="404"/>
                  <a:pt x="377" y="404"/>
                  <a:pt x="380" y="403"/>
                </a:cubicBezTo>
                <a:cubicBezTo>
                  <a:pt x="383" y="403"/>
                  <a:pt x="383" y="402"/>
                  <a:pt x="383" y="400"/>
                </a:cubicBezTo>
                <a:cubicBezTo>
                  <a:pt x="383" y="396"/>
                  <a:pt x="382" y="392"/>
                  <a:pt x="381" y="388"/>
                </a:cubicBezTo>
                <a:cubicBezTo>
                  <a:pt x="379" y="385"/>
                  <a:pt x="378" y="382"/>
                  <a:pt x="377" y="379"/>
                </a:cubicBezTo>
                <a:cubicBezTo>
                  <a:pt x="377" y="378"/>
                  <a:pt x="376" y="377"/>
                  <a:pt x="376" y="376"/>
                </a:cubicBezTo>
                <a:cubicBezTo>
                  <a:pt x="375" y="374"/>
                  <a:pt x="375" y="372"/>
                  <a:pt x="376" y="370"/>
                </a:cubicBezTo>
                <a:cubicBezTo>
                  <a:pt x="376" y="370"/>
                  <a:pt x="376" y="369"/>
                  <a:pt x="376" y="368"/>
                </a:cubicBezTo>
                <a:cubicBezTo>
                  <a:pt x="375" y="363"/>
                  <a:pt x="376" y="359"/>
                  <a:pt x="378" y="354"/>
                </a:cubicBezTo>
                <a:cubicBezTo>
                  <a:pt x="382" y="346"/>
                  <a:pt x="384" y="336"/>
                  <a:pt x="386" y="327"/>
                </a:cubicBezTo>
                <a:cubicBezTo>
                  <a:pt x="388" y="319"/>
                  <a:pt x="389" y="312"/>
                  <a:pt x="389" y="304"/>
                </a:cubicBezTo>
                <a:cubicBezTo>
                  <a:pt x="389" y="301"/>
                  <a:pt x="388" y="298"/>
                  <a:pt x="388" y="295"/>
                </a:cubicBezTo>
                <a:cubicBezTo>
                  <a:pt x="388" y="293"/>
                  <a:pt x="388" y="291"/>
                  <a:pt x="388" y="288"/>
                </a:cubicBezTo>
                <a:cubicBezTo>
                  <a:pt x="390" y="288"/>
                  <a:pt x="391" y="288"/>
                  <a:pt x="392" y="288"/>
                </a:cubicBezTo>
                <a:cubicBezTo>
                  <a:pt x="392" y="287"/>
                  <a:pt x="392" y="287"/>
                  <a:pt x="393" y="287"/>
                </a:cubicBezTo>
                <a:cubicBezTo>
                  <a:pt x="393" y="287"/>
                  <a:pt x="394" y="288"/>
                  <a:pt x="395" y="288"/>
                </a:cubicBezTo>
                <a:cubicBezTo>
                  <a:pt x="395" y="288"/>
                  <a:pt x="396" y="288"/>
                  <a:pt x="396" y="288"/>
                </a:cubicBezTo>
                <a:cubicBezTo>
                  <a:pt x="397" y="288"/>
                  <a:pt x="397" y="288"/>
                  <a:pt x="397" y="288"/>
                </a:cubicBezTo>
                <a:cubicBezTo>
                  <a:pt x="400" y="287"/>
                  <a:pt x="400" y="287"/>
                  <a:pt x="400" y="285"/>
                </a:cubicBezTo>
                <a:cubicBezTo>
                  <a:pt x="400" y="278"/>
                  <a:pt x="401" y="271"/>
                  <a:pt x="400" y="264"/>
                </a:cubicBezTo>
                <a:cubicBezTo>
                  <a:pt x="400" y="253"/>
                  <a:pt x="400" y="242"/>
                  <a:pt x="400" y="231"/>
                </a:cubicBezTo>
                <a:cubicBezTo>
                  <a:pt x="399" y="227"/>
                  <a:pt x="399" y="223"/>
                  <a:pt x="399" y="219"/>
                </a:cubicBezTo>
                <a:cubicBezTo>
                  <a:pt x="398" y="218"/>
                  <a:pt x="399" y="216"/>
                  <a:pt x="399" y="214"/>
                </a:cubicBezTo>
                <a:cubicBezTo>
                  <a:pt x="399" y="214"/>
                  <a:pt x="400" y="214"/>
                  <a:pt x="401" y="213"/>
                </a:cubicBezTo>
                <a:cubicBezTo>
                  <a:pt x="401" y="211"/>
                  <a:pt x="401" y="209"/>
                  <a:pt x="400" y="207"/>
                </a:cubicBezTo>
                <a:cubicBezTo>
                  <a:pt x="399" y="200"/>
                  <a:pt x="397" y="193"/>
                  <a:pt x="395" y="186"/>
                </a:cubicBezTo>
                <a:cubicBezTo>
                  <a:pt x="395" y="185"/>
                  <a:pt x="395" y="183"/>
                  <a:pt x="394" y="182"/>
                </a:cubicBezTo>
                <a:cubicBezTo>
                  <a:pt x="396" y="182"/>
                  <a:pt x="397" y="182"/>
                  <a:pt x="398" y="182"/>
                </a:cubicBezTo>
                <a:cubicBezTo>
                  <a:pt x="399" y="182"/>
                  <a:pt x="400" y="182"/>
                  <a:pt x="401" y="181"/>
                </a:cubicBezTo>
                <a:cubicBezTo>
                  <a:pt x="403" y="180"/>
                  <a:pt x="404" y="178"/>
                  <a:pt x="406" y="176"/>
                </a:cubicBezTo>
                <a:cubicBezTo>
                  <a:pt x="406" y="177"/>
                  <a:pt x="407" y="177"/>
                  <a:pt x="407" y="178"/>
                </a:cubicBezTo>
                <a:cubicBezTo>
                  <a:pt x="408" y="178"/>
                  <a:pt x="408" y="178"/>
                  <a:pt x="408" y="178"/>
                </a:cubicBezTo>
                <a:cubicBezTo>
                  <a:pt x="409" y="178"/>
                  <a:pt x="409" y="178"/>
                  <a:pt x="409" y="178"/>
                </a:cubicBezTo>
                <a:cubicBezTo>
                  <a:pt x="410" y="177"/>
                  <a:pt x="410" y="176"/>
                  <a:pt x="410" y="176"/>
                </a:cubicBezTo>
                <a:cubicBezTo>
                  <a:pt x="411" y="173"/>
                  <a:pt x="412" y="170"/>
                  <a:pt x="413" y="168"/>
                </a:cubicBezTo>
                <a:cubicBezTo>
                  <a:pt x="414" y="165"/>
                  <a:pt x="415" y="162"/>
                  <a:pt x="416" y="159"/>
                </a:cubicBezTo>
                <a:cubicBezTo>
                  <a:pt x="417" y="156"/>
                  <a:pt x="417" y="153"/>
                  <a:pt x="418" y="151"/>
                </a:cubicBezTo>
                <a:cubicBezTo>
                  <a:pt x="418" y="146"/>
                  <a:pt x="418" y="146"/>
                  <a:pt x="418" y="146"/>
                </a:cubicBezTo>
                <a:cubicBezTo>
                  <a:pt x="417" y="143"/>
                  <a:pt x="416" y="139"/>
                  <a:pt x="415" y="136"/>
                </a:cubicBezTo>
                <a:cubicBezTo>
                  <a:pt x="413" y="130"/>
                  <a:pt x="412" y="125"/>
                  <a:pt x="410" y="119"/>
                </a:cubicBezTo>
                <a:cubicBezTo>
                  <a:pt x="408" y="113"/>
                  <a:pt x="406" y="106"/>
                  <a:pt x="404" y="100"/>
                </a:cubicBezTo>
                <a:cubicBezTo>
                  <a:pt x="402" y="94"/>
                  <a:pt x="398" y="90"/>
                  <a:pt x="392" y="88"/>
                </a:cubicBezTo>
                <a:cubicBezTo>
                  <a:pt x="390" y="87"/>
                  <a:pt x="388" y="86"/>
                  <a:pt x="386" y="86"/>
                </a:cubicBezTo>
                <a:cubicBezTo>
                  <a:pt x="381" y="84"/>
                  <a:pt x="376" y="83"/>
                  <a:pt x="372" y="81"/>
                </a:cubicBezTo>
                <a:cubicBezTo>
                  <a:pt x="371" y="81"/>
                  <a:pt x="370" y="81"/>
                  <a:pt x="370" y="81"/>
                </a:cubicBezTo>
                <a:cubicBezTo>
                  <a:pt x="370" y="81"/>
                  <a:pt x="370" y="81"/>
                  <a:pt x="370" y="81"/>
                </a:cubicBezTo>
                <a:cubicBezTo>
                  <a:pt x="369" y="81"/>
                  <a:pt x="369" y="81"/>
                  <a:pt x="369" y="81"/>
                </a:cubicBezTo>
                <a:cubicBezTo>
                  <a:pt x="368" y="81"/>
                  <a:pt x="367" y="80"/>
                  <a:pt x="367" y="79"/>
                </a:cubicBezTo>
                <a:cubicBezTo>
                  <a:pt x="367" y="77"/>
                  <a:pt x="367" y="75"/>
                  <a:pt x="367" y="73"/>
                </a:cubicBezTo>
                <a:cubicBezTo>
                  <a:pt x="367" y="73"/>
                  <a:pt x="367" y="73"/>
                  <a:pt x="367" y="73"/>
                </a:cubicBezTo>
                <a:cubicBezTo>
                  <a:pt x="368" y="73"/>
                  <a:pt x="368" y="73"/>
                  <a:pt x="369" y="73"/>
                </a:cubicBezTo>
                <a:cubicBezTo>
                  <a:pt x="369" y="73"/>
                  <a:pt x="369" y="72"/>
                  <a:pt x="369" y="72"/>
                </a:cubicBezTo>
                <a:cubicBezTo>
                  <a:pt x="371" y="72"/>
                  <a:pt x="372" y="72"/>
                  <a:pt x="373" y="73"/>
                </a:cubicBezTo>
                <a:cubicBezTo>
                  <a:pt x="373" y="72"/>
                  <a:pt x="372" y="71"/>
                  <a:pt x="372" y="71"/>
                </a:cubicBezTo>
                <a:cubicBezTo>
                  <a:pt x="373" y="71"/>
                  <a:pt x="375" y="72"/>
                  <a:pt x="376" y="72"/>
                </a:cubicBezTo>
                <a:cubicBezTo>
                  <a:pt x="377" y="72"/>
                  <a:pt x="377" y="72"/>
                  <a:pt x="378" y="72"/>
                </a:cubicBezTo>
                <a:cubicBezTo>
                  <a:pt x="376" y="71"/>
                  <a:pt x="374" y="71"/>
                  <a:pt x="373" y="68"/>
                </a:cubicBezTo>
                <a:cubicBezTo>
                  <a:pt x="374" y="68"/>
                  <a:pt x="374" y="68"/>
                  <a:pt x="375" y="68"/>
                </a:cubicBezTo>
                <a:cubicBezTo>
                  <a:pt x="376" y="68"/>
                  <a:pt x="376" y="68"/>
                  <a:pt x="377" y="68"/>
                </a:cubicBezTo>
                <a:cubicBezTo>
                  <a:pt x="374" y="67"/>
                  <a:pt x="373" y="67"/>
                  <a:pt x="373" y="64"/>
                </a:cubicBezTo>
                <a:cubicBezTo>
                  <a:pt x="372" y="62"/>
                  <a:pt x="372" y="60"/>
                  <a:pt x="373" y="58"/>
                </a:cubicBezTo>
                <a:cubicBezTo>
                  <a:pt x="373" y="55"/>
                  <a:pt x="374" y="53"/>
                  <a:pt x="374" y="50"/>
                </a:cubicBezTo>
                <a:cubicBezTo>
                  <a:pt x="374" y="42"/>
                  <a:pt x="373" y="35"/>
                  <a:pt x="370" y="28"/>
                </a:cubicBezTo>
                <a:cubicBezTo>
                  <a:pt x="368" y="25"/>
                  <a:pt x="365" y="22"/>
                  <a:pt x="362" y="19"/>
                </a:cubicBezTo>
                <a:cubicBezTo>
                  <a:pt x="359" y="18"/>
                  <a:pt x="356" y="16"/>
                  <a:pt x="353" y="16"/>
                </a:cubicBezTo>
                <a:moveTo>
                  <a:pt x="116" y="144"/>
                </a:moveTo>
                <a:cubicBezTo>
                  <a:pt x="117" y="134"/>
                  <a:pt x="119" y="124"/>
                  <a:pt x="122" y="115"/>
                </a:cubicBezTo>
                <a:cubicBezTo>
                  <a:pt x="123" y="115"/>
                  <a:pt x="123" y="115"/>
                  <a:pt x="123" y="115"/>
                </a:cubicBezTo>
                <a:cubicBezTo>
                  <a:pt x="125" y="123"/>
                  <a:pt x="127" y="131"/>
                  <a:pt x="130" y="139"/>
                </a:cubicBezTo>
                <a:cubicBezTo>
                  <a:pt x="125" y="141"/>
                  <a:pt x="121" y="143"/>
                  <a:pt x="116" y="144"/>
                </a:cubicBezTo>
                <a:moveTo>
                  <a:pt x="55" y="121"/>
                </a:moveTo>
                <a:cubicBezTo>
                  <a:pt x="54" y="121"/>
                  <a:pt x="54" y="121"/>
                  <a:pt x="53" y="121"/>
                </a:cubicBezTo>
                <a:cubicBezTo>
                  <a:pt x="55" y="117"/>
                  <a:pt x="56" y="114"/>
                  <a:pt x="57" y="111"/>
                </a:cubicBezTo>
                <a:cubicBezTo>
                  <a:pt x="59" y="114"/>
                  <a:pt x="60" y="117"/>
                  <a:pt x="60" y="121"/>
                </a:cubicBezTo>
                <a:cubicBezTo>
                  <a:pt x="60" y="120"/>
                  <a:pt x="59" y="120"/>
                  <a:pt x="58" y="120"/>
                </a:cubicBezTo>
                <a:cubicBezTo>
                  <a:pt x="57" y="120"/>
                  <a:pt x="56" y="120"/>
                  <a:pt x="56" y="121"/>
                </a:cubicBezTo>
                <a:cubicBezTo>
                  <a:pt x="55" y="121"/>
                  <a:pt x="55" y="121"/>
                  <a:pt x="55" y="121"/>
                </a:cubicBezTo>
                <a:moveTo>
                  <a:pt x="90" y="101"/>
                </a:moveTo>
                <a:cubicBezTo>
                  <a:pt x="91" y="100"/>
                  <a:pt x="92" y="100"/>
                  <a:pt x="92" y="99"/>
                </a:cubicBezTo>
                <a:cubicBezTo>
                  <a:pt x="95" y="94"/>
                  <a:pt x="97" y="90"/>
                  <a:pt x="100" y="85"/>
                </a:cubicBezTo>
                <a:cubicBezTo>
                  <a:pt x="101" y="82"/>
                  <a:pt x="101" y="82"/>
                  <a:pt x="101" y="79"/>
                </a:cubicBezTo>
                <a:cubicBezTo>
                  <a:pt x="106" y="80"/>
                  <a:pt x="109" y="84"/>
                  <a:pt x="110" y="89"/>
                </a:cubicBezTo>
                <a:cubicBezTo>
                  <a:pt x="109" y="89"/>
                  <a:pt x="108" y="88"/>
                  <a:pt x="107" y="88"/>
                </a:cubicBezTo>
                <a:cubicBezTo>
                  <a:pt x="107" y="88"/>
                  <a:pt x="106" y="88"/>
                  <a:pt x="105" y="88"/>
                </a:cubicBezTo>
                <a:cubicBezTo>
                  <a:pt x="104" y="88"/>
                  <a:pt x="102" y="88"/>
                  <a:pt x="101" y="89"/>
                </a:cubicBezTo>
                <a:cubicBezTo>
                  <a:pt x="100" y="91"/>
                  <a:pt x="98" y="93"/>
                  <a:pt x="97" y="95"/>
                </a:cubicBezTo>
                <a:cubicBezTo>
                  <a:pt x="95" y="99"/>
                  <a:pt x="92" y="103"/>
                  <a:pt x="90" y="108"/>
                </a:cubicBezTo>
                <a:cubicBezTo>
                  <a:pt x="88" y="101"/>
                  <a:pt x="85" y="96"/>
                  <a:pt x="81" y="91"/>
                </a:cubicBezTo>
                <a:cubicBezTo>
                  <a:pt x="79" y="88"/>
                  <a:pt x="78" y="87"/>
                  <a:pt x="77" y="87"/>
                </a:cubicBezTo>
                <a:cubicBezTo>
                  <a:pt x="76" y="87"/>
                  <a:pt x="75" y="88"/>
                  <a:pt x="73" y="88"/>
                </a:cubicBezTo>
                <a:cubicBezTo>
                  <a:pt x="73" y="89"/>
                  <a:pt x="73" y="89"/>
                  <a:pt x="72" y="89"/>
                </a:cubicBezTo>
                <a:cubicBezTo>
                  <a:pt x="72" y="85"/>
                  <a:pt x="72" y="81"/>
                  <a:pt x="77" y="79"/>
                </a:cubicBezTo>
                <a:cubicBezTo>
                  <a:pt x="80" y="87"/>
                  <a:pt x="86" y="94"/>
                  <a:pt x="90" y="101"/>
                </a:cubicBezTo>
                <a:moveTo>
                  <a:pt x="91" y="10"/>
                </a:moveTo>
                <a:cubicBezTo>
                  <a:pt x="90" y="10"/>
                  <a:pt x="89" y="10"/>
                  <a:pt x="88" y="10"/>
                </a:cubicBezTo>
                <a:cubicBezTo>
                  <a:pt x="87" y="10"/>
                  <a:pt x="87" y="10"/>
                  <a:pt x="87" y="10"/>
                </a:cubicBezTo>
                <a:cubicBezTo>
                  <a:pt x="86" y="10"/>
                  <a:pt x="86" y="10"/>
                  <a:pt x="85" y="10"/>
                </a:cubicBezTo>
                <a:cubicBezTo>
                  <a:pt x="85" y="10"/>
                  <a:pt x="84" y="10"/>
                  <a:pt x="83" y="10"/>
                </a:cubicBezTo>
                <a:cubicBezTo>
                  <a:pt x="82" y="10"/>
                  <a:pt x="80" y="10"/>
                  <a:pt x="78" y="11"/>
                </a:cubicBezTo>
                <a:cubicBezTo>
                  <a:pt x="73" y="14"/>
                  <a:pt x="69" y="19"/>
                  <a:pt x="67" y="25"/>
                </a:cubicBezTo>
                <a:cubicBezTo>
                  <a:pt x="66" y="30"/>
                  <a:pt x="65" y="35"/>
                  <a:pt x="65" y="40"/>
                </a:cubicBezTo>
                <a:cubicBezTo>
                  <a:pt x="65" y="45"/>
                  <a:pt x="65" y="50"/>
                  <a:pt x="65" y="56"/>
                </a:cubicBezTo>
                <a:cubicBezTo>
                  <a:pt x="65" y="61"/>
                  <a:pt x="65" y="66"/>
                  <a:pt x="66" y="72"/>
                </a:cubicBezTo>
                <a:cubicBezTo>
                  <a:pt x="67" y="74"/>
                  <a:pt x="66" y="76"/>
                  <a:pt x="66" y="78"/>
                </a:cubicBezTo>
                <a:cubicBezTo>
                  <a:pt x="65" y="79"/>
                  <a:pt x="65" y="79"/>
                  <a:pt x="64" y="79"/>
                </a:cubicBezTo>
                <a:cubicBezTo>
                  <a:pt x="60" y="79"/>
                  <a:pt x="56" y="81"/>
                  <a:pt x="53" y="82"/>
                </a:cubicBezTo>
                <a:cubicBezTo>
                  <a:pt x="49" y="84"/>
                  <a:pt x="45" y="86"/>
                  <a:pt x="44" y="91"/>
                </a:cubicBezTo>
                <a:cubicBezTo>
                  <a:pt x="43" y="92"/>
                  <a:pt x="43" y="93"/>
                  <a:pt x="42" y="94"/>
                </a:cubicBezTo>
                <a:cubicBezTo>
                  <a:pt x="41" y="96"/>
                  <a:pt x="41" y="97"/>
                  <a:pt x="42" y="98"/>
                </a:cubicBezTo>
                <a:cubicBezTo>
                  <a:pt x="41" y="101"/>
                  <a:pt x="39" y="105"/>
                  <a:pt x="38" y="108"/>
                </a:cubicBezTo>
                <a:cubicBezTo>
                  <a:pt x="36" y="107"/>
                  <a:pt x="35" y="105"/>
                  <a:pt x="34" y="104"/>
                </a:cubicBezTo>
                <a:cubicBezTo>
                  <a:pt x="33" y="103"/>
                  <a:pt x="32" y="102"/>
                  <a:pt x="30" y="102"/>
                </a:cubicBezTo>
                <a:cubicBezTo>
                  <a:pt x="27" y="102"/>
                  <a:pt x="24" y="101"/>
                  <a:pt x="21" y="101"/>
                </a:cubicBezTo>
                <a:cubicBezTo>
                  <a:pt x="15" y="100"/>
                  <a:pt x="9" y="100"/>
                  <a:pt x="3" y="99"/>
                </a:cubicBezTo>
                <a:cubicBezTo>
                  <a:pt x="3" y="99"/>
                  <a:pt x="3" y="99"/>
                  <a:pt x="3" y="99"/>
                </a:cubicBezTo>
                <a:cubicBezTo>
                  <a:pt x="1" y="99"/>
                  <a:pt x="1" y="99"/>
                  <a:pt x="0" y="101"/>
                </a:cubicBezTo>
                <a:cubicBezTo>
                  <a:pt x="9" y="110"/>
                  <a:pt x="18" y="119"/>
                  <a:pt x="26" y="128"/>
                </a:cubicBezTo>
                <a:cubicBezTo>
                  <a:pt x="26" y="130"/>
                  <a:pt x="25" y="131"/>
                  <a:pt x="24" y="132"/>
                </a:cubicBezTo>
                <a:cubicBezTo>
                  <a:pt x="23" y="135"/>
                  <a:pt x="22" y="138"/>
                  <a:pt x="21" y="141"/>
                </a:cubicBezTo>
                <a:cubicBezTo>
                  <a:pt x="20" y="145"/>
                  <a:pt x="22" y="149"/>
                  <a:pt x="26" y="150"/>
                </a:cubicBezTo>
                <a:cubicBezTo>
                  <a:pt x="27" y="150"/>
                  <a:pt x="28" y="150"/>
                  <a:pt x="29" y="150"/>
                </a:cubicBezTo>
                <a:cubicBezTo>
                  <a:pt x="31" y="150"/>
                  <a:pt x="32" y="150"/>
                  <a:pt x="33" y="150"/>
                </a:cubicBezTo>
                <a:cubicBezTo>
                  <a:pt x="36" y="150"/>
                  <a:pt x="39" y="150"/>
                  <a:pt x="42" y="148"/>
                </a:cubicBezTo>
                <a:cubicBezTo>
                  <a:pt x="43" y="147"/>
                  <a:pt x="43" y="147"/>
                  <a:pt x="44" y="146"/>
                </a:cubicBezTo>
                <a:cubicBezTo>
                  <a:pt x="45" y="147"/>
                  <a:pt x="46" y="148"/>
                  <a:pt x="46" y="149"/>
                </a:cubicBezTo>
                <a:cubicBezTo>
                  <a:pt x="48" y="151"/>
                  <a:pt x="49" y="152"/>
                  <a:pt x="52" y="152"/>
                </a:cubicBezTo>
                <a:cubicBezTo>
                  <a:pt x="54" y="152"/>
                  <a:pt x="56" y="153"/>
                  <a:pt x="58" y="153"/>
                </a:cubicBezTo>
                <a:cubicBezTo>
                  <a:pt x="57" y="154"/>
                  <a:pt x="57" y="155"/>
                  <a:pt x="57" y="156"/>
                </a:cubicBezTo>
                <a:cubicBezTo>
                  <a:pt x="55" y="163"/>
                  <a:pt x="50" y="169"/>
                  <a:pt x="48" y="176"/>
                </a:cubicBezTo>
                <a:cubicBezTo>
                  <a:pt x="48" y="176"/>
                  <a:pt x="48" y="177"/>
                  <a:pt x="47" y="177"/>
                </a:cubicBezTo>
                <a:cubicBezTo>
                  <a:pt x="47" y="177"/>
                  <a:pt x="47" y="177"/>
                  <a:pt x="47" y="178"/>
                </a:cubicBezTo>
                <a:cubicBezTo>
                  <a:pt x="48" y="178"/>
                  <a:pt x="48" y="178"/>
                  <a:pt x="49" y="179"/>
                </a:cubicBezTo>
                <a:cubicBezTo>
                  <a:pt x="48" y="182"/>
                  <a:pt x="46" y="185"/>
                  <a:pt x="46" y="188"/>
                </a:cubicBezTo>
                <a:cubicBezTo>
                  <a:pt x="45" y="194"/>
                  <a:pt x="44" y="200"/>
                  <a:pt x="43" y="206"/>
                </a:cubicBezTo>
                <a:cubicBezTo>
                  <a:pt x="43" y="218"/>
                  <a:pt x="42" y="230"/>
                  <a:pt x="42" y="242"/>
                </a:cubicBezTo>
                <a:cubicBezTo>
                  <a:pt x="42" y="243"/>
                  <a:pt x="41" y="245"/>
                  <a:pt x="41" y="247"/>
                </a:cubicBezTo>
                <a:cubicBezTo>
                  <a:pt x="41" y="249"/>
                  <a:pt x="40" y="251"/>
                  <a:pt x="40" y="254"/>
                </a:cubicBezTo>
                <a:cubicBezTo>
                  <a:pt x="44" y="254"/>
                  <a:pt x="47" y="255"/>
                  <a:pt x="51" y="255"/>
                </a:cubicBezTo>
                <a:cubicBezTo>
                  <a:pt x="52" y="260"/>
                  <a:pt x="53" y="264"/>
                  <a:pt x="53" y="268"/>
                </a:cubicBezTo>
                <a:cubicBezTo>
                  <a:pt x="54" y="271"/>
                  <a:pt x="54" y="274"/>
                  <a:pt x="54" y="277"/>
                </a:cubicBezTo>
                <a:cubicBezTo>
                  <a:pt x="55" y="284"/>
                  <a:pt x="56" y="291"/>
                  <a:pt x="54" y="299"/>
                </a:cubicBezTo>
                <a:cubicBezTo>
                  <a:pt x="54" y="303"/>
                  <a:pt x="53" y="308"/>
                  <a:pt x="54" y="313"/>
                </a:cubicBezTo>
                <a:cubicBezTo>
                  <a:pt x="55" y="320"/>
                  <a:pt x="56" y="327"/>
                  <a:pt x="57" y="334"/>
                </a:cubicBezTo>
                <a:cubicBezTo>
                  <a:pt x="58" y="338"/>
                  <a:pt x="58" y="343"/>
                  <a:pt x="59" y="347"/>
                </a:cubicBezTo>
                <a:cubicBezTo>
                  <a:pt x="60" y="350"/>
                  <a:pt x="61" y="354"/>
                  <a:pt x="62" y="357"/>
                </a:cubicBezTo>
                <a:cubicBezTo>
                  <a:pt x="62" y="358"/>
                  <a:pt x="62" y="359"/>
                  <a:pt x="62" y="359"/>
                </a:cubicBezTo>
                <a:cubicBezTo>
                  <a:pt x="60" y="361"/>
                  <a:pt x="61" y="362"/>
                  <a:pt x="61" y="364"/>
                </a:cubicBezTo>
                <a:cubicBezTo>
                  <a:pt x="61" y="365"/>
                  <a:pt x="61" y="366"/>
                  <a:pt x="61" y="367"/>
                </a:cubicBezTo>
                <a:cubicBezTo>
                  <a:pt x="61" y="370"/>
                  <a:pt x="61" y="373"/>
                  <a:pt x="60" y="375"/>
                </a:cubicBezTo>
                <a:cubicBezTo>
                  <a:pt x="59" y="376"/>
                  <a:pt x="59" y="376"/>
                  <a:pt x="59" y="376"/>
                </a:cubicBezTo>
                <a:cubicBezTo>
                  <a:pt x="58" y="380"/>
                  <a:pt x="58" y="384"/>
                  <a:pt x="56" y="388"/>
                </a:cubicBezTo>
                <a:cubicBezTo>
                  <a:pt x="55" y="392"/>
                  <a:pt x="54" y="396"/>
                  <a:pt x="54" y="400"/>
                </a:cubicBezTo>
                <a:cubicBezTo>
                  <a:pt x="54" y="403"/>
                  <a:pt x="54" y="404"/>
                  <a:pt x="57" y="404"/>
                </a:cubicBezTo>
                <a:cubicBezTo>
                  <a:pt x="59" y="405"/>
                  <a:pt x="61" y="405"/>
                  <a:pt x="63" y="405"/>
                </a:cubicBezTo>
                <a:cubicBezTo>
                  <a:pt x="64" y="406"/>
                  <a:pt x="65" y="406"/>
                  <a:pt x="66" y="406"/>
                </a:cubicBezTo>
                <a:cubicBezTo>
                  <a:pt x="67" y="406"/>
                  <a:pt x="69" y="405"/>
                  <a:pt x="71" y="404"/>
                </a:cubicBezTo>
                <a:cubicBezTo>
                  <a:pt x="72" y="404"/>
                  <a:pt x="73" y="403"/>
                  <a:pt x="73" y="402"/>
                </a:cubicBezTo>
                <a:cubicBezTo>
                  <a:pt x="75" y="399"/>
                  <a:pt x="75" y="395"/>
                  <a:pt x="76" y="391"/>
                </a:cubicBezTo>
                <a:cubicBezTo>
                  <a:pt x="76" y="390"/>
                  <a:pt x="76" y="388"/>
                  <a:pt x="76" y="386"/>
                </a:cubicBezTo>
                <a:cubicBezTo>
                  <a:pt x="76" y="385"/>
                  <a:pt x="76" y="383"/>
                  <a:pt x="76" y="382"/>
                </a:cubicBezTo>
                <a:cubicBezTo>
                  <a:pt x="76" y="381"/>
                  <a:pt x="76" y="380"/>
                  <a:pt x="76" y="379"/>
                </a:cubicBezTo>
                <a:cubicBezTo>
                  <a:pt x="78" y="372"/>
                  <a:pt x="77" y="366"/>
                  <a:pt x="76" y="360"/>
                </a:cubicBezTo>
                <a:cubicBezTo>
                  <a:pt x="76" y="359"/>
                  <a:pt x="76" y="358"/>
                  <a:pt x="75" y="358"/>
                </a:cubicBezTo>
                <a:cubicBezTo>
                  <a:pt x="74" y="357"/>
                  <a:pt x="74" y="356"/>
                  <a:pt x="74" y="355"/>
                </a:cubicBezTo>
                <a:cubicBezTo>
                  <a:pt x="75" y="347"/>
                  <a:pt x="75" y="340"/>
                  <a:pt x="76" y="332"/>
                </a:cubicBezTo>
                <a:cubicBezTo>
                  <a:pt x="76" y="326"/>
                  <a:pt x="77" y="320"/>
                  <a:pt x="77" y="314"/>
                </a:cubicBezTo>
                <a:cubicBezTo>
                  <a:pt x="78" y="308"/>
                  <a:pt x="77" y="302"/>
                  <a:pt x="77" y="295"/>
                </a:cubicBezTo>
                <a:cubicBezTo>
                  <a:pt x="77" y="292"/>
                  <a:pt x="78" y="288"/>
                  <a:pt x="79" y="284"/>
                </a:cubicBezTo>
                <a:cubicBezTo>
                  <a:pt x="81" y="280"/>
                  <a:pt x="81" y="276"/>
                  <a:pt x="81" y="272"/>
                </a:cubicBezTo>
                <a:cubicBezTo>
                  <a:pt x="81" y="268"/>
                  <a:pt x="81" y="265"/>
                  <a:pt x="81" y="261"/>
                </a:cubicBezTo>
                <a:cubicBezTo>
                  <a:pt x="81" y="260"/>
                  <a:pt x="81" y="259"/>
                  <a:pt x="81" y="258"/>
                </a:cubicBezTo>
                <a:cubicBezTo>
                  <a:pt x="87" y="258"/>
                  <a:pt x="87" y="258"/>
                  <a:pt x="87" y="258"/>
                </a:cubicBezTo>
                <a:cubicBezTo>
                  <a:pt x="87" y="258"/>
                  <a:pt x="87" y="259"/>
                  <a:pt x="88" y="259"/>
                </a:cubicBezTo>
                <a:cubicBezTo>
                  <a:pt x="88" y="263"/>
                  <a:pt x="88" y="267"/>
                  <a:pt x="89" y="272"/>
                </a:cubicBezTo>
                <a:cubicBezTo>
                  <a:pt x="89" y="276"/>
                  <a:pt x="89" y="281"/>
                  <a:pt x="92" y="285"/>
                </a:cubicBezTo>
                <a:cubicBezTo>
                  <a:pt x="92" y="286"/>
                  <a:pt x="92" y="286"/>
                  <a:pt x="92" y="287"/>
                </a:cubicBezTo>
                <a:cubicBezTo>
                  <a:pt x="93" y="293"/>
                  <a:pt x="94" y="299"/>
                  <a:pt x="94" y="304"/>
                </a:cubicBezTo>
                <a:cubicBezTo>
                  <a:pt x="94" y="315"/>
                  <a:pt x="96" y="326"/>
                  <a:pt x="98" y="336"/>
                </a:cubicBezTo>
                <a:cubicBezTo>
                  <a:pt x="98" y="342"/>
                  <a:pt x="99" y="349"/>
                  <a:pt x="99" y="355"/>
                </a:cubicBezTo>
                <a:cubicBezTo>
                  <a:pt x="99" y="357"/>
                  <a:pt x="99" y="359"/>
                  <a:pt x="97" y="360"/>
                </a:cubicBezTo>
                <a:cubicBezTo>
                  <a:pt x="97" y="360"/>
                  <a:pt x="97" y="361"/>
                  <a:pt x="97" y="361"/>
                </a:cubicBezTo>
                <a:cubicBezTo>
                  <a:pt x="96" y="363"/>
                  <a:pt x="96" y="364"/>
                  <a:pt x="96" y="365"/>
                </a:cubicBezTo>
                <a:cubicBezTo>
                  <a:pt x="96" y="367"/>
                  <a:pt x="96" y="368"/>
                  <a:pt x="95" y="370"/>
                </a:cubicBezTo>
                <a:cubicBezTo>
                  <a:pt x="94" y="372"/>
                  <a:pt x="94" y="375"/>
                  <a:pt x="94" y="377"/>
                </a:cubicBezTo>
                <a:cubicBezTo>
                  <a:pt x="94" y="378"/>
                  <a:pt x="94" y="380"/>
                  <a:pt x="94" y="381"/>
                </a:cubicBezTo>
                <a:cubicBezTo>
                  <a:pt x="94" y="383"/>
                  <a:pt x="93" y="385"/>
                  <a:pt x="93" y="387"/>
                </a:cubicBezTo>
                <a:cubicBezTo>
                  <a:pt x="93" y="388"/>
                  <a:pt x="93" y="388"/>
                  <a:pt x="92" y="389"/>
                </a:cubicBezTo>
                <a:cubicBezTo>
                  <a:pt x="91" y="392"/>
                  <a:pt x="91" y="394"/>
                  <a:pt x="92" y="397"/>
                </a:cubicBezTo>
                <a:cubicBezTo>
                  <a:pt x="92" y="397"/>
                  <a:pt x="92" y="398"/>
                  <a:pt x="92" y="399"/>
                </a:cubicBezTo>
                <a:cubicBezTo>
                  <a:pt x="92" y="401"/>
                  <a:pt x="92" y="404"/>
                  <a:pt x="94" y="406"/>
                </a:cubicBezTo>
                <a:cubicBezTo>
                  <a:pt x="105" y="406"/>
                  <a:pt x="105" y="406"/>
                  <a:pt x="105" y="406"/>
                </a:cubicBezTo>
                <a:cubicBezTo>
                  <a:pt x="106" y="406"/>
                  <a:pt x="108" y="405"/>
                  <a:pt x="110" y="405"/>
                </a:cubicBezTo>
                <a:cubicBezTo>
                  <a:pt x="112" y="404"/>
                  <a:pt x="113" y="403"/>
                  <a:pt x="113" y="401"/>
                </a:cubicBezTo>
                <a:cubicBezTo>
                  <a:pt x="113" y="398"/>
                  <a:pt x="114" y="394"/>
                  <a:pt x="113" y="391"/>
                </a:cubicBezTo>
                <a:cubicBezTo>
                  <a:pt x="113" y="385"/>
                  <a:pt x="113" y="380"/>
                  <a:pt x="111" y="375"/>
                </a:cubicBezTo>
                <a:cubicBezTo>
                  <a:pt x="111" y="374"/>
                  <a:pt x="111" y="374"/>
                  <a:pt x="111" y="374"/>
                </a:cubicBezTo>
                <a:cubicBezTo>
                  <a:pt x="111" y="371"/>
                  <a:pt x="111" y="369"/>
                  <a:pt x="111" y="367"/>
                </a:cubicBezTo>
                <a:cubicBezTo>
                  <a:pt x="112" y="364"/>
                  <a:pt x="112" y="362"/>
                  <a:pt x="111" y="359"/>
                </a:cubicBezTo>
                <a:cubicBezTo>
                  <a:pt x="111" y="359"/>
                  <a:pt x="111" y="358"/>
                  <a:pt x="111" y="358"/>
                </a:cubicBezTo>
                <a:cubicBezTo>
                  <a:pt x="111" y="356"/>
                  <a:pt x="111" y="354"/>
                  <a:pt x="112" y="352"/>
                </a:cubicBezTo>
                <a:cubicBezTo>
                  <a:pt x="113" y="347"/>
                  <a:pt x="114" y="342"/>
                  <a:pt x="116" y="336"/>
                </a:cubicBezTo>
                <a:cubicBezTo>
                  <a:pt x="116" y="335"/>
                  <a:pt x="116" y="333"/>
                  <a:pt x="116" y="331"/>
                </a:cubicBezTo>
                <a:cubicBezTo>
                  <a:pt x="117" y="324"/>
                  <a:pt x="117" y="317"/>
                  <a:pt x="118" y="310"/>
                </a:cubicBezTo>
                <a:cubicBezTo>
                  <a:pt x="119" y="303"/>
                  <a:pt x="118" y="297"/>
                  <a:pt x="117" y="291"/>
                </a:cubicBezTo>
                <a:cubicBezTo>
                  <a:pt x="117" y="288"/>
                  <a:pt x="115" y="284"/>
                  <a:pt x="115" y="281"/>
                </a:cubicBezTo>
                <a:cubicBezTo>
                  <a:pt x="115" y="273"/>
                  <a:pt x="116" y="266"/>
                  <a:pt x="116" y="258"/>
                </a:cubicBezTo>
                <a:cubicBezTo>
                  <a:pt x="116" y="257"/>
                  <a:pt x="116" y="257"/>
                  <a:pt x="118" y="256"/>
                </a:cubicBezTo>
                <a:cubicBezTo>
                  <a:pt x="120" y="256"/>
                  <a:pt x="123" y="255"/>
                  <a:pt x="125" y="255"/>
                </a:cubicBezTo>
                <a:cubicBezTo>
                  <a:pt x="125" y="252"/>
                  <a:pt x="125" y="250"/>
                  <a:pt x="124" y="248"/>
                </a:cubicBezTo>
                <a:cubicBezTo>
                  <a:pt x="124" y="246"/>
                  <a:pt x="124" y="244"/>
                  <a:pt x="124" y="242"/>
                </a:cubicBezTo>
                <a:cubicBezTo>
                  <a:pt x="124" y="229"/>
                  <a:pt x="125" y="216"/>
                  <a:pt x="123" y="204"/>
                </a:cubicBezTo>
                <a:cubicBezTo>
                  <a:pt x="122" y="198"/>
                  <a:pt x="122" y="193"/>
                  <a:pt x="121" y="187"/>
                </a:cubicBezTo>
                <a:cubicBezTo>
                  <a:pt x="121" y="185"/>
                  <a:pt x="119" y="183"/>
                  <a:pt x="120" y="181"/>
                </a:cubicBezTo>
                <a:cubicBezTo>
                  <a:pt x="120" y="179"/>
                  <a:pt x="119" y="177"/>
                  <a:pt x="119" y="175"/>
                </a:cubicBezTo>
                <a:cubicBezTo>
                  <a:pt x="118" y="169"/>
                  <a:pt x="117" y="164"/>
                  <a:pt x="115" y="159"/>
                </a:cubicBezTo>
                <a:cubicBezTo>
                  <a:pt x="116" y="159"/>
                  <a:pt x="117" y="159"/>
                  <a:pt x="118" y="159"/>
                </a:cubicBezTo>
                <a:cubicBezTo>
                  <a:pt x="121" y="159"/>
                  <a:pt x="125" y="158"/>
                  <a:pt x="128" y="157"/>
                </a:cubicBezTo>
                <a:cubicBezTo>
                  <a:pt x="133" y="156"/>
                  <a:pt x="137" y="154"/>
                  <a:pt x="142" y="153"/>
                </a:cubicBezTo>
                <a:cubicBezTo>
                  <a:pt x="145" y="153"/>
                  <a:pt x="146" y="151"/>
                  <a:pt x="147" y="149"/>
                </a:cubicBezTo>
                <a:cubicBezTo>
                  <a:pt x="147" y="147"/>
                  <a:pt x="147" y="145"/>
                  <a:pt x="147" y="143"/>
                </a:cubicBezTo>
                <a:cubicBezTo>
                  <a:pt x="147" y="136"/>
                  <a:pt x="146" y="129"/>
                  <a:pt x="144" y="123"/>
                </a:cubicBezTo>
                <a:cubicBezTo>
                  <a:pt x="143" y="120"/>
                  <a:pt x="142" y="116"/>
                  <a:pt x="142" y="113"/>
                </a:cubicBezTo>
                <a:cubicBezTo>
                  <a:pt x="140" y="108"/>
                  <a:pt x="140" y="102"/>
                  <a:pt x="138" y="96"/>
                </a:cubicBezTo>
                <a:cubicBezTo>
                  <a:pt x="138" y="95"/>
                  <a:pt x="138" y="94"/>
                  <a:pt x="138" y="93"/>
                </a:cubicBezTo>
                <a:cubicBezTo>
                  <a:pt x="138" y="93"/>
                  <a:pt x="138" y="92"/>
                  <a:pt x="138" y="91"/>
                </a:cubicBezTo>
                <a:cubicBezTo>
                  <a:pt x="137" y="89"/>
                  <a:pt x="135" y="87"/>
                  <a:pt x="133" y="84"/>
                </a:cubicBezTo>
                <a:cubicBezTo>
                  <a:pt x="131" y="81"/>
                  <a:pt x="128" y="78"/>
                  <a:pt x="124" y="77"/>
                </a:cubicBezTo>
                <a:cubicBezTo>
                  <a:pt x="122" y="77"/>
                  <a:pt x="120" y="77"/>
                  <a:pt x="117" y="76"/>
                </a:cubicBezTo>
                <a:cubicBezTo>
                  <a:pt x="117" y="76"/>
                  <a:pt x="116" y="76"/>
                  <a:pt x="116" y="76"/>
                </a:cubicBezTo>
                <a:cubicBezTo>
                  <a:pt x="115" y="76"/>
                  <a:pt x="114" y="76"/>
                  <a:pt x="113" y="76"/>
                </a:cubicBezTo>
                <a:cubicBezTo>
                  <a:pt x="113" y="75"/>
                  <a:pt x="113" y="73"/>
                  <a:pt x="113" y="72"/>
                </a:cubicBezTo>
                <a:cubicBezTo>
                  <a:pt x="113" y="69"/>
                  <a:pt x="113" y="66"/>
                  <a:pt x="112" y="63"/>
                </a:cubicBezTo>
                <a:cubicBezTo>
                  <a:pt x="112" y="60"/>
                  <a:pt x="112" y="58"/>
                  <a:pt x="112" y="55"/>
                </a:cubicBezTo>
                <a:cubicBezTo>
                  <a:pt x="112" y="47"/>
                  <a:pt x="111" y="39"/>
                  <a:pt x="109" y="31"/>
                </a:cubicBezTo>
                <a:cubicBezTo>
                  <a:pt x="108" y="30"/>
                  <a:pt x="108" y="29"/>
                  <a:pt x="108" y="29"/>
                </a:cubicBezTo>
                <a:cubicBezTo>
                  <a:pt x="107" y="24"/>
                  <a:pt x="105" y="20"/>
                  <a:pt x="103" y="17"/>
                </a:cubicBezTo>
                <a:cubicBezTo>
                  <a:pt x="100" y="12"/>
                  <a:pt x="96" y="10"/>
                  <a:pt x="91" y="10"/>
                </a:cubicBezTo>
                <a:moveTo>
                  <a:pt x="264" y="170"/>
                </a:moveTo>
                <a:cubicBezTo>
                  <a:pt x="263" y="166"/>
                  <a:pt x="260" y="163"/>
                  <a:pt x="260" y="159"/>
                </a:cubicBezTo>
                <a:cubicBezTo>
                  <a:pt x="260" y="156"/>
                  <a:pt x="261" y="153"/>
                  <a:pt x="261" y="150"/>
                </a:cubicBezTo>
                <a:cubicBezTo>
                  <a:pt x="261" y="149"/>
                  <a:pt x="262" y="147"/>
                  <a:pt x="262" y="146"/>
                </a:cubicBezTo>
                <a:cubicBezTo>
                  <a:pt x="263" y="151"/>
                  <a:pt x="264" y="155"/>
                  <a:pt x="269" y="157"/>
                </a:cubicBezTo>
                <a:cubicBezTo>
                  <a:pt x="269" y="158"/>
                  <a:pt x="268" y="158"/>
                  <a:pt x="268" y="159"/>
                </a:cubicBezTo>
                <a:cubicBezTo>
                  <a:pt x="268" y="159"/>
                  <a:pt x="267" y="160"/>
                  <a:pt x="267" y="160"/>
                </a:cubicBezTo>
                <a:cubicBezTo>
                  <a:pt x="268" y="164"/>
                  <a:pt x="265" y="167"/>
                  <a:pt x="264" y="170"/>
                </a:cubicBezTo>
                <a:moveTo>
                  <a:pt x="180" y="147"/>
                </a:moveTo>
                <a:cubicBezTo>
                  <a:pt x="180" y="145"/>
                  <a:pt x="180" y="143"/>
                  <a:pt x="180" y="141"/>
                </a:cubicBezTo>
                <a:cubicBezTo>
                  <a:pt x="181" y="141"/>
                  <a:pt x="181" y="141"/>
                  <a:pt x="181" y="141"/>
                </a:cubicBezTo>
                <a:cubicBezTo>
                  <a:pt x="182" y="143"/>
                  <a:pt x="182" y="144"/>
                  <a:pt x="180" y="147"/>
                </a:cubicBezTo>
                <a:moveTo>
                  <a:pt x="218" y="123"/>
                </a:moveTo>
                <a:cubicBezTo>
                  <a:pt x="217" y="118"/>
                  <a:pt x="211" y="69"/>
                  <a:pt x="211" y="61"/>
                </a:cubicBezTo>
                <a:cubicBezTo>
                  <a:pt x="214" y="62"/>
                  <a:pt x="217" y="64"/>
                  <a:pt x="219" y="65"/>
                </a:cubicBezTo>
                <a:cubicBezTo>
                  <a:pt x="220" y="67"/>
                  <a:pt x="221" y="69"/>
                  <a:pt x="221" y="71"/>
                </a:cubicBezTo>
                <a:cubicBezTo>
                  <a:pt x="221" y="74"/>
                  <a:pt x="221" y="76"/>
                  <a:pt x="221" y="78"/>
                </a:cubicBezTo>
                <a:cubicBezTo>
                  <a:pt x="221" y="84"/>
                  <a:pt x="220" y="89"/>
                  <a:pt x="220" y="95"/>
                </a:cubicBezTo>
                <a:cubicBezTo>
                  <a:pt x="219" y="103"/>
                  <a:pt x="219" y="111"/>
                  <a:pt x="219" y="119"/>
                </a:cubicBezTo>
                <a:cubicBezTo>
                  <a:pt x="219" y="120"/>
                  <a:pt x="219" y="122"/>
                  <a:pt x="218" y="123"/>
                </a:cubicBezTo>
                <a:moveTo>
                  <a:pt x="230" y="110"/>
                </a:moveTo>
                <a:cubicBezTo>
                  <a:pt x="230" y="107"/>
                  <a:pt x="230" y="104"/>
                  <a:pt x="230" y="101"/>
                </a:cubicBezTo>
                <a:cubicBezTo>
                  <a:pt x="230" y="91"/>
                  <a:pt x="230" y="82"/>
                  <a:pt x="228" y="73"/>
                </a:cubicBezTo>
                <a:cubicBezTo>
                  <a:pt x="228" y="72"/>
                  <a:pt x="228" y="71"/>
                  <a:pt x="229" y="70"/>
                </a:cubicBezTo>
                <a:cubicBezTo>
                  <a:pt x="229" y="69"/>
                  <a:pt x="230" y="68"/>
                  <a:pt x="230" y="67"/>
                </a:cubicBezTo>
                <a:cubicBezTo>
                  <a:pt x="230" y="65"/>
                  <a:pt x="231" y="64"/>
                  <a:pt x="232" y="64"/>
                </a:cubicBezTo>
                <a:cubicBezTo>
                  <a:pt x="233" y="63"/>
                  <a:pt x="234" y="61"/>
                  <a:pt x="236" y="60"/>
                </a:cubicBezTo>
                <a:cubicBezTo>
                  <a:pt x="236" y="77"/>
                  <a:pt x="233" y="94"/>
                  <a:pt x="230" y="110"/>
                </a:cubicBezTo>
                <a:moveTo>
                  <a:pt x="229" y="0"/>
                </a:moveTo>
                <a:cubicBezTo>
                  <a:pt x="228" y="0"/>
                  <a:pt x="228" y="0"/>
                  <a:pt x="227" y="1"/>
                </a:cubicBezTo>
                <a:cubicBezTo>
                  <a:pt x="226" y="1"/>
                  <a:pt x="225" y="1"/>
                  <a:pt x="224" y="1"/>
                </a:cubicBezTo>
                <a:cubicBezTo>
                  <a:pt x="223" y="1"/>
                  <a:pt x="223" y="1"/>
                  <a:pt x="222" y="1"/>
                </a:cubicBezTo>
                <a:cubicBezTo>
                  <a:pt x="222" y="1"/>
                  <a:pt x="221" y="1"/>
                  <a:pt x="221" y="1"/>
                </a:cubicBezTo>
                <a:cubicBezTo>
                  <a:pt x="220" y="1"/>
                  <a:pt x="219" y="1"/>
                  <a:pt x="218" y="1"/>
                </a:cubicBezTo>
                <a:cubicBezTo>
                  <a:pt x="214" y="2"/>
                  <a:pt x="211" y="5"/>
                  <a:pt x="208" y="8"/>
                </a:cubicBezTo>
                <a:cubicBezTo>
                  <a:pt x="206" y="11"/>
                  <a:pt x="204" y="14"/>
                  <a:pt x="204" y="18"/>
                </a:cubicBezTo>
                <a:cubicBezTo>
                  <a:pt x="204" y="22"/>
                  <a:pt x="203" y="25"/>
                  <a:pt x="203" y="28"/>
                </a:cubicBezTo>
                <a:cubicBezTo>
                  <a:pt x="202" y="33"/>
                  <a:pt x="204" y="37"/>
                  <a:pt x="205" y="41"/>
                </a:cubicBezTo>
                <a:cubicBezTo>
                  <a:pt x="205" y="41"/>
                  <a:pt x="206" y="42"/>
                  <a:pt x="206" y="42"/>
                </a:cubicBezTo>
                <a:cubicBezTo>
                  <a:pt x="206" y="42"/>
                  <a:pt x="207" y="43"/>
                  <a:pt x="207" y="43"/>
                </a:cubicBezTo>
                <a:cubicBezTo>
                  <a:pt x="209" y="48"/>
                  <a:pt x="210" y="53"/>
                  <a:pt x="209" y="58"/>
                </a:cubicBezTo>
                <a:cubicBezTo>
                  <a:pt x="208" y="59"/>
                  <a:pt x="207" y="60"/>
                  <a:pt x="206" y="61"/>
                </a:cubicBezTo>
                <a:cubicBezTo>
                  <a:pt x="205" y="61"/>
                  <a:pt x="204" y="62"/>
                  <a:pt x="203" y="62"/>
                </a:cubicBezTo>
                <a:cubicBezTo>
                  <a:pt x="200" y="64"/>
                  <a:pt x="196" y="66"/>
                  <a:pt x="193" y="68"/>
                </a:cubicBezTo>
                <a:cubicBezTo>
                  <a:pt x="185" y="71"/>
                  <a:pt x="178" y="75"/>
                  <a:pt x="170" y="78"/>
                </a:cubicBezTo>
                <a:cubicBezTo>
                  <a:pt x="169" y="79"/>
                  <a:pt x="167" y="80"/>
                  <a:pt x="167" y="82"/>
                </a:cubicBezTo>
                <a:cubicBezTo>
                  <a:pt x="166" y="84"/>
                  <a:pt x="166" y="86"/>
                  <a:pt x="165" y="89"/>
                </a:cubicBezTo>
                <a:cubicBezTo>
                  <a:pt x="164" y="99"/>
                  <a:pt x="163" y="109"/>
                  <a:pt x="163" y="120"/>
                </a:cubicBezTo>
                <a:cubicBezTo>
                  <a:pt x="163" y="121"/>
                  <a:pt x="163" y="123"/>
                  <a:pt x="162" y="124"/>
                </a:cubicBezTo>
                <a:cubicBezTo>
                  <a:pt x="162" y="128"/>
                  <a:pt x="161" y="132"/>
                  <a:pt x="161" y="136"/>
                </a:cubicBezTo>
                <a:cubicBezTo>
                  <a:pt x="161" y="140"/>
                  <a:pt x="161" y="143"/>
                  <a:pt x="161" y="147"/>
                </a:cubicBezTo>
                <a:cubicBezTo>
                  <a:pt x="162" y="148"/>
                  <a:pt x="162" y="150"/>
                  <a:pt x="161" y="151"/>
                </a:cubicBezTo>
                <a:cubicBezTo>
                  <a:pt x="159" y="154"/>
                  <a:pt x="159" y="157"/>
                  <a:pt x="160" y="159"/>
                </a:cubicBezTo>
                <a:cubicBezTo>
                  <a:pt x="161" y="166"/>
                  <a:pt x="163" y="173"/>
                  <a:pt x="168" y="178"/>
                </a:cubicBezTo>
                <a:cubicBezTo>
                  <a:pt x="168" y="179"/>
                  <a:pt x="169" y="180"/>
                  <a:pt x="169" y="180"/>
                </a:cubicBezTo>
                <a:cubicBezTo>
                  <a:pt x="169" y="183"/>
                  <a:pt x="169" y="186"/>
                  <a:pt x="169" y="189"/>
                </a:cubicBezTo>
                <a:cubicBezTo>
                  <a:pt x="169" y="192"/>
                  <a:pt x="170" y="194"/>
                  <a:pt x="172" y="196"/>
                </a:cubicBezTo>
                <a:cubicBezTo>
                  <a:pt x="174" y="199"/>
                  <a:pt x="176" y="202"/>
                  <a:pt x="178" y="204"/>
                </a:cubicBezTo>
                <a:cubicBezTo>
                  <a:pt x="178" y="205"/>
                  <a:pt x="179" y="206"/>
                  <a:pt x="178" y="207"/>
                </a:cubicBezTo>
                <a:cubicBezTo>
                  <a:pt x="178" y="209"/>
                  <a:pt x="177" y="211"/>
                  <a:pt x="177" y="213"/>
                </a:cubicBezTo>
                <a:cubicBezTo>
                  <a:pt x="176" y="215"/>
                  <a:pt x="176" y="218"/>
                  <a:pt x="175" y="220"/>
                </a:cubicBezTo>
                <a:cubicBezTo>
                  <a:pt x="177" y="221"/>
                  <a:pt x="179" y="221"/>
                  <a:pt x="181" y="221"/>
                </a:cubicBezTo>
                <a:cubicBezTo>
                  <a:pt x="181" y="224"/>
                  <a:pt x="181" y="226"/>
                  <a:pt x="182" y="229"/>
                </a:cubicBezTo>
                <a:cubicBezTo>
                  <a:pt x="182" y="230"/>
                  <a:pt x="182" y="230"/>
                  <a:pt x="182" y="231"/>
                </a:cubicBezTo>
                <a:cubicBezTo>
                  <a:pt x="181" y="236"/>
                  <a:pt x="181" y="240"/>
                  <a:pt x="181" y="244"/>
                </a:cubicBezTo>
                <a:cubicBezTo>
                  <a:pt x="181" y="245"/>
                  <a:pt x="181" y="246"/>
                  <a:pt x="181" y="247"/>
                </a:cubicBezTo>
                <a:cubicBezTo>
                  <a:pt x="181" y="252"/>
                  <a:pt x="182" y="257"/>
                  <a:pt x="183" y="261"/>
                </a:cubicBezTo>
                <a:cubicBezTo>
                  <a:pt x="184" y="264"/>
                  <a:pt x="184" y="267"/>
                  <a:pt x="184" y="270"/>
                </a:cubicBezTo>
                <a:cubicBezTo>
                  <a:pt x="183" y="273"/>
                  <a:pt x="182" y="276"/>
                  <a:pt x="182" y="280"/>
                </a:cubicBezTo>
                <a:cubicBezTo>
                  <a:pt x="182" y="289"/>
                  <a:pt x="181" y="297"/>
                  <a:pt x="178" y="306"/>
                </a:cubicBezTo>
                <a:cubicBezTo>
                  <a:pt x="178" y="307"/>
                  <a:pt x="178" y="308"/>
                  <a:pt x="177" y="308"/>
                </a:cubicBezTo>
                <a:cubicBezTo>
                  <a:pt x="176" y="310"/>
                  <a:pt x="176" y="311"/>
                  <a:pt x="176" y="313"/>
                </a:cubicBezTo>
                <a:cubicBezTo>
                  <a:pt x="175" y="315"/>
                  <a:pt x="175" y="318"/>
                  <a:pt x="175" y="320"/>
                </a:cubicBezTo>
                <a:cubicBezTo>
                  <a:pt x="175" y="325"/>
                  <a:pt x="175" y="331"/>
                  <a:pt x="175" y="336"/>
                </a:cubicBezTo>
                <a:cubicBezTo>
                  <a:pt x="175" y="341"/>
                  <a:pt x="174" y="346"/>
                  <a:pt x="173" y="351"/>
                </a:cubicBezTo>
                <a:cubicBezTo>
                  <a:pt x="171" y="357"/>
                  <a:pt x="170" y="363"/>
                  <a:pt x="170" y="369"/>
                </a:cubicBezTo>
                <a:cubicBezTo>
                  <a:pt x="170" y="371"/>
                  <a:pt x="170" y="373"/>
                  <a:pt x="172" y="375"/>
                </a:cubicBezTo>
                <a:cubicBezTo>
                  <a:pt x="170" y="378"/>
                  <a:pt x="170" y="378"/>
                  <a:pt x="171" y="380"/>
                </a:cubicBezTo>
                <a:cubicBezTo>
                  <a:pt x="169" y="382"/>
                  <a:pt x="167" y="384"/>
                  <a:pt x="166" y="387"/>
                </a:cubicBezTo>
                <a:cubicBezTo>
                  <a:pt x="165" y="389"/>
                  <a:pt x="163" y="391"/>
                  <a:pt x="161" y="392"/>
                </a:cubicBezTo>
                <a:cubicBezTo>
                  <a:pt x="161" y="392"/>
                  <a:pt x="160" y="392"/>
                  <a:pt x="160" y="393"/>
                </a:cubicBezTo>
                <a:cubicBezTo>
                  <a:pt x="157" y="395"/>
                  <a:pt x="158" y="398"/>
                  <a:pt x="158" y="401"/>
                </a:cubicBezTo>
                <a:cubicBezTo>
                  <a:pt x="159" y="404"/>
                  <a:pt x="161" y="405"/>
                  <a:pt x="164" y="405"/>
                </a:cubicBezTo>
                <a:cubicBezTo>
                  <a:pt x="166" y="405"/>
                  <a:pt x="169" y="405"/>
                  <a:pt x="172" y="405"/>
                </a:cubicBezTo>
                <a:cubicBezTo>
                  <a:pt x="173" y="405"/>
                  <a:pt x="174" y="405"/>
                  <a:pt x="175" y="405"/>
                </a:cubicBezTo>
                <a:cubicBezTo>
                  <a:pt x="179" y="405"/>
                  <a:pt x="182" y="404"/>
                  <a:pt x="184" y="401"/>
                </a:cubicBezTo>
                <a:cubicBezTo>
                  <a:pt x="185" y="401"/>
                  <a:pt x="186" y="401"/>
                  <a:pt x="187" y="401"/>
                </a:cubicBezTo>
                <a:cubicBezTo>
                  <a:pt x="188" y="401"/>
                  <a:pt x="188" y="401"/>
                  <a:pt x="189" y="401"/>
                </a:cubicBezTo>
                <a:cubicBezTo>
                  <a:pt x="191" y="400"/>
                  <a:pt x="192" y="400"/>
                  <a:pt x="192" y="398"/>
                </a:cubicBezTo>
                <a:cubicBezTo>
                  <a:pt x="192" y="395"/>
                  <a:pt x="192" y="392"/>
                  <a:pt x="191" y="390"/>
                </a:cubicBezTo>
                <a:cubicBezTo>
                  <a:pt x="190" y="387"/>
                  <a:pt x="191" y="385"/>
                  <a:pt x="192" y="383"/>
                </a:cubicBezTo>
                <a:cubicBezTo>
                  <a:pt x="192" y="382"/>
                  <a:pt x="193" y="382"/>
                  <a:pt x="194" y="381"/>
                </a:cubicBezTo>
                <a:cubicBezTo>
                  <a:pt x="194" y="381"/>
                  <a:pt x="195" y="381"/>
                  <a:pt x="196" y="380"/>
                </a:cubicBezTo>
                <a:cubicBezTo>
                  <a:pt x="198" y="378"/>
                  <a:pt x="198" y="375"/>
                  <a:pt x="197" y="372"/>
                </a:cubicBezTo>
                <a:cubicBezTo>
                  <a:pt x="195" y="370"/>
                  <a:pt x="195" y="367"/>
                  <a:pt x="196" y="364"/>
                </a:cubicBezTo>
                <a:cubicBezTo>
                  <a:pt x="197" y="362"/>
                  <a:pt x="197" y="359"/>
                  <a:pt x="197" y="356"/>
                </a:cubicBezTo>
                <a:cubicBezTo>
                  <a:pt x="197" y="355"/>
                  <a:pt x="197" y="353"/>
                  <a:pt x="198" y="351"/>
                </a:cubicBezTo>
                <a:cubicBezTo>
                  <a:pt x="198" y="350"/>
                  <a:pt x="198" y="349"/>
                  <a:pt x="198" y="348"/>
                </a:cubicBezTo>
                <a:cubicBezTo>
                  <a:pt x="198" y="346"/>
                  <a:pt x="198" y="345"/>
                  <a:pt x="198" y="344"/>
                </a:cubicBezTo>
                <a:cubicBezTo>
                  <a:pt x="200" y="339"/>
                  <a:pt x="200" y="335"/>
                  <a:pt x="201" y="330"/>
                </a:cubicBezTo>
                <a:cubicBezTo>
                  <a:pt x="201" y="320"/>
                  <a:pt x="202" y="310"/>
                  <a:pt x="205" y="301"/>
                </a:cubicBezTo>
                <a:cubicBezTo>
                  <a:pt x="206" y="300"/>
                  <a:pt x="206" y="299"/>
                  <a:pt x="206" y="298"/>
                </a:cubicBezTo>
                <a:cubicBezTo>
                  <a:pt x="207" y="294"/>
                  <a:pt x="207" y="291"/>
                  <a:pt x="208" y="287"/>
                </a:cubicBezTo>
                <a:cubicBezTo>
                  <a:pt x="210" y="280"/>
                  <a:pt x="212" y="273"/>
                  <a:pt x="214" y="267"/>
                </a:cubicBezTo>
                <a:cubicBezTo>
                  <a:pt x="214" y="264"/>
                  <a:pt x="215" y="262"/>
                  <a:pt x="216" y="260"/>
                </a:cubicBezTo>
                <a:cubicBezTo>
                  <a:pt x="218" y="253"/>
                  <a:pt x="221" y="246"/>
                  <a:pt x="222" y="238"/>
                </a:cubicBezTo>
                <a:cubicBezTo>
                  <a:pt x="222" y="236"/>
                  <a:pt x="223" y="233"/>
                  <a:pt x="223" y="231"/>
                </a:cubicBezTo>
                <a:cubicBezTo>
                  <a:pt x="224" y="231"/>
                  <a:pt x="224" y="231"/>
                  <a:pt x="224" y="231"/>
                </a:cubicBezTo>
                <a:cubicBezTo>
                  <a:pt x="224" y="232"/>
                  <a:pt x="225" y="233"/>
                  <a:pt x="225" y="234"/>
                </a:cubicBezTo>
                <a:cubicBezTo>
                  <a:pt x="225" y="238"/>
                  <a:pt x="226" y="241"/>
                  <a:pt x="228" y="244"/>
                </a:cubicBezTo>
                <a:cubicBezTo>
                  <a:pt x="230" y="248"/>
                  <a:pt x="231" y="251"/>
                  <a:pt x="231" y="255"/>
                </a:cubicBezTo>
                <a:cubicBezTo>
                  <a:pt x="231" y="257"/>
                  <a:pt x="232" y="259"/>
                  <a:pt x="232" y="261"/>
                </a:cubicBezTo>
                <a:cubicBezTo>
                  <a:pt x="233" y="263"/>
                  <a:pt x="234" y="264"/>
                  <a:pt x="234" y="267"/>
                </a:cubicBezTo>
                <a:cubicBezTo>
                  <a:pt x="234" y="271"/>
                  <a:pt x="235" y="276"/>
                  <a:pt x="236" y="280"/>
                </a:cubicBezTo>
                <a:cubicBezTo>
                  <a:pt x="237" y="281"/>
                  <a:pt x="237" y="282"/>
                  <a:pt x="238" y="283"/>
                </a:cubicBezTo>
                <a:cubicBezTo>
                  <a:pt x="239" y="290"/>
                  <a:pt x="240" y="296"/>
                  <a:pt x="242" y="302"/>
                </a:cubicBezTo>
                <a:cubicBezTo>
                  <a:pt x="242" y="304"/>
                  <a:pt x="242" y="307"/>
                  <a:pt x="242" y="309"/>
                </a:cubicBezTo>
                <a:cubicBezTo>
                  <a:pt x="242" y="310"/>
                  <a:pt x="242" y="312"/>
                  <a:pt x="242" y="313"/>
                </a:cubicBezTo>
                <a:cubicBezTo>
                  <a:pt x="243" y="316"/>
                  <a:pt x="243" y="319"/>
                  <a:pt x="243" y="322"/>
                </a:cubicBezTo>
                <a:cubicBezTo>
                  <a:pt x="243" y="327"/>
                  <a:pt x="243" y="331"/>
                  <a:pt x="245" y="336"/>
                </a:cubicBezTo>
                <a:cubicBezTo>
                  <a:pt x="245" y="337"/>
                  <a:pt x="245" y="337"/>
                  <a:pt x="245" y="338"/>
                </a:cubicBezTo>
                <a:cubicBezTo>
                  <a:pt x="245" y="344"/>
                  <a:pt x="246" y="349"/>
                  <a:pt x="247" y="355"/>
                </a:cubicBezTo>
                <a:cubicBezTo>
                  <a:pt x="248" y="358"/>
                  <a:pt x="249" y="361"/>
                  <a:pt x="247" y="365"/>
                </a:cubicBezTo>
                <a:cubicBezTo>
                  <a:pt x="245" y="368"/>
                  <a:pt x="246" y="369"/>
                  <a:pt x="249" y="373"/>
                </a:cubicBezTo>
                <a:cubicBezTo>
                  <a:pt x="251" y="375"/>
                  <a:pt x="251" y="376"/>
                  <a:pt x="249" y="378"/>
                </a:cubicBezTo>
                <a:cubicBezTo>
                  <a:pt x="247" y="381"/>
                  <a:pt x="247" y="384"/>
                  <a:pt x="250" y="386"/>
                </a:cubicBezTo>
                <a:cubicBezTo>
                  <a:pt x="251" y="387"/>
                  <a:pt x="252" y="387"/>
                  <a:pt x="253" y="388"/>
                </a:cubicBezTo>
                <a:cubicBezTo>
                  <a:pt x="253" y="389"/>
                  <a:pt x="253" y="390"/>
                  <a:pt x="252" y="391"/>
                </a:cubicBezTo>
                <a:cubicBezTo>
                  <a:pt x="252" y="393"/>
                  <a:pt x="252" y="395"/>
                  <a:pt x="252" y="398"/>
                </a:cubicBezTo>
                <a:cubicBezTo>
                  <a:pt x="252" y="399"/>
                  <a:pt x="252" y="401"/>
                  <a:pt x="254" y="402"/>
                </a:cubicBezTo>
                <a:cubicBezTo>
                  <a:pt x="255" y="403"/>
                  <a:pt x="256" y="403"/>
                  <a:pt x="258" y="404"/>
                </a:cubicBezTo>
                <a:cubicBezTo>
                  <a:pt x="260" y="404"/>
                  <a:pt x="262" y="405"/>
                  <a:pt x="265" y="405"/>
                </a:cubicBezTo>
                <a:cubicBezTo>
                  <a:pt x="265" y="405"/>
                  <a:pt x="266" y="406"/>
                  <a:pt x="267" y="406"/>
                </a:cubicBezTo>
                <a:cubicBezTo>
                  <a:pt x="276" y="406"/>
                  <a:pt x="276" y="406"/>
                  <a:pt x="276" y="406"/>
                </a:cubicBezTo>
                <a:cubicBezTo>
                  <a:pt x="277" y="406"/>
                  <a:pt x="277" y="406"/>
                  <a:pt x="278" y="405"/>
                </a:cubicBezTo>
                <a:cubicBezTo>
                  <a:pt x="279" y="405"/>
                  <a:pt x="282" y="405"/>
                  <a:pt x="282" y="403"/>
                </a:cubicBezTo>
                <a:cubicBezTo>
                  <a:pt x="283" y="401"/>
                  <a:pt x="283" y="399"/>
                  <a:pt x="282" y="397"/>
                </a:cubicBezTo>
                <a:cubicBezTo>
                  <a:pt x="282" y="395"/>
                  <a:pt x="281" y="393"/>
                  <a:pt x="280" y="392"/>
                </a:cubicBezTo>
                <a:cubicBezTo>
                  <a:pt x="278" y="390"/>
                  <a:pt x="276" y="389"/>
                  <a:pt x="276" y="386"/>
                </a:cubicBezTo>
                <a:cubicBezTo>
                  <a:pt x="276" y="384"/>
                  <a:pt x="274" y="382"/>
                  <a:pt x="275" y="380"/>
                </a:cubicBezTo>
                <a:cubicBezTo>
                  <a:pt x="275" y="379"/>
                  <a:pt x="275" y="379"/>
                  <a:pt x="275" y="378"/>
                </a:cubicBezTo>
                <a:cubicBezTo>
                  <a:pt x="274" y="376"/>
                  <a:pt x="274" y="375"/>
                  <a:pt x="275" y="373"/>
                </a:cubicBezTo>
                <a:cubicBezTo>
                  <a:pt x="277" y="371"/>
                  <a:pt x="277" y="368"/>
                  <a:pt x="276" y="365"/>
                </a:cubicBezTo>
                <a:cubicBezTo>
                  <a:pt x="274" y="359"/>
                  <a:pt x="274" y="353"/>
                  <a:pt x="273" y="347"/>
                </a:cubicBezTo>
                <a:cubicBezTo>
                  <a:pt x="272" y="343"/>
                  <a:pt x="272" y="340"/>
                  <a:pt x="271" y="336"/>
                </a:cubicBezTo>
                <a:cubicBezTo>
                  <a:pt x="270" y="333"/>
                  <a:pt x="270" y="330"/>
                  <a:pt x="269" y="327"/>
                </a:cubicBezTo>
                <a:cubicBezTo>
                  <a:pt x="269" y="322"/>
                  <a:pt x="269" y="318"/>
                  <a:pt x="267" y="314"/>
                </a:cubicBezTo>
                <a:cubicBezTo>
                  <a:pt x="267" y="313"/>
                  <a:pt x="267" y="313"/>
                  <a:pt x="267" y="313"/>
                </a:cubicBezTo>
                <a:cubicBezTo>
                  <a:pt x="266" y="307"/>
                  <a:pt x="266" y="301"/>
                  <a:pt x="265" y="295"/>
                </a:cubicBezTo>
                <a:cubicBezTo>
                  <a:pt x="264" y="292"/>
                  <a:pt x="263" y="289"/>
                  <a:pt x="263" y="286"/>
                </a:cubicBezTo>
                <a:cubicBezTo>
                  <a:pt x="263" y="281"/>
                  <a:pt x="263" y="275"/>
                  <a:pt x="264" y="269"/>
                </a:cubicBezTo>
                <a:cubicBezTo>
                  <a:pt x="264" y="268"/>
                  <a:pt x="264" y="266"/>
                  <a:pt x="264" y="265"/>
                </a:cubicBezTo>
                <a:cubicBezTo>
                  <a:pt x="265" y="261"/>
                  <a:pt x="265" y="257"/>
                  <a:pt x="266" y="252"/>
                </a:cubicBezTo>
                <a:cubicBezTo>
                  <a:pt x="266" y="249"/>
                  <a:pt x="266" y="245"/>
                  <a:pt x="266" y="242"/>
                </a:cubicBezTo>
                <a:cubicBezTo>
                  <a:pt x="266" y="238"/>
                  <a:pt x="266" y="234"/>
                  <a:pt x="267" y="231"/>
                </a:cubicBezTo>
                <a:cubicBezTo>
                  <a:pt x="268" y="226"/>
                  <a:pt x="267" y="221"/>
                  <a:pt x="267" y="216"/>
                </a:cubicBezTo>
                <a:cubicBezTo>
                  <a:pt x="267" y="214"/>
                  <a:pt x="266" y="211"/>
                  <a:pt x="266" y="209"/>
                </a:cubicBezTo>
                <a:cubicBezTo>
                  <a:pt x="269" y="208"/>
                  <a:pt x="272" y="205"/>
                  <a:pt x="274" y="203"/>
                </a:cubicBezTo>
                <a:cubicBezTo>
                  <a:pt x="274" y="204"/>
                  <a:pt x="274" y="205"/>
                  <a:pt x="274" y="207"/>
                </a:cubicBezTo>
                <a:cubicBezTo>
                  <a:pt x="275" y="207"/>
                  <a:pt x="275" y="207"/>
                  <a:pt x="275" y="207"/>
                </a:cubicBezTo>
                <a:cubicBezTo>
                  <a:pt x="276" y="204"/>
                  <a:pt x="277" y="200"/>
                  <a:pt x="278" y="197"/>
                </a:cubicBezTo>
                <a:cubicBezTo>
                  <a:pt x="279" y="195"/>
                  <a:pt x="279" y="193"/>
                  <a:pt x="280" y="191"/>
                </a:cubicBezTo>
                <a:cubicBezTo>
                  <a:pt x="281" y="188"/>
                  <a:pt x="282" y="184"/>
                  <a:pt x="283" y="181"/>
                </a:cubicBezTo>
                <a:cubicBezTo>
                  <a:pt x="284" y="176"/>
                  <a:pt x="285" y="172"/>
                  <a:pt x="285" y="167"/>
                </a:cubicBezTo>
                <a:cubicBezTo>
                  <a:pt x="286" y="162"/>
                  <a:pt x="287" y="157"/>
                  <a:pt x="288" y="153"/>
                </a:cubicBezTo>
                <a:cubicBezTo>
                  <a:pt x="288" y="150"/>
                  <a:pt x="289" y="147"/>
                  <a:pt x="288" y="144"/>
                </a:cubicBezTo>
                <a:cubicBezTo>
                  <a:pt x="288" y="139"/>
                  <a:pt x="287" y="134"/>
                  <a:pt x="286" y="129"/>
                </a:cubicBezTo>
                <a:cubicBezTo>
                  <a:pt x="284" y="123"/>
                  <a:pt x="283" y="117"/>
                  <a:pt x="282" y="111"/>
                </a:cubicBezTo>
                <a:cubicBezTo>
                  <a:pt x="281" y="105"/>
                  <a:pt x="280" y="97"/>
                  <a:pt x="278" y="91"/>
                </a:cubicBezTo>
                <a:cubicBezTo>
                  <a:pt x="278" y="90"/>
                  <a:pt x="278" y="89"/>
                  <a:pt x="277" y="88"/>
                </a:cubicBezTo>
                <a:cubicBezTo>
                  <a:pt x="277" y="85"/>
                  <a:pt x="276" y="81"/>
                  <a:pt x="275" y="78"/>
                </a:cubicBezTo>
                <a:cubicBezTo>
                  <a:pt x="275" y="76"/>
                  <a:pt x="274" y="75"/>
                  <a:pt x="272" y="74"/>
                </a:cubicBezTo>
                <a:cubicBezTo>
                  <a:pt x="269" y="73"/>
                  <a:pt x="265" y="71"/>
                  <a:pt x="262" y="70"/>
                </a:cubicBezTo>
                <a:cubicBezTo>
                  <a:pt x="257" y="68"/>
                  <a:pt x="252" y="67"/>
                  <a:pt x="247" y="65"/>
                </a:cubicBezTo>
                <a:cubicBezTo>
                  <a:pt x="243" y="64"/>
                  <a:pt x="240" y="62"/>
                  <a:pt x="238" y="58"/>
                </a:cubicBezTo>
                <a:cubicBezTo>
                  <a:pt x="237" y="58"/>
                  <a:pt x="237" y="57"/>
                  <a:pt x="237" y="56"/>
                </a:cubicBezTo>
                <a:cubicBezTo>
                  <a:pt x="237" y="55"/>
                  <a:pt x="237" y="53"/>
                  <a:pt x="237" y="51"/>
                </a:cubicBezTo>
                <a:cubicBezTo>
                  <a:pt x="237" y="50"/>
                  <a:pt x="238" y="48"/>
                  <a:pt x="238" y="47"/>
                </a:cubicBezTo>
                <a:cubicBezTo>
                  <a:pt x="239" y="46"/>
                  <a:pt x="239" y="46"/>
                  <a:pt x="240" y="45"/>
                </a:cubicBezTo>
                <a:cubicBezTo>
                  <a:pt x="241" y="44"/>
                  <a:pt x="242" y="44"/>
                  <a:pt x="243" y="42"/>
                </a:cubicBezTo>
                <a:cubicBezTo>
                  <a:pt x="243" y="42"/>
                  <a:pt x="243" y="41"/>
                  <a:pt x="243" y="41"/>
                </a:cubicBezTo>
                <a:cubicBezTo>
                  <a:pt x="244" y="39"/>
                  <a:pt x="246" y="37"/>
                  <a:pt x="246" y="35"/>
                </a:cubicBezTo>
                <a:cubicBezTo>
                  <a:pt x="247" y="29"/>
                  <a:pt x="247" y="23"/>
                  <a:pt x="246" y="17"/>
                </a:cubicBezTo>
                <a:cubicBezTo>
                  <a:pt x="245" y="11"/>
                  <a:pt x="242" y="5"/>
                  <a:pt x="236" y="2"/>
                </a:cubicBezTo>
                <a:cubicBezTo>
                  <a:pt x="234" y="1"/>
                  <a:pt x="232" y="0"/>
                  <a:pt x="229" y="0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5" name="Freeform 6"/>
          <p:cNvSpPr>
            <a:spLocks noEditPoints="1"/>
          </p:cNvSpPr>
          <p:nvPr/>
        </p:nvSpPr>
        <p:spPr bwMode="auto">
          <a:xfrm>
            <a:off x="3847466" y="4375115"/>
            <a:ext cx="3023376" cy="2307654"/>
          </a:xfrm>
          <a:custGeom>
            <a:avLst/>
            <a:gdLst>
              <a:gd name="T0" fmla="*/ 302 w 433"/>
              <a:gd name="T1" fmla="*/ 319 h 406"/>
              <a:gd name="T2" fmla="*/ 274 w 433"/>
              <a:gd name="T3" fmla="*/ 323 h 406"/>
              <a:gd name="T4" fmla="*/ 290 w 433"/>
              <a:gd name="T5" fmla="*/ 316 h 406"/>
              <a:gd name="T6" fmla="*/ 274 w 433"/>
              <a:gd name="T7" fmla="*/ 323 h 406"/>
              <a:gd name="T8" fmla="*/ 275 w 433"/>
              <a:gd name="T9" fmla="*/ 281 h 406"/>
              <a:gd name="T10" fmla="*/ 237 w 433"/>
              <a:gd name="T11" fmla="*/ 236 h 406"/>
              <a:gd name="T12" fmla="*/ 122 w 433"/>
              <a:gd name="T13" fmla="*/ 0 h 406"/>
              <a:gd name="T14" fmla="*/ 108 w 433"/>
              <a:gd name="T15" fmla="*/ 20 h 406"/>
              <a:gd name="T16" fmla="*/ 110 w 433"/>
              <a:gd name="T17" fmla="*/ 50 h 406"/>
              <a:gd name="T18" fmla="*/ 89 w 433"/>
              <a:gd name="T19" fmla="*/ 60 h 406"/>
              <a:gd name="T20" fmla="*/ 72 w 433"/>
              <a:gd name="T21" fmla="*/ 99 h 406"/>
              <a:gd name="T22" fmla="*/ 69 w 433"/>
              <a:gd name="T23" fmla="*/ 144 h 406"/>
              <a:gd name="T24" fmla="*/ 60 w 433"/>
              <a:gd name="T25" fmla="*/ 185 h 406"/>
              <a:gd name="T26" fmla="*/ 52 w 433"/>
              <a:gd name="T27" fmla="*/ 243 h 406"/>
              <a:gd name="T28" fmla="*/ 13 w 433"/>
              <a:gd name="T29" fmla="*/ 331 h 406"/>
              <a:gd name="T30" fmla="*/ 6 w 433"/>
              <a:gd name="T31" fmla="*/ 388 h 406"/>
              <a:gd name="T32" fmla="*/ 52 w 433"/>
              <a:gd name="T33" fmla="*/ 392 h 406"/>
              <a:gd name="T34" fmla="*/ 38 w 433"/>
              <a:gd name="T35" fmla="*/ 363 h 406"/>
              <a:gd name="T36" fmla="*/ 52 w 433"/>
              <a:gd name="T37" fmla="*/ 325 h 406"/>
              <a:gd name="T38" fmla="*/ 71 w 433"/>
              <a:gd name="T39" fmla="*/ 294 h 406"/>
              <a:gd name="T40" fmla="*/ 107 w 433"/>
              <a:gd name="T41" fmla="*/ 227 h 406"/>
              <a:gd name="T42" fmla="*/ 139 w 433"/>
              <a:gd name="T43" fmla="*/ 272 h 406"/>
              <a:gd name="T44" fmla="*/ 140 w 433"/>
              <a:gd name="T45" fmla="*/ 306 h 406"/>
              <a:gd name="T46" fmla="*/ 141 w 433"/>
              <a:gd name="T47" fmla="*/ 378 h 406"/>
              <a:gd name="T48" fmla="*/ 163 w 433"/>
              <a:gd name="T49" fmla="*/ 388 h 406"/>
              <a:gd name="T50" fmla="*/ 199 w 433"/>
              <a:gd name="T51" fmla="*/ 388 h 406"/>
              <a:gd name="T52" fmla="*/ 199 w 433"/>
              <a:gd name="T53" fmla="*/ 375 h 406"/>
              <a:gd name="T54" fmla="*/ 173 w 433"/>
              <a:gd name="T55" fmla="*/ 360 h 406"/>
              <a:gd name="T56" fmla="*/ 169 w 433"/>
              <a:gd name="T57" fmla="*/ 342 h 406"/>
              <a:gd name="T58" fmla="*/ 174 w 433"/>
              <a:gd name="T59" fmla="*/ 258 h 406"/>
              <a:gd name="T60" fmla="*/ 143 w 433"/>
              <a:gd name="T61" fmla="*/ 196 h 406"/>
              <a:gd name="T62" fmla="*/ 153 w 433"/>
              <a:gd name="T63" fmla="*/ 193 h 406"/>
              <a:gd name="T64" fmla="*/ 163 w 433"/>
              <a:gd name="T65" fmla="*/ 204 h 406"/>
              <a:gd name="T66" fmla="*/ 171 w 433"/>
              <a:gd name="T67" fmla="*/ 205 h 406"/>
              <a:gd name="T68" fmla="*/ 184 w 433"/>
              <a:gd name="T69" fmla="*/ 206 h 406"/>
              <a:gd name="T70" fmla="*/ 214 w 433"/>
              <a:gd name="T71" fmla="*/ 214 h 406"/>
              <a:gd name="T72" fmla="*/ 261 w 433"/>
              <a:gd name="T73" fmla="*/ 282 h 406"/>
              <a:gd name="T74" fmla="*/ 265 w 433"/>
              <a:gd name="T75" fmla="*/ 366 h 406"/>
              <a:gd name="T76" fmla="*/ 323 w 433"/>
              <a:gd name="T77" fmla="*/ 367 h 406"/>
              <a:gd name="T78" fmla="*/ 335 w 433"/>
              <a:gd name="T79" fmla="*/ 373 h 406"/>
              <a:gd name="T80" fmla="*/ 351 w 433"/>
              <a:gd name="T81" fmla="*/ 377 h 406"/>
              <a:gd name="T82" fmla="*/ 402 w 433"/>
              <a:gd name="T83" fmla="*/ 349 h 406"/>
              <a:gd name="T84" fmla="*/ 414 w 433"/>
              <a:gd name="T85" fmla="*/ 294 h 406"/>
              <a:gd name="T86" fmla="*/ 402 w 433"/>
              <a:gd name="T87" fmla="*/ 261 h 406"/>
              <a:gd name="T88" fmla="*/ 370 w 433"/>
              <a:gd name="T89" fmla="*/ 256 h 406"/>
              <a:gd name="T90" fmla="*/ 342 w 433"/>
              <a:gd name="T91" fmla="*/ 228 h 406"/>
              <a:gd name="T92" fmla="*/ 306 w 433"/>
              <a:gd name="T93" fmla="*/ 192 h 406"/>
              <a:gd name="T94" fmla="*/ 256 w 433"/>
              <a:gd name="T95" fmla="*/ 150 h 406"/>
              <a:gd name="T96" fmla="*/ 239 w 433"/>
              <a:gd name="T97" fmla="*/ 159 h 406"/>
              <a:gd name="T98" fmla="*/ 199 w 433"/>
              <a:gd name="T99" fmla="*/ 165 h 406"/>
              <a:gd name="T100" fmla="*/ 184 w 433"/>
              <a:gd name="T101" fmla="*/ 176 h 406"/>
              <a:gd name="T102" fmla="*/ 188 w 433"/>
              <a:gd name="T103" fmla="*/ 194 h 406"/>
              <a:gd name="T104" fmla="*/ 157 w 433"/>
              <a:gd name="T105" fmla="*/ 159 h 406"/>
              <a:gd name="T106" fmla="*/ 143 w 433"/>
              <a:gd name="T107" fmla="*/ 93 h 406"/>
              <a:gd name="T108" fmla="*/ 146 w 433"/>
              <a:gd name="T109" fmla="*/ 48 h 406"/>
              <a:gd name="T110" fmla="*/ 139 w 433"/>
              <a:gd name="T111" fmla="*/ 2 h 406"/>
              <a:gd name="T112" fmla="*/ 130 w 433"/>
              <a:gd name="T113" fmla="*/ 1 h 406"/>
              <a:gd name="T114" fmla="*/ 124 w 433"/>
              <a:gd name="T115" fmla="*/ 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33" h="406">
                <a:moveTo>
                  <a:pt x="322" y="347"/>
                </a:moveTo>
                <a:cubicBezTo>
                  <a:pt x="320" y="347"/>
                  <a:pt x="319" y="347"/>
                  <a:pt x="319" y="346"/>
                </a:cubicBezTo>
                <a:cubicBezTo>
                  <a:pt x="313" y="338"/>
                  <a:pt x="307" y="329"/>
                  <a:pt x="300" y="320"/>
                </a:cubicBezTo>
                <a:cubicBezTo>
                  <a:pt x="301" y="320"/>
                  <a:pt x="301" y="319"/>
                  <a:pt x="302" y="319"/>
                </a:cubicBezTo>
                <a:cubicBezTo>
                  <a:pt x="303" y="319"/>
                  <a:pt x="304" y="320"/>
                  <a:pt x="304" y="321"/>
                </a:cubicBezTo>
                <a:cubicBezTo>
                  <a:pt x="306" y="327"/>
                  <a:pt x="311" y="331"/>
                  <a:pt x="315" y="335"/>
                </a:cubicBezTo>
                <a:cubicBezTo>
                  <a:pt x="317" y="338"/>
                  <a:pt x="319" y="342"/>
                  <a:pt x="322" y="347"/>
                </a:cubicBezTo>
                <a:moveTo>
                  <a:pt x="274" y="323"/>
                </a:moveTo>
                <a:cubicBezTo>
                  <a:pt x="272" y="317"/>
                  <a:pt x="270" y="311"/>
                  <a:pt x="269" y="305"/>
                </a:cubicBezTo>
                <a:cubicBezTo>
                  <a:pt x="269" y="300"/>
                  <a:pt x="270" y="298"/>
                  <a:pt x="273" y="294"/>
                </a:cubicBezTo>
                <a:cubicBezTo>
                  <a:pt x="274" y="295"/>
                  <a:pt x="276" y="296"/>
                  <a:pt x="277" y="298"/>
                </a:cubicBezTo>
                <a:cubicBezTo>
                  <a:pt x="281" y="304"/>
                  <a:pt x="286" y="310"/>
                  <a:pt x="290" y="316"/>
                </a:cubicBezTo>
                <a:cubicBezTo>
                  <a:pt x="292" y="319"/>
                  <a:pt x="293" y="321"/>
                  <a:pt x="290" y="323"/>
                </a:cubicBezTo>
                <a:cubicBezTo>
                  <a:pt x="287" y="323"/>
                  <a:pt x="284" y="322"/>
                  <a:pt x="282" y="322"/>
                </a:cubicBezTo>
                <a:cubicBezTo>
                  <a:pt x="282" y="322"/>
                  <a:pt x="282" y="322"/>
                  <a:pt x="282" y="322"/>
                </a:cubicBezTo>
                <a:cubicBezTo>
                  <a:pt x="279" y="322"/>
                  <a:pt x="276" y="323"/>
                  <a:pt x="274" y="323"/>
                </a:cubicBezTo>
                <a:moveTo>
                  <a:pt x="282" y="296"/>
                </a:moveTo>
                <a:cubicBezTo>
                  <a:pt x="279" y="291"/>
                  <a:pt x="275" y="286"/>
                  <a:pt x="271" y="281"/>
                </a:cubicBezTo>
                <a:cubicBezTo>
                  <a:pt x="273" y="280"/>
                  <a:pt x="274" y="279"/>
                  <a:pt x="274" y="279"/>
                </a:cubicBezTo>
                <a:cubicBezTo>
                  <a:pt x="275" y="279"/>
                  <a:pt x="275" y="280"/>
                  <a:pt x="275" y="281"/>
                </a:cubicBezTo>
                <a:cubicBezTo>
                  <a:pt x="278" y="286"/>
                  <a:pt x="281" y="291"/>
                  <a:pt x="283" y="295"/>
                </a:cubicBezTo>
                <a:cubicBezTo>
                  <a:pt x="282" y="296"/>
                  <a:pt x="282" y="296"/>
                  <a:pt x="282" y="296"/>
                </a:cubicBezTo>
                <a:moveTo>
                  <a:pt x="259" y="266"/>
                </a:moveTo>
                <a:cubicBezTo>
                  <a:pt x="252" y="256"/>
                  <a:pt x="245" y="246"/>
                  <a:pt x="237" y="236"/>
                </a:cubicBezTo>
                <a:cubicBezTo>
                  <a:pt x="239" y="236"/>
                  <a:pt x="240" y="235"/>
                  <a:pt x="242" y="235"/>
                </a:cubicBezTo>
                <a:cubicBezTo>
                  <a:pt x="248" y="245"/>
                  <a:pt x="255" y="254"/>
                  <a:pt x="260" y="265"/>
                </a:cubicBezTo>
                <a:cubicBezTo>
                  <a:pt x="259" y="266"/>
                  <a:pt x="259" y="266"/>
                  <a:pt x="259" y="266"/>
                </a:cubicBezTo>
                <a:moveTo>
                  <a:pt x="122" y="0"/>
                </a:moveTo>
                <a:cubicBezTo>
                  <a:pt x="121" y="0"/>
                  <a:pt x="120" y="2"/>
                  <a:pt x="119" y="2"/>
                </a:cubicBezTo>
                <a:cubicBezTo>
                  <a:pt x="118" y="2"/>
                  <a:pt x="117" y="2"/>
                  <a:pt x="116" y="3"/>
                </a:cubicBezTo>
                <a:cubicBezTo>
                  <a:pt x="115" y="4"/>
                  <a:pt x="114" y="6"/>
                  <a:pt x="112" y="7"/>
                </a:cubicBezTo>
                <a:cubicBezTo>
                  <a:pt x="109" y="11"/>
                  <a:pt x="108" y="15"/>
                  <a:pt x="108" y="20"/>
                </a:cubicBezTo>
                <a:cubicBezTo>
                  <a:pt x="108" y="22"/>
                  <a:pt x="108" y="25"/>
                  <a:pt x="107" y="28"/>
                </a:cubicBezTo>
                <a:cubicBezTo>
                  <a:pt x="107" y="32"/>
                  <a:pt x="106" y="35"/>
                  <a:pt x="108" y="39"/>
                </a:cubicBezTo>
                <a:cubicBezTo>
                  <a:pt x="109" y="39"/>
                  <a:pt x="109" y="40"/>
                  <a:pt x="108" y="40"/>
                </a:cubicBezTo>
                <a:cubicBezTo>
                  <a:pt x="107" y="43"/>
                  <a:pt x="108" y="46"/>
                  <a:pt x="110" y="50"/>
                </a:cubicBezTo>
                <a:cubicBezTo>
                  <a:pt x="108" y="49"/>
                  <a:pt x="106" y="49"/>
                  <a:pt x="105" y="49"/>
                </a:cubicBezTo>
                <a:cubicBezTo>
                  <a:pt x="104" y="50"/>
                  <a:pt x="104" y="51"/>
                  <a:pt x="104" y="52"/>
                </a:cubicBezTo>
                <a:cubicBezTo>
                  <a:pt x="102" y="55"/>
                  <a:pt x="100" y="57"/>
                  <a:pt x="96" y="58"/>
                </a:cubicBezTo>
                <a:cubicBezTo>
                  <a:pt x="94" y="59"/>
                  <a:pt x="92" y="59"/>
                  <a:pt x="89" y="60"/>
                </a:cubicBezTo>
                <a:cubicBezTo>
                  <a:pt x="86" y="61"/>
                  <a:pt x="83" y="63"/>
                  <a:pt x="81" y="67"/>
                </a:cubicBezTo>
                <a:cubicBezTo>
                  <a:pt x="81" y="68"/>
                  <a:pt x="80" y="69"/>
                  <a:pt x="79" y="71"/>
                </a:cubicBezTo>
                <a:cubicBezTo>
                  <a:pt x="74" y="77"/>
                  <a:pt x="73" y="84"/>
                  <a:pt x="73" y="92"/>
                </a:cubicBezTo>
                <a:cubicBezTo>
                  <a:pt x="73" y="94"/>
                  <a:pt x="72" y="97"/>
                  <a:pt x="72" y="99"/>
                </a:cubicBezTo>
                <a:cubicBezTo>
                  <a:pt x="71" y="105"/>
                  <a:pt x="70" y="111"/>
                  <a:pt x="71" y="116"/>
                </a:cubicBezTo>
                <a:cubicBezTo>
                  <a:pt x="72" y="121"/>
                  <a:pt x="71" y="125"/>
                  <a:pt x="71" y="129"/>
                </a:cubicBezTo>
                <a:cubicBezTo>
                  <a:pt x="70" y="132"/>
                  <a:pt x="70" y="136"/>
                  <a:pt x="70" y="139"/>
                </a:cubicBezTo>
                <a:cubicBezTo>
                  <a:pt x="69" y="141"/>
                  <a:pt x="69" y="143"/>
                  <a:pt x="69" y="144"/>
                </a:cubicBezTo>
                <a:cubicBezTo>
                  <a:pt x="68" y="147"/>
                  <a:pt x="67" y="150"/>
                  <a:pt x="66" y="153"/>
                </a:cubicBezTo>
                <a:cubicBezTo>
                  <a:pt x="66" y="155"/>
                  <a:pt x="65" y="158"/>
                  <a:pt x="66" y="160"/>
                </a:cubicBezTo>
                <a:cubicBezTo>
                  <a:pt x="67" y="163"/>
                  <a:pt x="66" y="166"/>
                  <a:pt x="64" y="169"/>
                </a:cubicBezTo>
                <a:cubicBezTo>
                  <a:pt x="62" y="174"/>
                  <a:pt x="59" y="179"/>
                  <a:pt x="60" y="185"/>
                </a:cubicBezTo>
                <a:cubicBezTo>
                  <a:pt x="60" y="186"/>
                  <a:pt x="59" y="187"/>
                  <a:pt x="59" y="189"/>
                </a:cubicBezTo>
                <a:cubicBezTo>
                  <a:pt x="59" y="195"/>
                  <a:pt x="59" y="202"/>
                  <a:pt x="60" y="208"/>
                </a:cubicBezTo>
                <a:cubicBezTo>
                  <a:pt x="60" y="211"/>
                  <a:pt x="60" y="214"/>
                  <a:pt x="59" y="217"/>
                </a:cubicBezTo>
                <a:cubicBezTo>
                  <a:pt x="56" y="225"/>
                  <a:pt x="56" y="235"/>
                  <a:pt x="52" y="243"/>
                </a:cubicBezTo>
                <a:cubicBezTo>
                  <a:pt x="52" y="244"/>
                  <a:pt x="52" y="244"/>
                  <a:pt x="52" y="244"/>
                </a:cubicBezTo>
                <a:cubicBezTo>
                  <a:pt x="49" y="259"/>
                  <a:pt x="43" y="273"/>
                  <a:pt x="34" y="285"/>
                </a:cubicBezTo>
                <a:cubicBezTo>
                  <a:pt x="29" y="292"/>
                  <a:pt x="24" y="299"/>
                  <a:pt x="21" y="307"/>
                </a:cubicBezTo>
                <a:cubicBezTo>
                  <a:pt x="18" y="315"/>
                  <a:pt x="16" y="323"/>
                  <a:pt x="13" y="331"/>
                </a:cubicBezTo>
                <a:cubicBezTo>
                  <a:pt x="11" y="338"/>
                  <a:pt x="9" y="346"/>
                  <a:pt x="6" y="353"/>
                </a:cubicBezTo>
                <a:cubicBezTo>
                  <a:pt x="5" y="358"/>
                  <a:pt x="3" y="363"/>
                  <a:pt x="4" y="368"/>
                </a:cubicBezTo>
                <a:cubicBezTo>
                  <a:pt x="5" y="372"/>
                  <a:pt x="4" y="375"/>
                  <a:pt x="2" y="379"/>
                </a:cubicBezTo>
                <a:cubicBezTo>
                  <a:pt x="0" y="383"/>
                  <a:pt x="1" y="386"/>
                  <a:pt x="6" y="388"/>
                </a:cubicBezTo>
                <a:cubicBezTo>
                  <a:pt x="10" y="390"/>
                  <a:pt x="13" y="391"/>
                  <a:pt x="17" y="392"/>
                </a:cubicBezTo>
                <a:cubicBezTo>
                  <a:pt x="22" y="396"/>
                  <a:pt x="28" y="397"/>
                  <a:pt x="34" y="397"/>
                </a:cubicBezTo>
                <a:cubicBezTo>
                  <a:pt x="37" y="397"/>
                  <a:pt x="39" y="397"/>
                  <a:pt x="41" y="397"/>
                </a:cubicBezTo>
                <a:cubicBezTo>
                  <a:pt x="45" y="396"/>
                  <a:pt x="49" y="395"/>
                  <a:pt x="52" y="392"/>
                </a:cubicBezTo>
                <a:cubicBezTo>
                  <a:pt x="54" y="390"/>
                  <a:pt x="55" y="386"/>
                  <a:pt x="52" y="385"/>
                </a:cubicBezTo>
                <a:cubicBezTo>
                  <a:pt x="50" y="383"/>
                  <a:pt x="48" y="382"/>
                  <a:pt x="46" y="381"/>
                </a:cubicBezTo>
                <a:cubicBezTo>
                  <a:pt x="40" y="379"/>
                  <a:pt x="36" y="376"/>
                  <a:pt x="35" y="370"/>
                </a:cubicBezTo>
                <a:cubicBezTo>
                  <a:pt x="36" y="368"/>
                  <a:pt x="37" y="366"/>
                  <a:pt x="38" y="363"/>
                </a:cubicBezTo>
                <a:cubicBezTo>
                  <a:pt x="39" y="361"/>
                  <a:pt x="39" y="359"/>
                  <a:pt x="39" y="357"/>
                </a:cubicBezTo>
                <a:cubicBezTo>
                  <a:pt x="39" y="356"/>
                  <a:pt x="39" y="355"/>
                  <a:pt x="40" y="354"/>
                </a:cubicBezTo>
                <a:cubicBezTo>
                  <a:pt x="43" y="345"/>
                  <a:pt x="47" y="337"/>
                  <a:pt x="51" y="328"/>
                </a:cubicBezTo>
                <a:cubicBezTo>
                  <a:pt x="51" y="327"/>
                  <a:pt x="52" y="326"/>
                  <a:pt x="52" y="325"/>
                </a:cubicBezTo>
                <a:cubicBezTo>
                  <a:pt x="54" y="319"/>
                  <a:pt x="56" y="314"/>
                  <a:pt x="59" y="309"/>
                </a:cubicBezTo>
                <a:cubicBezTo>
                  <a:pt x="60" y="308"/>
                  <a:pt x="60" y="307"/>
                  <a:pt x="61" y="306"/>
                </a:cubicBezTo>
                <a:cubicBezTo>
                  <a:pt x="62" y="303"/>
                  <a:pt x="63" y="301"/>
                  <a:pt x="66" y="300"/>
                </a:cubicBezTo>
                <a:cubicBezTo>
                  <a:pt x="68" y="299"/>
                  <a:pt x="70" y="296"/>
                  <a:pt x="71" y="294"/>
                </a:cubicBezTo>
                <a:cubicBezTo>
                  <a:pt x="73" y="292"/>
                  <a:pt x="74" y="290"/>
                  <a:pt x="75" y="288"/>
                </a:cubicBezTo>
                <a:cubicBezTo>
                  <a:pt x="77" y="282"/>
                  <a:pt x="79" y="276"/>
                  <a:pt x="82" y="271"/>
                </a:cubicBezTo>
                <a:cubicBezTo>
                  <a:pt x="86" y="260"/>
                  <a:pt x="91" y="250"/>
                  <a:pt x="96" y="240"/>
                </a:cubicBezTo>
                <a:cubicBezTo>
                  <a:pt x="98" y="235"/>
                  <a:pt x="103" y="232"/>
                  <a:pt x="107" y="227"/>
                </a:cubicBezTo>
                <a:cubicBezTo>
                  <a:pt x="108" y="228"/>
                  <a:pt x="109" y="229"/>
                  <a:pt x="109" y="230"/>
                </a:cubicBezTo>
                <a:cubicBezTo>
                  <a:pt x="115" y="238"/>
                  <a:pt x="122" y="245"/>
                  <a:pt x="127" y="253"/>
                </a:cubicBezTo>
                <a:cubicBezTo>
                  <a:pt x="131" y="258"/>
                  <a:pt x="136" y="264"/>
                  <a:pt x="138" y="271"/>
                </a:cubicBezTo>
                <a:cubicBezTo>
                  <a:pt x="138" y="271"/>
                  <a:pt x="138" y="272"/>
                  <a:pt x="139" y="272"/>
                </a:cubicBezTo>
                <a:cubicBezTo>
                  <a:pt x="140" y="274"/>
                  <a:pt x="141" y="276"/>
                  <a:pt x="143" y="278"/>
                </a:cubicBezTo>
                <a:cubicBezTo>
                  <a:pt x="141" y="281"/>
                  <a:pt x="141" y="284"/>
                  <a:pt x="141" y="287"/>
                </a:cubicBezTo>
                <a:cubicBezTo>
                  <a:pt x="140" y="292"/>
                  <a:pt x="140" y="297"/>
                  <a:pt x="140" y="302"/>
                </a:cubicBezTo>
                <a:cubicBezTo>
                  <a:pt x="140" y="303"/>
                  <a:pt x="140" y="305"/>
                  <a:pt x="140" y="306"/>
                </a:cubicBezTo>
                <a:cubicBezTo>
                  <a:pt x="139" y="318"/>
                  <a:pt x="139" y="329"/>
                  <a:pt x="139" y="340"/>
                </a:cubicBezTo>
                <a:cubicBezTo>
                  <a:pt x="138" y="345"/>
                  <a:pt x="139" y="349"/>
                  <a:pt x="139" y="354"/>
                </a:cubicBezTo>
                <a:cubicBezTo>
                  <a:pt x="139" y="360"/>
                  <a:pt x="140" y="366"/>
                  <a:pt x="143" y="371"/>
                </a:cubicBezTo>
                <a:cubicBezTo>
                  <a:pt x="140" y="373"/>
                  <a:pt x="140" y="375"/>
                  <a:pt x="141" y="378"/>
                </a:cubicBezTo>
                <a:cubicBezTo>
                  <a:pt x="142" y="379"/>
                  <a:pt x="142" y="380"/>
                  <a:pt x="142" y="382"/>
                </a:cubicBezTo>
                <a:cubicBezTo>
                  <a:pt x="142" y="385"/>
                  <a:pt x="145" y="387"/>
                  <a:pt x="148" y="388"/>
                </a:cubicBezTo>
                <a:cubicBezTo>
                  <a:pt x="151" y="389"/>
                  <a:pt x="154" y="389"/>
                  <a:pt x="156" y="389"/>
                </a:cubicBezTo>
                <a:cubicBezTo>
                  <a:pt x="158" y="389"/>
                  <a:pt x="161" y="389"/>
                  <a:pt x="163" y="388"/>
                </a:cubicBezTo>
                <a:cubicBezTo>
                  <a:pt x="165" y="387"/>
                  <a:pt x="168" y="387"/>
                  <a:pt x="170" y="387"/>
                </a:cubicBezTo>
                <a:cubicBezTo>
                  <a:pt x="173" y="387"/>
                  <a:pt x="176" y="388"/>
                  <a:pt x="179" y="388"/>
                </a:cubicBezTo>
                <a:cubicBezTo>
                  <a:pt x="182" y="389"/>
                  <a:pt x="185" y="389"/>
                  <a:pt x="188" y="389"/>
                </a:cubicBezTo>
                <a:cubicBezTo>
                  <a:pt x="192" y="389"/>
                  <a:pt x="196" y="389"/>
                  <a:pt x="199" y="388"/>
                </a:cubicBezTo>
                <a:cubicBezTo>
                  <a:pt x="200" y="388"/>
                  <a:pt x="202" y="387"/>
                  <a:pt x="203" y="387"/>
                </a:cubicBezTo>
                <a:cubicBezTo>
                  <a:pt x="205" y="385"/>
                  <a:pt x="206" y="383"/>
                  <a:pt x="206" y="380"/>
                </a:cubicBezTo>
                <a:cubicBezTo>
                  <a:pt x="206" y="378"/>
                  <a:pt x="204" y="376"/>
                  <a:pt x="200" y="376"/>
                </a:cubicBezTo>
                <a:cubicBezTo>
                  <a:pt x="199" y="375"/>
                  <a:pt x="199" y="375"/>
                  <a:pt x="199" y="375"/>
                </a:cubicBezTo>
                <a:cubicBezTo>
                  <a:pt x="195" y="375"/>
                  <a:pt x="191" y="374"/>
                  <a:pt x="187" y="373"/>
                </a:cubicBezTo>
                <a:cubicBezTo>
                  <a:pt x="186" y="373"/>
                  <a:pt x="185" y="373"/>
                  <a:pt x="185" y="373"/>
                </a:cubicBezTo>
                <a:cubicBezTo>
                  <a:pt x="183" y="369"/>
                  <a:pt x="177" y="367"/>
                  <a:pt x="175" y="362"/>
                </a:cubicBezTo>
                <a:cubicBezTo>
                  <a:pt x="175" y="361"/>
                  <a:pt x="174" y="361"/>
                  <a:pt x="173" y="360"/>
                </a:cubicBezTo>
                <a:cubicBezTo>
                  <a:pt x="173" y="359"/>
                  <a:pt x="173" y="359"/>
                  <a:pt x="173" y="359"/>
                </a:cubicBezTo>
                <a:cubicBezTo>
                  <a:pt x="178" y="354"/>
                  <a:pt x="177" y="351"/>
                  <a:pt x="172" y="348"/>
                </a:cubicBezTo>
                <a:cubicBezTo>
                  <a:pt x="171" y="347"/>
                  <a:pt x="171" y="347"/>
                  <a:pt x="171" y="347"/>
                </a:cubicBezTo>
                <a:cubicBezTo>
                  <a:pt x="169" y="346"/>
                  <a:pt x="168" y="344"/>
                  <a:pt x="169" y="342"/>
                </a:cubicBezTo>
                <a:cubicBezTo>
                  <a:pt x="171" y="337"/>
                  <a:pt x="171" y="331"/>
                  <a:pt x="172" y="326"/>
                </a:cubicBezTo>
                <a:cubicBezTo>
                  <a:pt x="174" y="313"/>
                  <a:pt x="176" y="301"/>
                  <a:pt x="178" y="288"/>
                </a:cubicBezTo>
                <a:cubicBezTo>
                  <a:pt x="179" y="281"/>
                  <a:pt x="178" y="274"/>
                  <a:pt x="177" y="267"/>
                </a:cubicBezTo>
                <a:cubicBezTo>
                  <a:pt x="177" y="264"/>
                  <a:pt x="175" y="261"/>
                  <a:pt x="174" y="258"/>
                </a:cubicBezTo>
                <a:cubicBezTo>
                  <a:pt x="171" y="252"/>
                  <a:pt x="168" y="247"/>
                  <a:pt x="165" y="241"/>
                </a:cubicBezTo>
                <a:cubicBezTo>
                  <a:pt x="162" y="234"/>
                  <a:pt x="159" y="227"/>
                  <a:pt x="156" y="221"/>
                </a:cubicBezTo>
                <a:cubicBezTo>
                  <a:pt x="152" y="213"/>
                  <a:pt x="148" y="206"/>
                  <a:pt x="145" y="198"/>
                </a:cubicBezTo>
                <a:cubicBezTo>
                  <a:pt x="144" y="197"/>
                  <a:pt x="143" y="196"/>
                  <a:pt x="143" y="196"/>
                </a:cubicBezTo>
                <a:cubicBezTo>
                  <a:pt x="137" y="193"/>
                  <a:pt x="137" y="187"/>
                  <a:pt x="136" y="182"/>
                </a:cubicBezTo>
                <a:cubicBezTo>
                  <a:pt x="136" y="181"/>
                  <a:pt x="137" y="180"/>
                  <a:pt x="137" y="178"/>
                </a:cubicBezTo>
                <a:cubicBezTo>
                  <a:pt x="140" y="179"/>
                  <a:pt x="142" y="180"/>
                  <a:pt x="144" y="181"/>
                </a:cubicBezTo>
                <a:cubicBezTo>
                  <a:pt x="149" y="183"/>
                  <a:pt x="152" y="187"/>
                  <a:pt x="153" y="193"/>
                </a:cubicBezTo>
                <a:cubicBezTo>
                  <a:pt x="153" y="193"/>
                  <a:pt x="153" y="194"/>
                  <a:pt x="153" y="194"/>
                </a:cubicBezTo>
                <a:cubicBezTo>
                  <a:pt x="155" y="197"/>
                  <a:pt x="155" y="200"/>
                  <a:pt x="158" y="201"/>
                </a:cubicBezTo>
                <a:cubicBezTo>
                  <a:pt x="160" y="202"/>
                  <a:pt x="162" y="204"/>
                  <a:pt x="163" y="204"/>
                </a:cubicBezTo>
                <a:cubicBezTo>
                  <a:pt x="163" y="204"/>
                  <a:pt x="163" y="204"/>
                  <a:pt x="163" y="204"/>
                </a:cubicBezTo>
                <a:cubicBezTo>
                  <a:pt x="164" y="203"/>
                  <a:pt x="164" y="203"/>
                  <a:pt x="165" y="203"/>
                </a:cubicBezTo>
                <a:cubicBezTo>
                  <a:pt x="166" y="203"/>
                  <a:pt x="168" y="205"/>
                  <a:pt x="169" y="205"/>
                </a:cubicBezTo>
                <a:cubicBezTo>
                  <a:pt x="169" y="205"/>
                  <a:pt x="170" y="205"/>
                  <a:pt x="170" y="205"/>
                </a:cubicBezTo>
                <a:cubicBezTo>
                  <a:pt x="171" y="205"/>
                  <a:pt x="171" y="205"/>
                  <a:pt x="171" y="205"/>
                </a:cubicBezTo>
                <a:cubicBezTo>
                  <a:pt x="172" y="204"/>
                  <a:pt x="173" y="204"/>
                  <a:pt x="173" y="204"/>
                </a:cubicBezTo>
                <a:cubicBezTo>
                  <a:pt x="175" y="204"/>
                  <a:pt x="176" y="205"/>
                  <a:pt x="177" y="205"/>
                </a:cubicBezTo>
                <a:cubicBezTo>
                  <a:pt x="179" y="205"/>
                  <a:pt x="181" y="206"/>
                  <a:pt x="182" y="206"/>
                </a:cubicBezTo>
                <a:cubicBezTo>
                  <a:pt x="183" y="206"/>
                  <a:pt x="184" y="206"/>
                  <a:pt x="184" y="206"/>
                </a:cubicBezTo>
                <a:cubicBezTo>
                  <a:pt x="186" y="205"/>
                  <a:pt x="188" y="204"/>
                  <a:pt x="190" y="204"/>
                </a:cubicBezTo>
                <a:cubicBezTo>
                  <a:pt x="192" y="204"/>
                  <a:pt x="195" y="205"/>
                  <a:pt x="197" y="206"/>
                </a:cubicBezTo>
                <a:cubicBezTo>
                  <a:pt x="201" y="207"/>
                  <a:pt x="204" y="208"/>
                  <a:pt x="208" y="209"/>
                </a:cubicBezTo>
                <a:cubicBezTo>
                  <a:pt x="210" y="210"/>
                  <a:pt x="212" y="212"/>
                  <a:pt x="214" y="214"/>
                </a:cubicBezTo>
                <a:cubicBezTo>
                  <a:pt x="216" y="215"/>
                  <a:pt x="217" y="217"/>
                  <a:pt x="218" y="219"/>
                </a:cubicBezTo>
                <a:cubicBezTo>
                  <a:pt x="227" y="231"/>
                  <a:pt x="236" y="243"/>
                  <a:pt x="245" y="255"/>
                </a:cubicBezTo>
                <a:cubicBezTo>
                  <a:pt x="250" y="261"/>
                  <a:pt x="255" y="267"/>
                  <a:pt x="259" y="273"/>
                </a:cubicBezTo>
                <a:cubicBezTo>
                  <a:pt x="261" y="276"/>
                  <a:pt x="262" y="278"/>
                  <a:pt x="261" y="282"/>
                </a:cubicBezTo>
                <a:cubicBezTo>
                  <a:pt x="259" y="288"/>
                  <a:pt x="259" y="294"/>
                  <a:pt x="261" y="300"/>
                </a:cubicBezTo>
                <a:cubicBezTo>
                  <a:pt x="263" y="309"/>
                  <a:pt x="265" y="318"/>
                  <a:pt x="267" y="327"/>
                </a:cubicBezTo>
                <a:cubicBezTo>
                  <a:pt x="261" y="331"/>
                  <a:pt x="257" y="338"/>
                  <a:pt x="256" y="346"/>
                </a:cubicBezTo>
                <a:cubicBezTo>
                  <a:pt x="256" y="354"/>
                  <a:pt x="259" y="361"/>
                  <a:pt x="265" y="366"/>
                </a:cubicBezTo>
                <a:cubicBezTo>
                  <a:pt x="262" y="380"/>
                  <a:pt x="265" y="391"/>
                  <a:pt x="276" y="399"/>
                </a:cubicBezTo>
                <a:cubicBezTo>
                  <a:pt x="282" y="404"/>
                  <a:pt x="288" y="406"/>
                  <a:pt x="294" y="406"/>
                </a:cubicBezTo>
                <a:cubicBezTo>
                  <a:pt x="298" y="406"/>
                  <a:pt x="303" y="405"/>
                  <a:pt x="307" y="402"/>
                </a:cubicBezTo>
                <a:cubicBezTo>
                  <a:pt x="321" y="395"/>
                  <a:pt x="325" y="382"/>
                  <a:pt x="323" y="367"/>
                </a:cubicBezTo>
                <a:cubicBezTo>
                  <a:pt x="324" y="367"/>
                  <a:pt x="324" y="367"/>
                  <a:pt x="325" y="367"/>
                </a:cubicBezTo>
                <a:cubicBezTo>
                  <a:pt x="326" y="367"/>
                  <a:pt x="327" y="368"/>
                  <a:pt x="328" y="369"/>
                </a:cubicBezTo>
                <a:cubicBezTo>
                  <a:pt x="329" y="371"/>
                  <a:pt x="329" y="373"/>
                  <a:pt x="332" y="374"/>
                </a:cubicBezTo>
                <a:cubicBezTo>
                  <a:pt x="333" y="374"/>
                  <a:pt x="334" y="373"/>
                  <a:pt x="335" y="373"/>
                </a:cubicBezTo>
                <a:cubicBezTo>
                  <a:pt x="336" y="372"/>
                  <a:pt x="337" y="371"/>
                  <a:pt x="339" y="371"/>
                </a:cubicBezTo>
                <a:cubicBezTo>
                  <a:pt x="340" y="372"/>
                  <a:pt x="341" y="374"/>
                  <a:pt x="343" y="375"/>
                </a:cubicBezTo>
                <a:cubicBezTo>
                  <a:pt x="344" y="378"/>
                  <a:pt x="345" y="379"/>
                  <a:pt x="347" y="379"/>
                </a:cubicBezTo>
                <a:cubicBezTo>
                  <a:pt x="348" y="379"/>
                  <a:pt x="349" y="378"/>
                  <a:pt x="351" y="377"/>
                </a:cubicBezTo>
                <a:cubicBezTo>
                  <a:pt x="357" y="374"/>
                  <a:pt x="363" y="370"/>
                  <a:pt x="370" y="367"/>
                </a:cubicBezTo>
                <a:cubicBezTo>
                  <a:pt x="372" y="365"/>
                  <a:pt x="375" y="364"/>
                  <a:pt x="377" y="363"/>
                </a:cubicBezTo>
                <a:cubicBezTo>
                  <a:pt x="383" y="359"/>
                  <a:pt x="389" y="355"/>
                  <a:pt x="395" y="352"/>
                </a:cubicBezTo>
                <a:cubicBezTo>
                  <a:pt x="397" y="351"/>
                  <a:pt x="400" y="350"/>
                  <a:pt x="402" y="349"/>
                </a:cubicBezTo>
                <a:cubicBezTo>
                  <a:pt x="407" y="346"/>
                  <a:pt x="412" y="343"/>
                  <a:pt x="417" y="339"/>
                </a:cubicBezTo>
                <a:cubicBezTo>
                  <a:pt x="423" y="336"/>
                  <a:pt x="428" y="333"/>
                  <a:pt x="433" y="329"/>
                </a:cubicBezTo>
                <a:cubicBezTo>
                  <a:pt x="433" y="328"/>
                  <a:pt x="433" y="328"/>
                  <a:pt x="432" y="327"/>
                </a:cubicBezTo>
                <a:cubicBezTo>
                  <a:pt x="426" y="316"/>
                  <a:pt x="420" y="305"/>
                  <a:pt x="414" y="294"/>
                </a:cubicBezTo>
                <a:cubicBezTo>
                  <a:pt x="412" y="291"/>
                  <a:pt x="411" y="287"/>
                  <a:pt x="406" y="285"/>
                </a:cubicBezTo>
                <a:cubicBezTo>
                  <a:pt x="410" y="283"/>
                  <a:pt x="412" y="282"/>
                  <a:pt x="415" y="280"/>
                </a:cubicBezTo>
                <a:cubicBezTo>
                  <a:pt x="413" y="276"/>
                  <a:pt x="411" y="272"/>
                  <a:pt x="409" y="268"/>
                </a:cubicBezTo>
                <a:cubicBezTo>
                  <a:pt x="408" y="265"/>
                  <a:pt x="406" y="262"/>
                  <a:pt x="402" y="261"/>
                </a:cubicBezTo>
                <a:cubicBezTo>
                  <a:pt x="395" y="258"/>
                  <a:pt x="388" y="255"/>
                  <a:pt x="382" y="252"/>
                </a:cubicBezTo>
                <a:cubicBezTo>
                  <a:pt x="381" y="252"/>
                  <a:pt x="380" y="252"/>
                  <a:pt x="379" y="252"/>
                </a:cubicBezTo>
                <a:cubicBezTo>
                  <a:pt x="378" y="252"/>
                  <a:pt x="377" y="252"/>
                  <a:pt x="376" y="253"/>
                </a:cubicBezTo>
                <a:cubicBezTo>
                  <a:pt x="374" y="254"/>
                  <a:pt x="372" y="255"/>
                  <a:pt x="370" y="256"/>
                </a:cubicBezTo>
                <a:cubicBezTo>
                  <a:pt x="369" y="255"/>
                  <a:pt x="368" y="254"/>
                  <a:pt x="367" y="252"/>
                </a:cubicBezTo>
                <a:cubicBezTo>
                  <a:pt x="364" y="247"/>
                  <a:pt x="361" y="242"/>
                  <a:pt x="358" y="237"/>
                </a:cubicBezTo>
                <a:cubicBezTo>
                  <a:pt x="356" y="233"/>
                  <a:pt x="354" y="231"/>
                  <a:pt x="349" y="229"/>
                </a:cubicBezTo>
                <a:cubicBezTo>
                  <a:pt x="346" y="228"/>
                  <a:pt x="344" y="228"/>
                  <a:pt x="342" y="228"/>
                </a:cubicBezTo>
                <a:cubicBezTo>
                  <a:pt x="340" y="228"/>
                  <a:pt x="338" y="228"/>
                  <a:pt x="334" y="231"/>
                </a:cubicBezTo>
                <a:cubicBezTo>
                  <a:pt x="334" y="230"/>
                  <a:pt x="333" y="229"/>
                  <a:pt x="332" y="228"/>
                </a:cubicBezTo>
                <a:cubicBezTo>
                  <a:pt x="326" y="218"/>
                  <a:pt x="320" y="208"/>
                  <a:pt x="314" y="198"/>
                </a:cubicBezTo>
                <a:cubicBezTo>
                  <a:pt x="312" y="194"/>
                  <a:pt x="309" y="192"/>
                  <a:pt x="306" y="192"/>
                </a:cubicBezTo>
                <a:cubicBezTo>
                  <a:pt x="305" y="192"/>
                  <a:pt x="303" y="193"/>
                  <a:pt x="302" y="194"/>
                </a:cubicBezTo>
                <a:cubicBezTo>
                  <a:pt x="299" y="195"/>
                  <a:pt x="297" y="196"/>
                  <a:pt x="295" y="198"/>
                </a:cubicBezTo>
                <a:cubicBezTo>
                  <a:pt x="293" y="199"/>
                  <a:pt x="291" y="200"/>
                  <a:pt x="289" y="201"/>
                </a:cubicBezTo>
                <a:cubicBezTo>
                  <a:pt x="278" y="184"/>
                  <a:pt x="268" y="167"/>
                  <a:pt x="256" y="150"/>
                </a:cubicBezTo>
                <a:cubicBezTo>
                  <a:pt x="254" y="152"/>
                  <a:pt x="251" y="153"/>
                  <a:pt x="249" y="154"/>
                </a:cubicBezTo>
                <a:cubicBezTo>
                  <a:pt x="246" y="156"/>
                  <a:pt x="243" y="158"/>
                  <a:pt x="241" y="159"/>
                </a:cubicBezTo>
                <a:cubicBezTo>
                  <a:pt x="240" y="159"/>
                  <a:pt x="240" y="159"/>
                  <a:pt x="240" y="159"/>
                </a:cubicBezTo>
                <a:cubicBezTo>
                  <a:pt x="240" y="159"/>
                  <a:pt x="239" y="159"/>
                  <a:pt x="239" y="159"/>
                </a:cubicBezTo>
                <a:cubicBezTo>
                  <a:pt x="240" y="158"/>
                  <a:pt x="241" y="157"/>
                  <a:pt x="242" y="156"/>
                </a:cubicBezTo>
                <a:cubicBezTo>
                  <a:pt x="240" y="152"/>
                  <a:pt x="237" y="148"/>
                  <a:pt x="234" y="144"/>
                </a:cubicBezTo>
                <a:cubicBezTo>
                  <a:pt x="233" y="144"/>
                  <a:pt x="232" y="144"/>
                  <a:pt x="232" y="145"/>
                </a:cubicBezTo>
                <a:cubicBezTo>
                  <a:pt x="221" y="152"/>
                  <a:pt x="210" y="158"/>
                  <a:pt x="199" y="165"/>
                </a:cubicBezTo>
                <a:cubicBezTo>
                  <a:pt x="195" y="167"/>
                  <a:pt x="192" y="170"/>
                  <a:pt x="190" y="175"/>
                </a:cubicBezTo>
                <a:cubicBezTo>
                  <a:pt x="190" y="175"/>
                  <a:pt x="190" y="175"/>
                  <a:pt x="190" y="175"/>
                </a:cubicBezTo>
                <a:cubicBezTo>
                  <a:pt x="188" y="174"/>
                  <a:pt x="187" y="174"/>
                  <a:pt x="187" y="174"/>
                </a:cubicBezTo>
                <a:cubicBezTo>
                  <a:pt x="186" y="174"/>
                  <a:pt x="185" y="174"/>
                  <a:pt x="184" y="176"/>
                </a:cubicBezTo>
                <a:cubicBezTo>
                  <a:pt x="189" y="182"/>
                  <a:pt x="194" y="188"/>
                  <a:pt x="199" y="195"/>
                </a:cubicBezTo>
                <a:cubicBezTo>
                  <a:pt x="197" y="196"/>
                  <a:pt x="196" y="197"/>
                  <a:pt x="194" y="197"/>
                </a:cubicBezTo>
                <a:cubicBezTo>
                  <a:pt x="194" y="197"/>
                  <a:pt x="194" y="197"/>
                  <a:pt x="194" y="197"/>
                </a:cubicBezTo>
                <a:cubicBezTo>
                  <a:pt x="192" y="197"/>
                  <a:pt x="189" y="197"/>
                  <a:pt x="188" y="194"/>
                </a:cubicBezTo>
                <a:cubicBezTo>
                  <a:pt x="187" y="192"/>
                  <a:pt x="186" y="190"/>
                  <a:pt x="184" y="189"/>
                </a:cubicBezTo>
                <a:cubicBezTo>
                  <a:pt x="179" y="183"/>
                  <a:pt x="174" y="178"/>
                  <a:pt x="169" y="173"/>
                </a:cubicBezTo>
                <a:cubicBezTo>
                  <a:pt x="167" y="171"/>
                  <a:pt x="165" y="169"/>
                  <a:pt x="163" y="167"/>
                </a:cubicBezTo>
                <a:cubicBezTo>
                  <a:pt x="161" y="164"/>
                  <a:pt x="159" y="162"/>
                  <a:pt x="157" y="159"/>
                </a:cubicBezTo>
                <a:cubicBezTo>
                  <a:pt x="153" y="154"/>
                  <a:pt x="149" y="148"/>
                  <a:pt x="145" y="143"/>
                </a:cubicBezTo>
                <a:cubicBezTo>
                  <a:pt x="141" y="138"/>
                  <a:pt x="140" y="134"/>
                  <a:pt x="141" y="129"/>
                </a:cubicBezTo>
                <a:cubicBezTo>
                  <a:pt x="142" y="126"/>
                  <a:pt x="142" y="123"/>
                  <a:pt x="143" y="120"/>
                </a:cubicBezTo>
                <a:cubicBezTo>
                  <a:pt x="143" y="111"/>
                  <a:pt x="143" y="102"/>
                  <a:pt x="143" y="93"/>
                </a:cubicBezTo>
                <a:cubicBezTo>
                  <a:pt x="144" y="86"/>
                  <a:pt x="141" y="79"/>
                  <a:pt x="136" y="74"/>
                </a:cubicBezTo>
                <a:cubicBezTo>
                  <a:pt x="133" y="70"/>
                  <a:pt x="132" y="66"/>
                  <a:pt x="135" y="62"/>
                </a:cubicBezTo>
                <a:cubicBezTo>
                  <a:pt x="136" y="61"/>
                  <a:pt x="137" y="60"/>
                  <a:pt x="138" y="59"/>
                </a:cubicBezTo>
                <a:cubicBezTo>
                  <a:pt x="141" y="56"/>
                  <a:pt x="145" y="53"/>
                  <a:pt x="146" y="48"/>
                </a:cubicBezTo>
                <a:cubicBezTo>
                  <a:pt x="147" y="42"/>
                  <a:pt x="148" y="36"/>
                  <a:pt x="150" y="30"/>
                </a:cubicBezTo>
                <a:cubicBezTo>
                  <a:pt x="151" y="22"/>
                  <a:pt x="152" y="16"/>
                  <a:pt x="148" y="9"/>
                </a:cubicBezTo>
                <a:cubicBezTo>
                  <a:pt x="147" y="8"/>
                  <a:pt x="147" y="8"/>
                  <a:pt x="147" y="8"/>
                </a:cubicBezTo>
                <a:cubicBezTo>
                  <a:pt x="146" y="5"/>
                  <a:pt x="143" y="2"/>
                  <a:pt x="139" y="2"/>
                </a:cubicBezTo>
                <a:cubicBezTo>
                  <a:pt x="139" y="2"/>
                  <a:pt x="139" y="2"/>
                  <a:pt x="138" y="2"/>
                </a:cubicBezTo>
                <a:cubicBezTo>
                  <a:pt x="138" y="2"/>
                  <a:pt x="138" y="2"/>
                  <a:pt x="138" y="2"/>
                </a:cubicBezTo>
                <a:cubicBezTo>
                  <a:pt x="138" y="2"/>
                  <a:pt x="137" y="2"/>
                  <a:pt x="136" y="2"/>
                </a:cubicBezTo>
                <a:cubicBezTo>
                  <a:pt x="134" y="1"/>
                  <a:pt x="132" y="1"/>
                  <a:pt x="130" y="1"/>
                </a:cubicBezTo>
                <a:cubicBezTo>
                  <a:pt x="130" y="1"/>
                  <a:pt x="130" y="1"/>
                  <a:pt x="130" y="1"/>
                </a:cubicBezTo>
                <a:cubicBezTo>
                  <a:pt x="129" y="1"/>
                  <a:pt x="128" y="1"/>
                  <a:pt x="127" y="1"/>
                </a:cubicBezTo>
                <a:cubicBezTo>
                  <a:pt x="127" y="1"/>
                  <a:pt x="126" y="1"/>
                  <a:pt x="125" y="1"/>
                </a:cubicBezTo>
                <a:cubicBezTo>
                  <a:pt x="125" y="1"/>
                  <a:pt x="125" y="1"/>
                  <a:pt x="124" y="1"/>
                </a:cubicBezTo>
                <a:cubicBezTo>
                  <a:pt x="124" y="1"/>
                  <a:pt x="123" y="0"/>
                  <a:pt x="122" y="0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6" name="Прямоугольник 85"/>
          <p:cNvSpPr/>
          <p:nvPr/>
        </p:nvSpPr>
        <p:spPr>
          <a:xfrm>
            <a:off x="696699" y="6830482"/>
            <a:ext cx="8678141" cy="30572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914400" fontAlgn="base" hangingPunct="1">
              <a:spcBef>
                <a:spcPct val="0"/>
              </a:spcBef>
              <a:spcAft>
                <a:spcPts val="1000"/>
              </a:spcAft>
            </a:pPr>
            <a:r>
              <a:rPr lang="ru-RU" sz="4400" b="1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Собственник </a:t>
            </a:r>
            <a:r>
              <a:rPr lang="ru-RU" sz="4400" b="1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имущества</a:t>
            </a:r>
          </a:p>
          <a:p>
            <a:pPr lvl="0" defTabSz="914400" fontAlgn="base" hangingPunct="1">
              <a:spcBef>
                <a:spcPct val="0"/>
              </a:spcBef>
              <a:spcAft>
                <a:spcPts val="1000"/>
              </a:spcAft>
            </a:pPr>
            <a:endParaRPr lang="ru-RU" sz="4400" b="1" dirty="0">
              <a:solidFill>
                <a:srgbClr val="004C84"/>
              </a:solidFill>
              <a:latin typeface="Calibri" charset="0"/>
              <a:ea typeface="Calibri" charset="0"/>
              <a:cs typeface="Calibri" charset="0"/>
            </a:endParaRPr>
          </a:p>
          <a:p>
            <a:pPr lvl="0" defTabSz="914400" fontAlgn="base" hangingPunct="1">
              <a:spcBef>
                <a:spcPct val="0"/>
              </a:spcBef>
              <a:spcAft>
                <a:spcPts val="1000"/>
              </a:spcAft>
            </a:pPr>
            <a:r>
              <a:rPr lang="ru-RU" sz="4400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Государственные унитарные предприятия</a:t>
            </a:r>
          </a:p>
        </p:txBody>
      </p:sp>
      <p:grpSp>
        <p:nvGrpSpPr>
          <p:cNvPr id="87" name="Группа 86"/>
          <p:cNvGrpSpPr/>
          <p:nvPr/>
        </p:nvGrpSpPr>
        <p:grpSpPr>
          <a:xfrm rot="305465">
            <a:off x="10683656" y="4177510"/>
            <a:ext cx="2883736" cy="2007475"/>
            <a:chOff x="18345150" y="4173538"/>
            <a:chExt cx="1365251" cy="868363"/>
          </a:xfrm>
          <a:solidFill>
            <a:schemeClr val="accent1"/>
          </a:solidFill>
        </p:grpSpPr>
        <p:sp>
          <p:nvSpPr>
            <p:cNvPr id="88" name="Freeform 31"/>
            <p:cNvSpPr>
              <a:spLocks/>
            </p:cNvSpPr>
            <p:nvPr/>
          </p:nvSpPr>
          <p:spPr bwMode="auto">
            <a:xfrm>
              <a:off x="18543588" y="4340226"/>
              <a:ext cx="855663" cy="677863"/>
            </a:xfrm>
            <a:custGeom>
              <a:avLst/>
              <a:gdLst>
                <a:gd name="T0" fmla="*/ 104 w 327"/>
                <a:gd name="T1" fmla="*/ 177 h 259"/>
                <a:gd name="T2" fmla="*/ 42 w 327"/>
                <a:gd name="T3" fmla="*/ 172 h 259"/>
                <a:gd name="T4" fmla="*/ 2 w 327"/>
                <a:gd name="T5" fmla="*/ 141 h 259"/>
                <a:gd name="T6" fmla="*/ 23 w 327"/>
                <a:gd name="T7" fmla="*/ 53 h 259"/>
                <a:gd name="T8" fmla="*/ 31 w 327"/>
                <a:gd name="T9" fmla="*/ 22 h 259"/>
                <a:gd name="T10" fmla="*/ 83 w 327"/>
                <a:gd name="T11" fmla="*/ 21 h 259"/>
                <a:gd name="T12" fmla="*/ 146 w 327"/>
                <a:gd name="T13" fmla="*/ 0 h 259"/>
                <a:gd name="T14" fmla="*/ 141 w 327"/>
                <a:gd name="T15" fmla="*/ 3 h 259"/>
                <a:gd name="T16" fmla="*/ 94 w 327"/>
                <a:gd name="T17" fmla="*/ 31 h 259"/>
                <a:gd name="T18" fmla="*/ 69 w 327"/>
                <a:gd name="T19" fmla="*/ 68 h 259"/>
                <a:gd name="T20" fmla="*/ 137 w 327"/>
                <a:gd name="T21" fmla="*/ 69 h 259"/>
                <a:gd name="T22" fmla="*/ 152 w 327"/>
                <a:gd name="T23" fmla="*/ 56 h 259"/>
                <a:gd name="T24" fmla="*/ 191 w 327"/>
                <a:gd name="T25" fmla="*/ 59 h 259"/>
                <a:gd name="T26" fmla="*/ 274 w 327"/>
                <a:gd name="T27" fmla="*/ 112 h 259"/>
                <a:gd name="T28" fmla="*/ 313 w 327"/>
                <a:gd name="T29" fmla="*/ 146 h 259"/>
                <a:gd name="T30" fmla="*/ 307 w 327"/>
                <a:gd name="T31" fmla="*/ 184 h 259"/>
                <a:gd name="T32" fmla="*/ 264 w 327"/>
                <a:gd name="T33" fmla="*/ 152 h 259"/>
                <a:gd name="T34" fmla="*/ 257 w 327"/>
                <a:gd name="T35" fmla="*/ 150 h 259"/>
                <a:gd name="T36" fmla="*/ 259 w 327"/>
                <a:gd name="T37" fmla="*/ 157 h 259"/>
                <a:gd name="T38" fmla="*/ 288 w 327"/>
                <a:gd name="T39" fmla="*/ 202 h 259"/>
                <a:gd name="T40" fmla="*/ 255 w 327"/>
                <a:gd name="T41" fmla="*/ 206 h 259"/>
                <a:gd name="T42" fmla="*/ 232 w 327"/>
                <a:gd name="T43" fmla="*/ 179 h 259"/>
                <a:gd name="T44" fmla="*/ 227 w 327"/>
                <a:gd name="T45" fmla="*/ 183 h 259"/>
                <a:gd name="T46" fmla="*/ 251 w 327"/>
                <a:gd name="T47" fmla="*/ 211 h 259"/>
                <a:gd name="T48" fmla="*/ 229 w 327"/>
                <a:gd name="T49" fmla="*/ 237 h 259"/>
                <a:gd name="T50" fmla="*/ 201 w 327"/>
                <a:gd name="T51" fmla="*/ 206 h 259"/>
                <a:gd name="T52" fmla="*/ 196 w 327"/>
                <a:gd name="T53" fmla="*/ 211 h 259"/>
                <a:gd name="T54" fmla="*/ 211 w 327"/>
                <a:gd name="T55" fmla="*/ 256 h 259"/>
                <a:gd name="T56" fmla="*/ 185 w 327"/>
                <a:gd name="T57" fmla="*/ 255 h 259"/>
                <a:gd name="T58" fmla="*/ 178 w 327"/>
                <a:gd name="T59" fmla="*/ 234 h 259"/>
                <a:gd name="T60" fmla="*/ 151 w 327"/>
                <a:gd name="T61" fmla="*/ 209 h 259"/>
                <a:gd name="T62" fmla="*/ 123 w 327"/>
                <a:gd name="T63" fmla="*/ 195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27" h="259">
                  <a:moveTo>
                    <a:pt x="118" y="197"/>
                  </a:moveTo>
                  <a:cubicBezTo>
                    <a:pt x="116" y="188"/>
                    <a:pt x="112" y="181"/>
                    <a:pt x="104" y="177"/>
                  </a:cubicBezTo>
                  <a:cubicBezTo>
                    <a:pt x="95" y="173"/>
                    <a:pt x="87" y="174"/>
                    <a:pt x="80" y="178"/>
                  </a:cubicBezTo>
                  <a:cubicBezTo>
                    <a:pt x="72" y="165"/>
                    <a:pt x="57" y="161"/>
                    <a:pt x="42" y="172"/>
                  </a:cubicBezTo>
                  <a:cubicBezTo>
                    <a:pt x="37" y="169"/>
                    <a:pt x="33" y="165"/>
                    <a:pt x="28" y="161"/>
                  </a:cubicBezTo>
                  <a:cubicBezTo>
                    <a:pt x="19" y="154"/>
                    <a:pt x="11" y="147"/>
                    <a:pt x="2" y="141"/>
                  </a:cubicBezTo>
                  <a:cubicBezTo>
                    <a:pt x="0" y="140"/>
                    <a:pt x="0" y="138"/>
                    <a:pt x="1" y="137"/>
                  </a:cubicBezTo>
                  <a:cubicBezTo>
                    <a:pt x="8" y="109"/>
                    <a:pt x="15" y="81"/>
                    <a:pt x="23" y="53"/>
                  </a:cubicBezTo>
                  <a:cubicBezTo>
                    <a:pt x="25" y="43"/>
                    <a:pt x="27" y="34"/>
                    <a:pt x="30" y="25"/>
                  </a:cubicBezTo>
                  <a:cubicBezTo>
                    <a:pt x="30" y="24"/>
                    <a:pt x="30" y="23"/>
                    <a:pt x="31" y="22"/>
                  </a:cubicBezTo>
                  <a:cubicBezTo>
                    <a:pt x="36" y="24"/>
                    <a:pt x="41" y="25"/>
                    <a:pt x="46" y="27"/>
                  </a:cubicBezTo>
                  <a:cubicBezTo>
                    <a:pt x="59" y="30"/>
                    <a:pt x="71" y="27"/>
                    <a:pt x="83" y="21"/>
                  </a:cubicBezTo>
                  <a:cubicBezTo>
                    <a:pt x="97" y="15"/>
                    <a:pt x="110" y="8"/>
                    <a:pt x="125" y="4"/>
                  </a:cubicBezTo>
                  <a:cubicBezTo>
                    <a:pt x="132" y="2"/>
                    <a:pt x="139" y="1"/>
                    <a:pt x="146" y="0"/>
                  </a:cubicBezTo>
                  <a:cubicBezTo>
                    <a:pt x="147" y="1"/>
                    <a:pt x="147" y="1"/>
                    <a:pt x="147" y="1"/>
                  </a:cubicBezTo>
                  <a:cubicBezTo>
                    <a:pt x="145" y="2"/>
                    <a:pt x="143" y="2"/>
                    <a:pt x="141" y="3"/>
                  </a:cubicBezTo>
                  <a:cubicBezTo>
                    <a:pt x="139" y="3"/>
                    <a:pt x="137" y="4"/>
                    <a:pt x="134" y="5"/>
                  </a:cubicBezTo>
                  <a:cubicBezTo>
                    <a:pt x="118" y="9"/>
                    <a:pt x="105" y="18"/>
                    <a:pt x="94" y="31"/>
                  </a:cubicBezTo>
                  <a:cubicBezTo>
                    <a:pt x="88" y="40"/>
                    <a:pt x="80" y="47"/>
                    <a:pt x="71" y="53"/>
                  </a:cubicBezTo>
                  <a:cubicBezTo>
                    <a:pt x="64" y="57"/>
                    <a:pt x="64" y="63"/>
                    <a:pt x="69" y="68"/>
                  </a:cubicBezTo>
                  <a:cubicBezTo>
                    <a:pt x="74" y="76"/>
                    <a:pt x="83" y="80"/>
                    <a:pt x="92" y="82"/>
                  </a:cubicBezTo>
                  <a:cubicBezTo>
                    <a:pt x="109" y="85"/>
                    <a:pt x="124" y="80"/>
                    <a:pt x="137" y="69"/>
                  </a:cubicBezTo>
                  <a:cubicBezTo>
                    <a:pt x="140" y="66"/>
                    <a:pt x="143" y="62"/>
                    <a:pt x="146" y="58"/>
                  </a:cubicBezTo>
                  <a:cubicBezTo>
                    <a:pt x="148" y="57"/>
                    <a:pt x="149" y="56"/>
                    <a:pt x="152" y="56"/>
                  </a:cubicBezTo>
                  <a:cubicBezTo>
                    <a:pt x="162" y="57"/>
                    <a:pt x="171" y="55"/>
                    <a:pt x="180" y="49"/>
                  </a:cubicBezTo>
                  <a:cubicBezTo>
                    <a:pt x="184" y="52"/>
                    <a:pt x="187" y="56"/>
                    <a:pt x="191" y="59"/>
                  </a:cubicBezTo>
                  <a:cubicBezTo>
                    <a:pt x="208" y="74"/>
                    <a:pt x="225" y="89"/>
                    <a:pt x="244" y="100"/>
                  </a:cubicBezTo>
                  <a:cubicBezTo>
                    <a:pt x="253" y="106"/>
                    <a:pt x="263" y="111"/>
                    <a:pt x="274" y="112"/>
                  </a:cubicBezTo>
                  <a:cubicBezTo>
                    <a:pt x="275" y="112"/>
                    <a:pt x="276" y="113"/>
                    <a:pt x="277" y="114"/>
                  </a:cubicBezTo>
                  <a:cubicBezTo>
                    <a:pt x="290" y="123"/>
                    <a:pt x="303" y="133"/>
                    <a:pt x="313" y="146"/>
                  </a:cubicBezTo>
                  <a:cubicBezTo>
                    <a:pt x="316" y="150"/>
                    <a:pt x="319" y="155"/>
                    <a:pt x="321" y="161"/>
                  </a:cubicBezTo>
                  <a:cubicBezTo>
                    <a:pt x="327" y="174"/>
                    <a:pt x="317" y="182"/>
                    <a:pt x="307" y="184"/>
                  </a:cubicBezTo>
                  <a:cubicBezTo>
                    <a:pt x="299" y="185"/>
                    <a:pt x="293" y="183"/>
                    <a:pt x="287" y="177"/>
                  </a:cubicBezTo>
                  <a:cubicBezTo>
                    <a:pt x="280" y="169"/>
                    <a:pt x="272" y="160"/>
                    <a:pt x="264" y="152"/>
                  </a:cubicBezTo>
                  <a:cubicBezTo>
                    <a:pt x="263" y="151"/>
                    <a:pt x="262" y="150"/>
                    <a:pt x="261" y="149"/>
                  </a:cubicBezTo>
                  <a:cubicBezTo>
                    <a:pt x="260" y="149"/>
                    <a:pt x="258" y="149"/>
                    <a:pt x="257" y="150"/>
                  </a:cubicBezTo>
                  <a:cubicBezTo>
                    <a:pt x="256" y="150"/>
                    <a:pt x="256" y="152"/>
                    <a:pt x="256" y="154"/>
                  </a:cubicBezTo>
                  <a:cubicBezTo>
                    <a:pt x="257" y="155"/>
                    <a:pt x="258" y="156"/>
                    <a:pt x="259" y="157"/>
                  </a:cubicBezTo>
                  <a:cubicBezTo>
                    <a:pt x="267" y="166"/>
                    <a:pt x="275" y="175"/>
                    <a:pt x="284" y="184"/>
                  </a:cubicBezTo>
                  <a:cubicBezTo>
                    <a:pt x="289" y="189"/>
                    <a:pt x="290" y="196"/>
                    <a:pt x="288" y="202"/>
                  </a:cubicBezTo>
                  <a:cubicBezTo>
                    <a:pt x="286" y="209"/>
                    <a:pt x="280" y="212"/>
                    <a:pt x="274" y="213"/>
                  </a:cubicBezTo>
                  <a:cubicBezTo>
                    <a:pt x="266" y="214"/>
                    <a:pt x="260" y="212"/>
                    <a:pt x="255" y="206"/>
                  </a:cubicBezTo>
                  <a:cubicBezTo>
                    <a:pt x="248" y="197"/>
                    <a:pt x="240" y="189"/>
                    <a:pt x="233" y="180"/>
                  </a:cubicBezTo>
                  <a:cubicBezTo>
                    <a:pt x="233" y="180"/>
                    <a:pt x="232" y="179"/>
                    <a:pt x="232" y="179"/>
                  </a:cubicBezTo>
                  <a:cubicBezTo>
                    <a:pt x="230" y="177"/>
                    <a:pt x="228" y="177"/>
                    <a:pt x="227" y="179"/>
                  </a:cubicBezTo>
                  <a:cubicBezTo>
                    <a:pt x="226" y="180"/>
                    <a:pt x="226" y="182"/>
                    <a:pt x="227" y="183"/>
                  </a:cubicBezTo>
                  <a:cubicBezTo>
                    <a:pt x="229" y="186"/>
                    <a:pt x="231" y="189"/>
                    <a:pt x="234" y="192"/>
                  </a:cubicBezTo>
                  <a:cubicBezTo>
                    <a:pt x="239" y="198"/>
                    <a:pt x="245" y="205"/>
                    <a:pt x="251" y="211"/>
                  </a:cubicBezTo>
                  <a:cubicBezTo>
                    <a:pt x="256" y="218"/>
                    <a:pt x="256" y="224"/>
                    <a:pt x="251" y="231"/>
                  </a:cubicBezTo>
                  <a:cubicBezTo>
                    <a:pt x="245" y="238"/>
                    <a:pt x="236" y="240"/>
                    <a:pt x="229" y="237"/>
                  </a:cubicBezTo>
                  <a:cubicBezTo>
                    <a:pt x="227" y="236"/>
                    <a:pt x="224" y="235"/>
                    <a:pt x="223" y="233"/>
                  </a:cubicBezTo>
                  <a:cubicBezTo>
                    <a:pt x="215" y="224"/>
                    <a:pt x="208" y="215"/>
                    <a:pt x="201" y="206"/>
                  </a:cubicBezTo>
                  <a:cubicBezTo>
                    <a:pt x="199" y="203"/>
                    <a:pt x="197" y="202"/>
                    <a:pt x="195" y="203"/>
                  </a:cubicBezTo>
                  <a:cubicBezTo>
                    <a:pt x="193" y="205"/>
                    <a:pt x="193" y="207"/>
                    <a:pt x="196" y="211"/>
                  </a:cubicBezTo>
                  <a:cubicBezTo>
                    <a:pt x="203" y="219"/>
                    <a:pt x="209" y="227"/>
                    <a:pt x="216" y="235"/>
                  </a:cubicBezTo>
                  <a:cubicBezTo>
                    <a:pt x="222" y="243"/>
                    <a:pt x="220" y="252"/>
                    <a:pt x="211" y="256"/>
                  </a:cubicBezTo>
                  <a:cubicBezTo>
                    <a:pt x="205" y="259"/>
                    <a:pt x="200" y="258"/>
                    <a:pt x="194" y="257"/>
                  </a:cubicBezTo>
                  <a:cubicBezTo>
                    <a:pt x="191" y="257"/>
                    <a:pt x="188" y="256"/>
                    <a:pt x="185" y="255"/>
                  </a:cubicBezTo>
                  <a:cubicBezTo>
                    <a:pt x="182" y="254"/>
                    <a:pt x="179" y="252"/>
                    <a:pt x="176" y="251"/>
                  </a:cubicBezTo>
                  <a:cubicBezTo>
                    <a:pt x="177" y="245"/>
                    <a:pt x="177" y="239"/>
                    <a:pt x="178" y="234"/>
                  </a:cubicBezTo>
                  <a:cubicBezTo>
                    <a:pt x="181" y="219"/>
                    <a:pt x="169" y="207"/>
                    <a:pt x="154" y="211"/>
                  </a:cubicBezTo>
                  <a:cubicBezTo>
                    <a:pt x="152" y="211"/>
                    <a:pt x="152" y="211"/>
                    <a:pt x="151" y="209"/>
                  </a:cubicBezTo>
                  <a:cubicBezTo>
                    <a:pt x="149" y="206"/>
                    <a:pt x="147" y="203"/>
                    <a:pt x="145" y="201"/>
                  </a:cubicBezTo>
                  <a:cubicBezTo>
                    <a:pt x="139" y="193"/>
                    <a:pt x="133" y="191"/>
                    <a:pt x="123" y="195"/>
                  </a:cubicBezTo>
                  <a:cubicBezTo>
                    <a:pt x="121" y="195"/>
                    <a:pt x="120" y="196"/>
                    <a:pt x="118" y="19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9" name="Freeform 32"/>
            <p:cNvSpPr>
              <a:spLocks/>
            </p:cNvSpPr>
            <p:nvPr/>
          </p:nvSpPr>
          <p:spPr bwMode="auto">
            <a:xfrm>
              <a:off x="18732500" y="4319588"/>
              <a:ext cx="801688" cy="390525"/>
            </a:xfrm>
            <a:custGeom>
              <a:avLst/>
              <a:gdLst>
                <a:gd name="T0" fmla="*/ 108 w 307"/>
                <a:gd name="T1" fmla="*/ 47 h 149"/>
                <a:gd name="T2" fmla="*/ 90 w 307"/>
                <a:gd name="T3" fmla="*/ 56 h 149"/>
                <a:gd name="T4" fmla="*/ 76 w 307"/>
                <a:gd name="T5" fmla="*/ 56 h 149"/>
                <a:gd name="T6" fmla="*/ 72 w 307"/>
                <a:gd name="T7" fmla="*/ 58 h 149"/>
                <a:gd name="T8" fmla="*/ 48 w 307"/>
                <a:gd name="T9" fmla="*/ 80 h 149"/>
                <a:gd name="T10" fmla="*/ 7 w 307"/>
                <a:gd name="T11" fmla="*/ 77 h 149"/>
                <a:gd name="T12" fmla="*/ 6 w 307"/>
                <a:gd name="T13" fmla="*/ 76 h 149"/>
                <a:gd name="T14" fmla="*/ 6 w 307"/>
                <a:gd name="T15" fmla="*/ 65 h 149"/>
                <a:gd name="T16" fmla="*/ 28 w 307"/>
                <a:gd name="T17" fmla="*/ 44 h 149"/>
                <a:gd name="T18" fmla="*/ 67 w 307"/>
                <a:gd name="T19" fmla="*/ 19 h 149"/>
                <a:gd name="T20" fmla="*/ 103 w 307"/>
                <a:gd name="T21" fmla="*/ 5 h 149"/>
                <a:gd name="T22" fmla="*/ 131 w 307"/>
                <a:gd name="T23" fmla="*/ 1 h 149"/>
                <a:gd name="T24" fmla="*/ 169 w 307"/>
                <a:gd name="T25" fmla="*/ 12 h 149"/>
                <a:gd name="T26" fmla="*/ 236 w 307"/>
                <a:gd name="T27" fmla="*/ 3 h 149"/>
                <a:gd name="T28" fmla="*/ 238 w 307"/>
                <a:gd name="T29" fmla="*/ 2 h 149"/>
                <a:gd name="T30" fmla="*/ 307 w 307"/>
                <a:gd name="T31" fmla="*/ 96 h 149"/>
                <a:gd name="T32" fmla="*/ 293 w 307"/>
                <a:gd name="T33" fmla="*/ 104 h 149"/>
                <a:gd name="T34" fmla="*/ 283 w 307"/>
                <a:gd name="T35" fmla="*/ 115 h 149"/>
                <a:gd name="T36" fmla="*/ 273 w 307"/>
                <a:gd name="T37" fmla="*/ 135 h 149"/>
                <a:gd name="T38" fmla="*/ 248 w 307"/>
                <a:gd name="T39" fmla="*/ 149 h 149"/>
                <a:gd name="T40" fmla="*/ 245 w 307"/>
                <a:gd name="T41" fmla="*/ 148 h 149"/>
                <a:gd name="T42" fmla="*/ 208 w 307"/>
                <a:gd name="T43" fmla="*/ 115 h 149"/>
                <a:gd name="T44" fmla="*/ 204 w 307"/>
                <a:gd name="T45" fmla="*/ 113 h 149"/>
                <a:gd name="T46" fmla="*/ 170 w 307"/>
                <a:gd name="T47" fmla="*/ 99 h 149"/>
                <a:gd name="T48" fmla="*/ 110 w 307"/>
                <a:gd name="T49" fmla="*/ 49 h 149"/>
                <a:gd name="T50" fmla="*/ 108 w 307"/>
                <a:gd name="T51" fmla="*/ 4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7" h="149">
                  <a:moveTo>
                    <a:pt x="108" y="47"/>
                  </a:moveTo>
                  <a:cubicBezTo>
                    <a:pt x="103" y="52"/>
                    <a:pt x="97" y="56"/>
                    <a:pt x="90" y="56"/>
                  </a:cubicBezTo>
                  <a:cubicBezTo>
                    <a:pt x="85" y="57"/>
                    <a:pt x="81" y="56"/>
                    <a:pt x="76" y="56"/>
                  </a:cubicBezTo>
                  <a:cubicBezTo>
                    <a:pt x="74" y="56"/>
                    <a:pt x="73" y="56"/>
                    <a:pt x="72" y="58"/>
                  </a:cubicBezTo>
                  <a:cubicBezTo>
                    <a:pt x="66" y="67"/>
                    <a:pt x="58" y="75"/>
                    <a:pt x="48" y="80"/>
                  </a:cubicBezTo>
                  <a:cubicBezTo>
                    <a:pt x="34" y="86"/>
                    <a:pt x="20" y="85"/>
                    <a:pt x="7" y="77"/>
                  </a:cubicBezTo>
                  <a:cubicBezTo>
                    <a:pt x="7" y="76"/>
                    <a:pt x="6" y="76"/>
                    <a:pt x="6" y="76"/>
                  </a:cubicBezTo>
                  <a:cubicBezTo>
                    <a:pt x="0" y="71"/>
                    <a:pt x="0" y="69"/>
                    <a:pt x="6" y="65"/>
                  </a:cubicBezTo>
                  <a:cubicBezTo>
                    <a:pt x="14" y="59"/>
                    <a:pt x="22" y="52"/>
                    <a:pt x="28" y="44"/>
                  </a:cubicBezTo>
                  <a:cubicBezTo>
                    <a:pt x="38" y="31"/>
                    <a:pt x="51" y="23"/>
                    <a:pt x="67" y="19"/>
                  </a:cubicBezTo>
                  <a:cubicBezTo>
                    <a:pt x="79" y="16"/>
                    <a:pt x="92" y="12"/>
                    <a:pt x="103" y="5"/>
                  </a:cubicBezTo>
                  <a:cubicBezTo>
                    <a:pt x="112" y="0"/>
                    <a:pt x="121" y="1"/>
                    <a:pt x="131" y="1"/>
                  </a:cubicBezTo>
                  <a:cubicBezTo>
                    <a:pt x="144" y="3"/>
                    <a:pt x="157" y="7"/>
                    <a:pt x="169" y="12"/>
                  </a:cubicBezTo>
                  <a:cubicBezTo>
                    <a:pt x="193" y="20"/>
                    <a:pt x="215" y="17"/>
                    <a:pt x="236" y="3"/>
                  </a:cubicBezTo>
                  <a:cubicBezTo>
                    <a:pt x="236" y="3"/>
                    <a:pt x="237" y="2"/>
                    <a:pt x="238" y="2"/>
                  </a:cubicBezTo>
                  <a:cubicBezTo>
                    <a:pt x="261" y="33"/>
                    <a:pt x="284" y="64"/>
                    <a:pt x="307" y="96"/>
                  </a:cubicBezTo>
                  <a:cubicBezTo>
                    <a:pt x="302" y="99"/>
                    <a:pt x="297" y="102"/>
                    <a:pt x="293" y="104"/>
                  </a:cubicBezTo>
                  <a:cubicBezTo>
                    <a:pt x="288" y="107"/>
                    <a:pt x="285" y="110"/>
                    <a:pt x="283" y="115"/>
                  </a:cubicBezTo>
                  <a:cubicBezTo>
                    <a:pt x="281" y="122"/>
                    <a:pt x="277" y="129"/>
                    <a:pt x="273" y="135"/>
                  </a:cubicBezTo>
                  <a:cubicBezTo>
                    <a:pt x="267" y="144"/>
                    <a:pt x="258" y="148"/>
                    <a:pt x="248" y="149"/>
                  </a:cubicBezTo>
                  <a:cubicBezTo>
                    <a:pt x="247" y="149"/>
                    <a:pt x="246" y="148"/>
                    <a:pt x="245" y="148"/>
                  </a:cubicBezTo>
                  <a:cubicBezTo>
                    <a:pt x="235" y="135"/>
                    <a:pt x="221" y="125"/>
                    <a:pt x="208" y="115"/>
                  </a:cubicBezTo>
                  <a:cubicBezTo>
                    <a:pt x="207" y="114"/>
                    <a:pt x="205" y="114"/>
                    <a:pt x="204" y="113"/>
                  </a:cubicBezTo>
                  <a:cubicBezTo>
                    <a:pt x="191" y="112"/>
                    <a:pt x="181" y="105"/>
                    <a:pt x="170" y="99"/>
                  </a:cubicBezTo>
                  <a:cubicBezTo>
                    <a:pt x="148" y="84"/>
                    <a:pt x="128" y="67"/>
                    <a:pt x="110" y="49"/>
                  </a:cubicBezTo>
                  <a:cubicBezTo>
                    <a:pt x="110" y="48"/>
                    <a:pt x="109" y="48"/>
                    <a:pt x="108" y="4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0" name="Freeform 33"/>
            <p:cNvSpPr>
              <a:spLocks/>
            </p:cNvSpPr>
            <p:nvPr/>
          </p:nvSpPr>
          <p:spPr bwMode="auto">
            <a:xfrm>
              <a:off x="18345150" y="4308476"/>
              <a:ext cx="255588" cy="419100"/>
            </a:xfrm>
            <a:custGeom>
              <a:avLst/>
              <a:gdLst>
                <a:gd name="T0" fmla="*/ 49 w 98"/>
                <a:gd name="T1" fmla="*/ 160 h 160"/>
                <a:gd name="T2" fmla="*/ 33 w 98"/>
                <a:gd name="T3" fmla="*/ 156 h 160"/>
                <a:gd name="T4" fmla="*/ 14 w 98"/>
                <a:gd name="T5" fmla="*/ 151 h 160"/>
                <a:gd name="T6" fmla="*/ 3 w 98"/>
                <a:gd name="T7" fmla="*/ 132 h 160"/>
                <a:gd name="T8" fmla="*/ 31 w 98"/>
                <a:gd name="T9" fmla="*/ 22 h 160"/>
                <a:gd name="T10" fmla="*/ 34 w 98"/>
                <a:gd name="T11" fmla="*/ 12 h 160"/>
                <a:gd name="T12" fmla="*/ 51 w 98"/>
                <a:gd name="T13" fmla="*/ 2 h 160"/>
                <a:gd name="T14" fmla="*/ 87 w 98"/>
                <a:gd name="T15" fmla="*/ 11 h 160"/>
                <a:gd name="T16" fmla="*/ 97 w 98"/>
                <a:gd name="T17" fmla="*/ 28 h 160"/>
                <a:gd name="T18" fmla="*/ 65 w 98"/>
                <a:gd name="T19" fmla="*/ 149 h 160"/>
                <a:gd name="T20" fmla="*/ 49 w 98"/>
                <a:gd name="T21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160">
                  <a:moveTo>
                    <a:pt x="49" y="160"/>
                  </a:moveTo>
                  <a:cubicBezTo>
                    <a:pt x="45" y="159"/>
                    <a:pt x="39" y="157"/>
                    <a:pt x="33" y="156"/>
                  </a:cubicBezTo>
                  <a:cubicBezTo>
                    <a:pt x="26" y="154"/>
                    <a:pt x="20" y="152"/>
                    <a:pt x="14" y="151"/>
                  </a:cubicBezTo>
                  <a:cubicBezTo>
                    <a:pt x="4" y="148"/>
                    <a:pt x="0" y="141"/>
                    <a:pt x="3" y="132"/>
                  </a:cubicBezTo>
                  <a:cubicBezTo>
                    <a:pt x="12" y="95"/>
                    <a:pt x="22" y="59"/>
                    <a:pt x="31" y="22"/>
                  </a:cubicBezTo>
                  <a:cubicBezTo>
                    <a:pt x="32" y="19"/>
                    <a:pt x="33" y="15"/>
                    <a:pt x="34" y="12"/>
                  </a:cubicBezTo>
                  <a:cubicBezTo>
                    <a:pt x="36" y="4"/>
                    <a:pt x="43" y="0"/>
                    <a:pt x="51" y="2"/>
                  </a:cubicBezTo>
                  <a:cubicBezTo>
                    <a:pt x="63" y="5"/>
                    <a:pt x="75" y="8"/>
                    <a:pt x="87" y="11"/>
                  </a:cubicBezTo>
                  <a:cubicBezTo>
                    <a:pt x="94" y="13"/>
                    <a:pt x="98" y="21"/>
                    <a:pt x="97" y="28"/>
                  </a:cubicBezTo>
                  <a:cubicBezTo>
                    <a:pt x="86" y="68"/>
                    <a:pt x="76" y="108"/>
                    <a:pt x="65" y="149"/>
                  </a:cubicBezTo>
                  <a:cubicBezTo>
                    <a:pt x="63" y="156"/>
                    <a:pt x="58" y="160"/>
                    <a:pt x="49" y="16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1" name="Freeform 34"/>
            <p:cNvSpPr>
              <a:spLocks/>
            </p:cNvSpPr>
            <p:nvPr/>
          </p:nvSpPr>
          <p:spPr bwMode="auto">
            <a:xfrm>
              <a:off x="19359563" y="4173538"/>
              <a:ext cx="350838" cy="404813"/>
            </a:xfrm>
            <a:custGeom>
              <a:avLst/>
              <a:gdLst>
                <a:gd name="T0" fmla="*/ 134 w 134"/>
                <a:gd name="T1" fmla="*/ 117 h 155"/>
                <a:gd name="T2" fmla="*/ 128 w 134"/>
                <a:gd name="T3" fmla="*/ 129 h 155"/>
                <a:gd name="T4" fmla="*/ 99 w 134"/>
                <a:gd name="T5" fmla="*/ 151 h 155"/>
                <a:gd name="T6" fmla="*/ 78 w 134"/>
                <a:gd name="T7" fmla="*/ 147 h 155"/>
                <a:gd name="T8" fmla="*/ 5 w 134"/>
                <a:gd name="T9" fmla="*/ 47 h 155"/>
                <a:gd name="T10" fmla="*/ 8 w 134"/>
                <a:gd name="T11" fmla="*/ 26 h 155"/>
                <a:gd name="T12" fmla="*/ 37 w 134"/>
                <a:gd name="T13" fmla="*/ 5 h 155"/>
                <a:gd name="T14" fmla="*/ 57 w 134"/>
                <a:gd name="T15" fmla="*/ 9 h 155"/>
                <a:gd name="T16" fmla="*/ 131 w 134"/>
                <a:gd name="T17" fmla="*/ 109 h 155"/>
                <a:gd name="T18" fmla="*/ 134 w 134"/>
                <a:gd name="T19" fmla="*/ 117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4" h="155">
                  <a:moveTo>
                    <a:pt x="134" y="117"/>
                  </a:moveTo>
                  <a:cubicBezTo>
                    <a:pt x="134" y="122"/>
                    <a:pt x="132" y="126"/>
                    <a:pt x="128" y="129"/>
                  </a:cubicBezTo>
                  <a:cubicBezTo>
                    <a:pt x="118" y="136"/>
                    <a:pt x="108" y="144"/>
                    <a:pt x="99" y="151"/>
                  </a:cubicBezTo>
                  <a:cubicBezTo>
                    <a:pt x="92" y="155"/>
                    <a:pt x="83" y="154"/>
                    <a:pt x="78" y="147"/>
                  </a:cubicBezTo>
                  <a:cubicBezTo>
                    <a:pt x="54" y="114"/>
                    <a:pt x="30" y="81"/>
                    <a:pt x="5" y="47"/>
                  </a:cubicBezTo>
                  <a:cubicBezTo>
                    <a:pt x="0" y="40"/>
                    <a:pt x="1" y="32"/>
                    <a:pt x="8" y="26"/>
                  </a:cubicBezTo>
                  <a:cubicBezTo>
                    <a:pt x="18" y="19"/>
                    <a:pt x="27" y="12"/>
                    <a:pt x="37" y="5"/>
                  </a:cubicBezTo>
                  <a:cubicBezTo>
                    <a:pt x="44" y="0"/>
                    <a:pt x="52" y="2"/>
                    <a:pt x="57" y="9"/>
                  </a:cubicBezTo>
                  <a:cubicBezTo>
                    <a:pt x="82" y="42"/>
                    <a:pt x="106" y="76"/>
                    <a:pt x="131" y="109"/>
                  </a:cubicBezTo>
                  <a:cubicBezTo>
                    <a:pt x="132" y="111"/>
                    <a:pt x="133" y="114"/>
                    <a:pt x="134" y="1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" name="Freeform 35"/>
            <p:cNvSpPr>
              <a:spLocks/>
            </p:cNvSpPr>
            <p:nvPr/>
          </p:nvSpPr>
          <p:spPr bwMode="auto">
            <a:xfrm>
              <a:off x="18689638" y="4811713"/>
              <a:ext cx="141288" cy="161925"/>
            </a:xfrm>
            <a:custGeom>
              <a:avLst/>
              <a:gdLst>
                <a:gd name="T0" fmla="*/ 30 w 54"/>
                <a:gd name="T1" fmla="*/ 57 h 62"/>
                <a:gd name="T2" fmla="*/ 2 w 54"/>
                <a:gd name="T3" fmla="*/ 35 h 62"/>
                <a:gd name="T4" fmla="*/ 3 w 54"/>
                <a:gd name="T5" fmla="*/ 32 h 62"/>
                <a:gd name="T6" fmla="*/ 26 w 54"/>
                <a:gd name="T7" fmla="*/ 5 h 62"/>
                <a:gd name="T8" fmla="*/ 44 w 54"/>
                <a:gd name="T9" fmla="*/ 3 h 62"/>
                <a:gd name="T10" fmla="*/ 54 w 54"/>
                <a:gd name="T11" fmla="*/ 19 h 62"/>
                <a:gd name="T12" fmla="*/ 52 w 54"/>
                <a:gd name="T13" fmla="*/ 24 h 62"/>
                <a:gd name="T14" fmla="*/ 35 w 54"/>
                <a:gd name="T15" fmla="*/ 40 h 62"/>
                <a:gd name="T16" fmla="*/ 30 w 54"/>
                <a:gd name="T17" fmla="*/ 57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62">
                  <a:moveTo>
                    <a:pt x="30" y="57"/>
                  </a:moveTo>
                  <a:cubicBezTo>
                    <a:pt x="11" y="62"/>
                    <a:pt x="0" y="48"/>
                    <a:pt x="2" y="35"/>
                  </a:cubicBezTo>
                  <a:cubicBezTo>
                    <a:pt x="2" y="34"/>
                    <a:pt x="2" y="33"/>
                    <a:pt x="3" y="32"/>
                  </a:cubicBezTo>
                  <a:cubicBezTo>
                    <a:pt x="9" y="22"/>
                    <a:pt x="16" y="12"/>
                    <a:pt x="26" y="5"/>
                  </a:cubicBezTo>
                  <a:cubicBezTo>
                    <a:pt x="32" y="1"/>
                    <a:pt x="38" y="0"/>
                    <a:pt x="44" y="3"/>
                  </a:cubicBezTo>
                  <a:cubicBezTo>
                    <a:pt x="51" y="6"/>
                    <a:pt x="54" y="12"/>
                    <a:pt x="54" y="19"/>
                  </a:cubicBezTo>
                  <a:cubicBezTo>
                    <a:pt x="54" y="21"/>
                    <a:pt x="54" y="22"/>
                    <a:pt x="52" y="24"/>
                  </a:cubicBezTo>
                  <a:cubicBezTo>
                    <a:pt x="46" y="29"/>
                    <a:pt x="40" y="35"/>
                    <a:pt x="35" y="40"/>
                  </a:cubicBezTo>
                  <a:cubicBezTo>
                    <a:pt x="31" y="45"/>
                    <a:pt x="29" y="51"/>
                    <a:pt x="30" y="5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3" name="Freeform 36"/>
            <p:cNvSpPr>
              <a:spLocks/>
            </p:cNvSpPr>
            <p:nvPr/>
          </p:nvSpPr>
          <p:spPr bwMode="auto">
            <a:xfrm>
              <a:off x="18784888" y="4859338"/>
              <a:ext cx="142875" cy="153988"/>
            </a:xfrm>
            <a:custGeom>
              <a:avLst/>
              <a:gdLst>
                <a:gd name="T0" fmla="*/ 25 w 55"/>
                <a:gd name="T1" fmla="*/ 59 h 59"/>
                <a:gd name="T2" fmla="*/ 1 w 55"/>
                <a:gd name="T3" fmla="*/ 41 h 59"/>
                <a:gd name="T4" fmla="*/ 4 w 55"/>
                <a:gd name="T5" fmla="*/ 27 h 59"/>
                <a:gd name="T6" fmla="*/ 31 w 55"/>
                <a:gd name="T7" fmla="*/ 5 h 59"/>
                <a:gd name="T8" fmla="*/ 50 w 55"/>
                <a:gd name="T9" fmla="*/ 9 h 59"/>
                <a:gd name="T10" fmla="*/ 52 w 55"/>
                <a:gd name="T11" fmla="*/ 11 h 59"/>
                <a:gd name="T12" fmla="*/ 51 w 55"/>
                <a:gd name="T13" fmla="*/ 20 h 59"/>
                <a:gd name="T14" fmla="*/ 33 w 55"/>
                <a:gd name="T15" fmla="*/ 55 h 59"/>
                <a:gd name="T16" fmla="*/ 31 w 55"/>
                <a:gd name="T17" fmla="*/ 57 h 59"/>
                <a:gd name="T18" fmla="*/ 25 w 55"/>
                <a:gd name="T19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" h="59">
                  <a:moveTo>
                    <a:pt x="25" y="59"/>
                  </a:moveTo>
                  <a:cubicBezTo>
                    <a:pt x="15" y="58"/>
                    <a:pt x="4" y="51"/>
                    <a:pt x="1" y="41"/>
                  </a:cubicBezTo>
                  <a:cubicBezTo>
                    <a:pt x="0" y="36"/>
                    <a:pt x="1" y="31"/>
                    <a:pt x="4" y="27"/>
                  </a:cubicBezTo>
                  <a:cubicBezTo>
                    <a:pt x="12" y="18"/>
                    <a:pt x="20" y="10"/>
                    <a:pt x="31" y="5"/>
                  </a:cubicBezTo>
                  <a:cubicBezTo>
                    <a:pt x="40" y="0"/>
                    <a:pt x="44" y="1"/>
                    <a:pt x="50" y="9"/>
                  </a:cubicBezTo>
                  <a:cubicBezTo>
                    <a:pt x="50" y="10"/>
                    <a:pt x="51" y="10"/>
                    <a:pt x="52" y="11"/>
                  </a:cubicBezTo>
                  <a:cubicBezTo>
                    <a:pt x="55" y="16"/>
                    <a:pt x="55" y="16"/>
                    <a:pt x="51" y="20"/>
                  </a:cubicBezTo>
                  <a:cubicBezTo>
                    <a:pt x="42" y="30"/>
                    <a:pt x="35" y="41"/>
                    <a:pt x="33" y="55"/>
                  </a:cubicBezTo>
                  <a:cubicBezTo>
                    <a:pt x="33" y="56"/>
                    <a:pt x="32" y="57"/>
                    <a:pt x="31" y="57"/>
                  </a:cubicBezTo>
                  <a:cubicBezTo>
                    <a:pt x="29" y="58"/>
                    <a:pt x="27" y="58"/>
                    <a:pt x="25" y="5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4" name="Freeform 37"/>
            <p:cNvSpPr>
              <a:spLocks/>
            </p:cNvSpPr>
            <p:nvPr/>
          </p:nvSpPr>
          <p:spPr bwMode="auto">
            <a:xfrm>
              <a:off x="18886488" y="4906963"/>
              <a:ext cx="106363" cy="134938"/>
            </a:xfrm>
            <a:custGeom>
              <a:avLst/>
              <a:gdLst>
                <a:gd name="T0" fmla="*/ 41 w 41"/>
                <a:gd name="T1" fmla="*/ 16 h 52"/>
                <a:gd name="T2" fmla="*/ 36 w 41"/>
                <a:gd name="T3" fmla="*/ 39 h 52"/>
                <a:gd name="T4" fmla="*/ 16 w 41"/>
                <a:gd name="T5" fmla="*/ 50 h 52"/>
                <a:gd name="T6" fmla="*/ 8 w 41"/>
                <a:gd name="T7" fmla="*/ 47 h 52"/>
                <a:gd name="T8" fmla="*/ 1 w 41"/>
                <a:gd name="T9" fmla="*/ 36 h 52"/>
                <a:gd name="T10" fmla="*/ 19 w 41"/>
                <a:gd name="T11" fmla="*/ 5 h 52"/>
                <a:gd name="T12" fmla="*/ 26 w 41"/>
                <a:gd name="T13" fmla="*/ 1 h 52"/>
                <a:gd name="T14" fmla="*/ 41 w 41"/>
                <a:gd name="T15" fmla="*/ 1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52">
                  <a:moveTo>
                    <a:pt x="41" y="16"/>
                  </a:moveTo>
                  <a:cubicBezTo>
                    <a:pt x="39" y="22"/>
                    <a:pt x="38" y="31"/>
                    <a:pt x="36" y="39"/>
                  </a:cubicBezTo>
                  <a:cubicBezTo>
                    <a:pt x="34" y="49"/>
                    <a:pt x="27" y="52"/>
                    <a:pt x="16" y="50"/>
                  </a:cubicBezTo>
                  <a:cubicBezTo>
                    <a:pt x="13" y="49"/>
                    <a:pt x="11" y="48"/>
                    <a:pt x="8" y="47"/>
                  </a:cubicBezTo>
                  <a:cubicBezTo>
                    <a:pt x="3" y="45"/>
                    <a:pt x="0" y="41"/>
                    <a:pt x="1" y="36"/>
                  </a:cubicBezTo>
                  <a:cubicBezTo>
                    <a:pt x="4" y="23"/>
                    <a:pt x="10" y="14"/>
                    <a:pt x="19" y="5"/>
                  </a:cubicBezTo>
                  <a:cubicBezTo>
                    <a:pt x="20" y="3"/>
                    <a:pt x="23" y="2"/>
                    <a:pt x="26" y="1"/>
                  </a:cubicBezTo>
                  <a:cubicBezTo>
                    <a:pt x="34" y="0"/>
                    <a:pt x="41" y="6"/>
                    <a:pt x="41" y="1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" name="Freeform 38"/>
            <p:cNvSpPr>
              <a:spLocks/>
            </p:cNvSpPr>
            <p:nvPr/>
          </p:nvSpPr>
          <p:spPr bwMode="auto">
            <a:xfrm>
              <a:off x="18643600" y="4794251"/>
              <a:ext cx="90488" cy="82550"/>
            </a:xfrm>
            <a:custGeom>
              <a:avLst/>
              <a:gdLst>
                <a:gd name="T0" fmla="*/ 23 w 35"/>
                <a:gd name="T1" fmla="*/ 0 h 32"/>
                <a:gd name="T2" fmla="*/ 35 w 35"/>
                <a:gd name="T3" fmla="*/ 8 h 32"/>
                <a:gd name="T4" fmla="*/ 34 w 35"/>
                <a:gd name="T5" fmla="*/ 11 h 32"/>
                <a:gd name="T6" fmla="*/ 17 w 35"/>
                <a:gd name="T7" fmla="*/ 31 h 32"/>
                <a:gd name="T8" fmla="*/ 14 w 35"/>
                <a:gd name="T9" fmla="*/ 32 h 32"/>
                <a:gd name="T10" fmla="*/ 5 w 35"/>
                <a:gd name="T11" fmla="*/ 27 h 32"/>
                <a:gd name="T12" fmla="*/ 2 w 35"/>
                <a:gd name="T13" fmla="*/ 13 h 32"/>
                <a:gd name="T14" fmla="*/ 23 w 35"/>
                <a:gd name="T1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32">
                  <a:moveTo>
                    <a:pt x="23" y="0"/>
                  </a:moveTo>
                  <a:cubicBezTo>
                    <a:pt x="27" y="0"/>
                    <a:pt x="32" y="2"/>
                    <a:pt x="35" y="8"/>
                  </a:cubicBezTo>
                  <a:cubicBezTo>
                    <a:pt x="35" y="8"/>
                    <a:pt x="35" y="10"/>
                    <a:pt x="34" y="11"/>
                  </a:cubicBezTo>
                  <a:cubicBezTo>
                    <a:pt x="29" y="18"/>
                    <a:pt x="23" y="24"/>
                    <a:pt x="17" y="31"/>
                  </a:cubicBezTo>
                  <a:cubicBezTo>
                    <a:pt x="16" y="31"/>
                    <a:pt x="15" y="32"/>
                    <a:pt x="14" y="32"/>
                  </a:cubicBezTo>
                  <a:cubicBezTo>
                    <a:pt x="11" y="31"/>
                    <a:pt x="8" y="29"/>
                    <a:pt x="5" y="27"/>
                  </a:cubicBezTo>
                  <a:cubicBezTo>
                    <a:pt x="1" y="24"/>
                    <a:pt x="0" y="19"/>
                    <a:pt x="2" y="13"/>
                  </a:cubicBezTo>
                  <a:cubicBezTo>
                    <a:pt x="4" y="6"/>
                    <a:pt x="14" y="0"/>
                    <a:pt x="2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15" name="object 14"/>
          <p:cNvSpPr txBox="1"/>
          <p:nvPr/>
        </p:nvSpPr>
        <p:spPr>
          <a:xfrm>
            <a:off x="774142" y="1833606"/>
            <a:ext cx="22835716" cy="293413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spcBef>
                <a:spcPts val="120"/>
              </a:spcBef>
            </a:pPr>
            <a:r>
              <a:rPr lang="ru-RU" sz="5400" b="1" spc="5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в</a:t>
            </a:r>
            <a:r>
              <a:rPr lang="ru-RU" sz="5400" b="1" spc="5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праве у</a:t>
            </a:r>
            <a:r>
              <a:rPr lang="ru-RU" sz="5400" b="1" spc="5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твердить</a:t>
            </a:r>
            <a:r>
              <a:rPr lang="en-US" sz="5400" b="1" spc="5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:</a:t>
            </a:r>
            <a:endParaRPr lang="ru-RU" sz="5400" b="1" spc="5" dirty="0" smtClean="0">
              <a:solidFill>
                <a:srgbClr val="004C84"/>
              </a:solidFill>
              <a:latin typeface="Calibri" charset="0"/>
              <a:ea typeface="Calibri" charset="0"/>
              <a:cs typeface="Calibri" charset="0"/>
            </a:endParaRPr>
          </a:p>
          <a:p>
            <a:pPr lvl="0">
              <a:spcBef>
                <a:spcPts val="120"/>
              </a:spcBef>
            </a:pPr>
            <a:r>
              <a:rPr lang="ru-RU" sz="4000" i="1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или </a:t>
            </a:r>
            <a:r>
              <a:rPr lang="ru-RU" sz="4000" i="1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иным уполномоченным высшим исполнительным органом государственной власти субъекта РФ органом </a:t>
            </a:r>
          </a:p>
          <a:p>
            <a:pPr>
              <a:spcBef>
                <a:spcPts val="120"/>
              </a:spcBef>
            </a:pPr>
            <a:endParaRPr sz="5400" b="1" spc="5" dirty="0">
              <a:solidFill>
                <a:srgbClr val="004C84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6" name="Freeform 5"/>
          <p:cNvSpPr>
            <a:spLocks/>
          </p:cNvSpPr>
          <p:nvPr/>
        </p:nvSpPr>
        <p:spPr bwMode="auto">
          <a:xfrm rot="5400000">
            <a:off x="8730464" y="5182959"/>
            <a:ext cx="1394840" cy="518082"/>
          </a:xfrm>
          <a:custGeom>
            <a:avLst/>
            <a:gdLst>
              <a:gd name="T0" fmla="*/ 0 w 286"/>
              <a:gd name="T1" fmla="*/ 143 h 143"/>
              <a:gd name="T2" fmla="*/ 143 w 286"/>
              <a:gd name="T3" fmla="*/ 0 h 143"/>
              <a:gd name="T4" fmla="*/ 286 w 286"/>
              <a:gd name="T5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6" h="143">
                <a:moveTo>
                  <a:pt x="0" y="143"/>
                </a:moveTo>
                <a:lnTo>
                  <a:pt x="143" y="0"/>
                </a:lnTo>
                <a:lnTo>
                  <a:pt x="286" y="143"/>
                </a:lnTo>
              </a:path>
            </a:pathLst>
          </a:custGeom>
          <a:solidFill>
            <a:srgbClr val="004C84"/>
          </a:solidFill>
          <a:ln w="101600" cap="flat">
            <a:solidFill>
              <a:schemeClr val="tx1">
                <a:lumMod val="40000"/>
                <a:lumOff val="60000"/>
              </a:schemeClr>
            </a:solidFill>
            <a:prstDash val="solid"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7" name="Freeform 5"/>
          <p:cNvSpPr>
            <a:spLocks/>
          </p:cNvSpPr>
          <p:nvPr/>
        </p:nvSpPr>
        <p:spPr bwMode="auto">
          <a:xfrm rot="16200000" flipH="1">
            <a:off x="13984908" y="5309744"/>
            <a:ext cx="1537733" cy="438396"/>
          </a:xfrm>
          <a:custGeom>
            <a:avLst/>
            <a:gdLst>
              <a:gd name="T0" fmla="*/ 0 w 286"/>
              <a:gd name="T1" fmla="*/ 143 h 143"/>
              <a:gd name="T2" fmla="*/ 143 w 286"/>
              <a:gd name="T3" fmla="*/ 0 h 143"/>
              <a:gd name="T4" fmla="*/ 286 w 286"/>
              <a:gd name="T5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6" h="143">
                <a:moveTo>
                  <a:pt x="0" y="143"/>
                </a:moveTo>
                <a:lnTo>
                  <a:pt x="143" y="0"/>
                </a:lnTo>
                <a:lnTo>
                  <a:pt x="286" y="143"/>
                </a:lnTo>
              </a:path>
            </a:pathLst>
          </a:custGeom>
          <a:solidFill>
            <a:srgbClr val="004C84"/>
          </a:solidFill>
          <a:ln w="101600" cap="flat">
            <a:solidFill>
              <a:schemeClr val="tx1">
                <a:lumMod val="40000"/>
                <a:lumOff val="60000"/>
              </a:schemeClr>
            </a:solidFill>
            <a:prstDash val="solid"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2" name="Изображение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84" y="245354"/>
            <a:ext cx="3470656" cy="2431406"/>
          </a:xfrm>
          <a:prstGeom prst="rect">
            <a:avLst/>
          </a:prstGeom>
        </p:spPr>
      </p:pic>
      <p:grpSp>
        <p:nvGrpSpPr>
          <p:cNvPr id="41" name="Группа 40"/>
          <p:cNvGrpSpPr/>
          <p:nvPr/>
        </p:nvGrpSpPr>
        <p:grpSpPr>
          <a:xfrm>
            <a:off x="1114426" y="10807530"/>
            <a:ext cx="6593592" cy="2358703"/>
            <a:chOff x="360362" y="5060702"/>
            <a:chExt cx="3043787" cy="1254373"/>
          </a:xfrm>
        </p:grpSpPr>
        <p:sp>
          <p:nvSpPr>
            <p:cNvPr id="43" name="Стрелка: пятиугольник 27"/>
            <p:cNvSpPr/>
            <p:nvPr/>
          </p:nvSpPr>
          <p:spPr>
            <a:xfrm>
              <a:off x="360362" y="5060702"/>
              <a:ext cx="3043787" cy="1254373"/>
            </a:xfrm>
            <a:prstGeom prst="homePlate">
              <a:avLst>
                <a:gd name="adj" fmla="val 22349"/>
              </a:avLst>
            </a:prstGeom>
            <a:noFill/>
            <a:ln>
              <a:solidFill>
                <a:srgbClr val="004C8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963008" y="5343658"/>
              <a:ext cx="1697906" cy="445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800" b="1" dirty="0" smtClean="0">
                  <a:solidFill>
                    <a:srgbClr val="004C84"/>
                  </a:solidFill>
                  <a:latin typeface="Calibri" charset="0"/>
                  <a:ea typeface="Calibri" charset="0"/>
                  <a:cs typeface="Calibri" charset="0"/>
                </a:rPr>
                <a:t>Не требуется</a:t>
              </a:r>
              <a:endParaRPr lang="ru-RU" sz="4800" b="1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5495926" y="10464134"/>
            <a:ext cx="18221324" cy="2719191"/>
            <a:chOff x="3371615" y="5060702"/>
            <a:chExt cx="8458435" cy="1254373"/>
          </a:xfrm>
          <a:noFill/>
        </p:grpSpPr>
        <p:grpSp>
          <p:nvGrpSpPr>
            <p:cNvPr id="47" name="Группа 46"/>
            <p:cNvGrpSpPr/>
            <p:nvPr/>
          </p:nvGrpSpPr>
          <p:grpSpPr>
            <a:xfrm>
              <a:off x="3371615" y="5060702"/>
              <a:ext cx="8458435" cy="1254373"/>
              <a:chOff x="2989261" y="5265898"/>
              <a:chExt cx="8458435" cy="1049177"/>
            </a:xfrm>
            <a:grpFill/>
          </p:grpSpPr>
          <p:sp>
            <p:nvSpPr>
              <p:cNvPr id="49" name="Стрелка: шеврон 28"/>
              <p:cNvSpPr/>
              <p:nvPr/>
            </p:nvSpPr>
            <p:spPr>
              <a:xfrm>
                <a:off x="2989261" y="5265898"/>
                <a:ext cx="600075" cy="1049177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800">
                  <a:solidFill>
                    <a:srgbClr val="004C84"/>
                  </a:solidFill>
                </a:endParaRPr>
              </a:p>
            </p:txBody>
          </p:sp>
          <p:sp>
            <p:nvSpPr>
              <p:cNvPr id="50" name="Стрелка: пятиугольник 30"/>
              <p:cNvSpPr/>
              <p:nvPr/>
            </p:nvSpPr>
            <p:spPr>
              <a:xfrm>
                <a:off x="3289298" y="5265898"/>
                <a:ext cx="8158398" cy="1049177"/>
              </a:xfrm>
              <a:prstGeom prst="homePlate">
                <a:avLst>
                  <a:gd name="adj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800" dirty="0">
                  <a:solidFill>
                    <a:srgbClr val="004C84"/>
                  </a:solidFill>
                </a:endParaRPr>
              </a:p>
            </p:txBody>
          </p:sp>
        </p:grpSp>
        <p:sp>
          <p:nvSpPr>
            <p:cNvPr id="48" name="AutoShape 16"/>
            <p:cNvSpPr>
              <a:spLocks noChangeArrowheads="1"/>
            </p:cNvSpPr>
            <p:nvPr/>
          </p:nvSpPr>
          <p:spPr bwMode="auto">
            <a:xfrm>
              <a:off x="4578669" y="5171044"/>
              <a:ext cx="7125651" cy="1049177"/>
            </a:xfrm>
            <a:prstGeom prst="roundRect">
              <a:avLst>
                <a:gd name="adj" fmla="val 2260"/>
              </a:avLst>
            </a:prstGeom>
            <a:grpFill/>
            <a:ln w="9525" cap="sq">
              <a:noFill/>
              <a:prstDash val="solid"/>
              <a:miter lim="800000"/>
              <a:headEnd/>
              <a:tailEnd/>
            </a:ln>
            <a:effectLst/>
            <a:extLst/>
          </p:spPr>
          <p:txBody>
            <a:bodyPr wrap="square" lIns="90000" tIns="46800" rIns="90000" bIns="46800" anchor="ctr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lvl="1" algn="l">
                <a:buClr>
                  <a:schemeClr val="accent1"/>
                </a:buClr>
              </a:pPr>
              <a:r>
                <a:rPr lang="ru-RU" sz="4400" b="1" dirty="0" smtClean="0">
                  <a:solidFill>
                    <a:srgbClr val="004C84"/>
                  </a:solidFill>
                  <a:latin typeface="Calibri" charset="0"/>
                  <a:ea typeface="Calibri" charset="0"/>
                  <a:cs typeface="Calibri" charset="0"/>
                </a:rPr>
                <a:t>в отношении АО</a:t>
              </a:r>
              <a:endParaRPr lang="ru-RU" sz="4400" b="1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43807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82B1A3AB-B01A-784E-B943-A377966B6C7D}"/>
              </a:ext>
            </a:extLst>
          </p:cNvPr>
          <p:cNvSpPr/>
          <p:nvPr/>
        </p:nvSpPr>
        <p:spPr>
          <a:xfrm>
            <a:off x="0" y="0"/>
            <a:ext cx="24384000" cy="13716000"/>
          </a:xfrm>
          <a:prstGeom prst="rect">
            <a:avLst/>
          </a:prstGeom>
          <a:gradFill>
            <a:gsLst>
              <a:gs pos="0">
                <a:srgbClr val="C1E3EC"/>
              </a:gs>
              <a:gs pos="100000">
                <a:schemeClr val="tx1">
                  <a:alpha val="75000"/>
                </a:schemeClr>
              </a:gs>
            </a:gsLst>
            <a:lin ang="2700000" scaled="0"/>
          </a:gra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all" spc="512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Avenir Medium"/>
              <a:ea typeface="Avenir Medium"/>
              <a:cs typeface="Avenir Medium"/>
              <a:sym typeface="Avenir Medium"/>
            </a:endParaRPr>
          </a:p>
        </p:txBody>
      </p:sp>
      <p:sp>
        <p:nvSpPr>
          <p:cNvPr id="7" name="ИС ЭНКИ  –  система  управления жизненного цикла ОБЪЕКТА КАПИТАЛЬНОГО СТРОИТЕЛЬСТВА"/>
          <p:cNvSpPr txBox="1">
            <a:spLocks/>
          </p:cNvSpPr>
          <p:nvPr/>
        </p:nvSpPr>
        <p:spPr>
          <a:xfrm>
            <a:off x="6479174" y="725789"/>
            <a:ext cx="13982125" cy="13938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noAutofit/>
          </a:bodyPr>
          <a:lstStyle>
            <a:lvl1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600" b="0" i="0" u="none" strike="noStrike" cap="all" spc="1375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1pPr>
            <a:lvl2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200" b="0" i="0" u="none" strike="noStrike" cap="all" spc="992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2pPr>
            <a:lvl3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200" b="0" i="0" u="none" strike="noStrike" cap="all" spc="992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3pPr>
            <a:lvl4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200" b="0" i="0" u="none" strike="noStrike" cap="all" spc="992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4pPr>
            <a:lvl5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200" b="0" i="0" u="none" strike="noStrike" cap="all" spc="992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5pPr>
            <a:lvl6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200" b="0" i="0" u="none" strike="noStrike" cap="all" spc="992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6pPr>
            <a:lvl7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200" b="0" i="0" u="none" strike="noStrike" cap="all" spc="992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7pPr>
            <a:lvl8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200" b="0" i="0" u="none" strike="noStrike" cap="all" spc="992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8pPr>
            <a:lvl9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200" b="0" i="0" u="none" strike="noStrike" cap="all" spc="992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9pPr>
          </a:lstStyle>
          <a:p>
            <a:pPr algn="ctr" hangingPunct="1"/>
            <a:r>
              <a:rPr lang="ru-RU" sz="6000" b="1" spc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6000" b="1" spc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предварительный контроль через согласование сделок</a:t>
            </a:r>
            <a:endParaRPr lang="ru-RU" sz="6000" b="1" spc="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6C717337-9276-6844-A1C6-3C26BA3BF24A}"/>
              </a:ext>
            </a:extLst>
          </p:cNvPr>
          <p:cNvSpPr txBox="1"/>
          <p:nvPr/>
        </p:nvSpPr>
        <p:spPr>
          <a:xfrm>
            <a:off x="1131183" y="2813570"/>
            <a:ext cx="22351872" cy="3468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t">
            <a:spAutoFit/>
          </a:bodyPr>
          <a:lstStyle/>
          <a:p>
            <a:r>
              <a:rPr lang="ru-RU" sz="5400" b="1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Утверждено типовое положение о закупке, в рамках которого введен механизм </a:t>
            </a:r>
            <a:r>
              <a:rPr lang="ru-RU" sz="5400" b="1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согласования закупок </a:t>
            </a:r>
          </a:p>
          <a:p>
            <a:r>
              <a:rPr lang="ru-RU" sz="5400" b="1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ru-RU" sz="5400" b="1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после </a:t>
            </a:r>
            <a:r>
              <a:rPr lang="ru-RU" sz="5400" b="1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размещения в ЕИС плана </a:t>
            </a:r>
            <a:r>
              <a:rPr lang="ru-RU" sz="5400" b="1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закупок (Приказ)</a:t>
            </a:r>
            <a:endParaRPr lang="ru-RU" sz="5400" b="1" dirty="0">
              <a:solidFill>
                <a:srgbClr val="004C84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ru-RU" sz="5400" b="1" dirty="0">
              <a:solidFill>
                <a:srgbClr val="004C84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1043719" y="6151154"/>
            <a:ext cx="12351754" cy="5461530"/>
          </a:xfrm>
          <a:prstGeom prst="roundRect">
            <a:avLst>
              <a:gd name="adj" fmla="val 2260"/>
            </a:avLst>
          </a:prstGeom>
          <a:noFill/>
          <a:ln w="19050" cap="sq">
            <a:noFill/>
            <a:prstDash val="solid"/>
            <a:miter lim="800000"/>
            <a:headEnd/>
            <a:tailEnd/>
          </a:ln>
          <a:effectLst/>
          <a:extLst/>
        </p:spPr>
        <p:txBody>
          <a:bodyPr wrap="square" lIns="90000" tIns="360000" rIns="90000" bIns="46800" anchor="t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>
              <a:spcAft>
                <a:spcPts val="0"/>
              </a:spcAft>
            </a:pPr>
            <a:endParaRPr lang="ru-RU" sz="4000" dirty="0">
              <a:solidFill>
                <a:srgbClr val="004C84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>
            <a:off x="12826699" y="6840589"/>
            <a:ext cx="10626043" cy="4082659"/>
          </a:xfrm>
          <a:prstGeom prst="roundRect">
            <a:avLst>
              <a:gd name="adj" fmla="val 0"/>
            </a:avLst>
          </a:prstGeom>
          <a:noFill/>
          <a:ln w="19050" cap="sq">
            <a:noFill/>
            <a:prstDash val="solid"/>
            <a:miter lim="800000"/>
            <a:headEnd/>
            <a:tailEnd/>
          </a:ln>
          <a:effectLst/>
          <a:extLst/>
        </p:spPr>
        <p:txBody>
          <a:bodyPr wrap="square" lIns="90000" tIns="360000" rIns="90000" bIns="46800" anchor="t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/>
            <a:r>
              <a:rPr lang="ru-RU" sz="4400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Государственные бюджетные и автономные учреждения Ивановской области </a:t>
            </a:r>
            <a:r>
              <a:rPr lang="ru-RU" sz="4400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при </a:t>
            </a:r>
            <a:r>
              <a:rPr lang="ru-RU" sz="4400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наличии решения </a:t>
            </a:r>
            <a:r>
              <a:rPr lang="ru-RU" sz="4400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ИОГВ, </a:t>
            </a:r>
            <a:r>
              <a:rPr lang="ru-RU" sz="4400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в ведомственном подчинении которого находятся заказчик</a:t>
            </a:r>
          </a:p>
          <a:p>
            <a:pPr algn="just"/>
            <a:endParaRPr lang="ru-RU" sz="4400" b="1" dirty="0">
              <a:solidFill>
                <a:srgbClr val="004C84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H="1">
            <a:off x="12349043" y="5337701"/>
            <a:ext cx="35093" cy="5019572"/>
          </a:xfrm>
          <a:prstGeom prst="line">
            <a:avLst/>
          </a:prstGeom>
          <a:noFill/>
          <a:ln w="25400" cap="flat">
            <a:solidFill>
              <a:srgbClr val="004C84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19" name="Изображение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84" y="245354"/>
            <a:ext cx="3470656" cy="243140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131182" y="7342516"/>
            <a:ext cx="1074498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400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Государственные унитарные предприятия Ивановской области </a:t>
            </a:r>
            <a:r>
              <a:rPr lang="mr-IN" sz="4400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–</a:t>
            </a:r>
            <a:r>
              <a:rPr lang="ru-RU" sz="4400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 при наличии </a:t>
            </a:r>
            <a:r>
              <a:rPr lang="ru-RU" sz="4400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решения собственника </a:t>
            </a:r>
            <a:r>
              <a:rPr lang="ru-RU" sz="4400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имущества</a:t>
            </a:r>
            <a:endParaRPr lang="ru-RU" sz="4400" dirty="0">
              <a:solidFill>
                <a:srgbClr val="004C84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just"/>
            <a:endParaRPr lang="ru-RU" sz="4400" dirty="0">
              <a:solidFill>
                <a:srgbClr val="004C84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279656" y="6061633"/>
            <a:ext cx="62877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Свыше 3 </a:t>
            </a:r>
            <a:r>
              <a:rPr lang="ru-RU" sz="4400" b="1" dirty="0" err="1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млн.руб</a:t>
            </a:r>
            <a:r>
              <a:rPr lang="ru-RU" sz="4400" b="1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.</a:t>
            </a:r>
            <a:endParaRPr lang="ru-RU" sz="4400" b="1" dirty="0">
              <a:solidFill>
                <a:srgbClr val="004C84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95623" y="6088559"/>
            <a:ext cx="62877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Свыше 5 </a:t>
            </a:r>
            <a:r>
              <a:rPr lang="ru-RU" sz="4400" b="1" dirty="0" err="1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млн.руб</a:t>
            </a:r>
            <a:r>
              <a:rPr lang="ru-RU" sz="4400" b="1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.</a:t>
            </a:r>
            <a:endParaRPr lang="ru-RU" sz="4400" b="1" dirty="0">
              <a:solidFill>
                <a:srgbClr val="004C84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31182" y="11101204"/>
            <a:ext cx="22351873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4800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Перечень документов, необходимых для согласования установлен Регламентом, утвержденным ОВК</a:t>
            </a:r>
            <a:endParaRPr lang="ru-RU" sz="4800" dirty="0">
              <a:solidFill>
                <a:srgbClr val="004C84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7800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82B1A3AB-B01A-784E-B943-A377966B6C7D}"/>
              </a:ext>
            </a:extLst>
          </p:cNvPr>
          <p:cNvSpPr/>
          <p:nvPr/>
        </p:nvSpPr>
        <p:spPr>
          <a:xfrm>
            <a:off x="9525" y="0"/>
            <a:ext cx="24384000" cy="13716000"/>
          </a:xfrm>
          <a:prstGeom prst="rect">
            <a:avLst/>
          </a:prstGeom>
          <a:gradFill>
            <a:gsLst>
              <a:gs pos="0">
                <a:srgbClr val="C1E3EC"/>
              </a:gs>
              <a:gs pos="100000">
                <a:schemeClr val="tx1">
                  <a:alpha val="75000"/>
                </a:schemeClr>
              </a:gs>
            </a:gsLst>
            <a:lin ang="2700000" scaled="0"/>
          </a:gra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all" spc="512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Avenir Medium"/>
              <a:ea typeface="Avenir Medium"/>
              <a:cs typeface="Avenir Medium"/>
              <a:sym typeface="Avenir Medium"/>
            </a:endParaRPr>
          </a:p>
        </p:txBody>
      </p:sp>
      <p:sp>
        <p:nvSpPr>
          <p:cNvPr id="140" name="ИС ЭНКИ  –  система  управления жизненного цикла ОБЪЕКТА КАПИТАЛЬНОГО СТРОИТЕЛЬСТВА"/>
          <p:cNvSpPr txBox="1">
            <a:spLocks noGrp="1"/>
          </p:cNvSpPr>
          <p:nvPr>
            <p:ph type="ctrTitle"/>
          </p:nvPr>
        </p:nvSpPr>
        <p:spPr>
          <a:xfrm>
            <a:off x="5572882" y="682198"/>
            <a:ext cx="15832149" cy="1745159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hangingPunct="1"/>
            <a:r>
              <a:rPr lang="ru-RU" sz="6000" b="1" spc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ПОЛОЖЕНИЕ </a:t>
            </a:r>
            <a:r>
              <a:rPr lang="ru-RU" sz="6000" b="1" spc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 </a:t>
            </a:r>
            <a:r>
              <a:rPr lang="ru-RU" sz="6000" b="1" spc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ЗАКУПКЕ АО с </a:t>
            </a:r>
            <a:r>
              <a:rPr lang="ru-RU" sz="6000" b="1" spc="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госучастием</a:t>
            </a:r>
            <a:endParaRPr lang="ru-RU" sz="6000" b="1" spc="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C717337-9276-6844-A1C6-3C26BA3BF24A}"/>
              </a:ext>
            </a:extLst>
          </p:cNvPr>
          <p:cNvSpPr txBox="1"/>
          <p:nvPr/>
        </p:nvSpPr>
        <p:spPr>
          <a:xfrm>
            <a:off x="6657975" y="1777568"/>
            <a:ext cx="13173075" cy="97526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t">
            <a:spAutoFit/>
          </a:bodyPr>
          <a:lstStyle/>
          <a:p>
            <a:pPr lvl="0" defTabSz="914400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обязан утвердить п</a:t>
            </a:r>
            <a:r>
              <a:rPr lang="ru-RU" sz="5400" b="1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. 2.2 – 2.4 223-ФЗ</a:t>
            </a:r>
            <a:endParaRPr lang="ru-RU" sz="6600" b="1" dirty="0">
              <a:solidFill>
                <a:srgbClr val="004C84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2B2FB46D-A519-6645-A907-3017090F7253}"/>
              </a:ext>
            </a:extLst>
          </p:cNvPr>
          <p:cNvSpPr txBox="1"/>
          <p:nvPr/>
        </p:nvSpPr>
        <p:spPr>
          <a:xfrm>
            <a:off x="969429" y="2970754"/>
            <a:ext cx="22445141" cy="357084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t">
            <a:spAutoFit/>
          </a:bodyPr>
          <a:lstStyle/>
          <a:p>
            <a:pPr marL="571500" lvl="0" indent="-571500" algn="just" defTabSz="914400" fontAlgn="base" hangingPunct="1">
              <a:spcBef>
                <a:spcPts val="1400"/>
              </a:spcBef>
              <a:spcAft>
                <a:spcPct val="0"/>
              </a:spcAft>
              <a:buFont typeface="Wingdings" charset="2"/>
              <a:buChar char="v"/>
            </a:pPr>
            <a:r>
              <a:rPr lang="ru-RU" sz="4400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руководителем </a:t>
            </a:r>
            <a:r>
              <a:rPr lang="ru-RU" sz="4400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унитарного предприятия </a:t>
            </a:r>
            <a:endParaRPr lang="ru-RU" sz="4400" dirty="0" smtClean="0">
              <a:solidFill>
                <a:srgbClr val="004C84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571500" lvl="0" indent="-571500" algn="just" defTabSz="914400" fontAlgn="base" hangingPunct="1">
              <a:spcBef>
                <a:spcPts val="1400"/>
              </a:spcBef>
              <a:spcAft>
                <a:spcPct val="0"/>
              </a:spcAft>
              <a:buFont typeface="Wingdings" charset="2"/>
              <a:buChar char="v"/>
            </a:pPr>
            <a:r>
              <a:rPr lang="ru-RU" sz="4400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наблюдательным </a:t>
            </a:r>
            <a:r>
              <a:rPr lang="ru-RU" sz="4400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советом автономного учреждения </a:t>
            </a:r>
            <a:endParaRPr lang="ru-RU" sz="4400" dirty="0" smtClean="0">
              <a:solidFill>
                <a:srgbClr val="004C84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571500" lvl="0" indent="-571500" algn="just" defTabSz="914400" fontAlgn="base" hangingPunct="1">
              <a:spcBef>
                <a:spcPts val="1400"/>
              </a:spcBef>
              <a:spcAft>
                <a:spcPct val="0"/>
              </a:spcAft>
              <a:buFont typeface="Wingdings" charset="2"/>
              <a:buChar char="v"/>
            </a:pPr>
            <a:r>
              <a:rPr lang="ru-RU" sz="4400" b="1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советом </a:t>
            </a:r>
            <a:r>
              <a:rPr lang="ru-RU" sz="4400" b="1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директоров (наблюдательным советом) хозяйственного общества </a:t>
            </a:r>
            <a:r>
              <a:rPr lang="ru-RU" sz="4400" b="1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(АО)</a:t>
            </a:r>
          </a:p>
          <a:p>
            <a:pPr marL="571500" lvl="0" indent="-571500" algn="just" defTabSz="914400" fontAlgn="base" hangingPunct="1">
              <a:spcBef>
                <a:spcPts val="1400"/>
              </a:spcBef>
              <a:spcAft>
                <a:spcPct val="0"/>
              </a:spcAft>
              <a:buFont typeface="Wingdings" charset="2"/>
              <a:buChar char="v"/>
            </a:pPr>
            <a:r>
              <a:rPr lang="ru-RU" sz="4400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органом</a:t>
            </a:r>
            <a:r>
              <a:rPr lang="ru-RU" sz="4400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, осуществляющим функции и полномочия учредителя бюджетного </a:t>
            </a:r>
            <a:r>
              <a:rPr lang="ru-RU" sz="4400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учреждения</a:t>
            </a:r>
          </a:p>
        </p:txBody>
      </p:sp>
      <p:pic>
        <p:nvPicPr>
          <p:cNvPr id="17" name="Изображение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84" y="245354"/>
            <a:ext cx="3470656" cy="2431406"/>
          </a:xfrm>
          <a:prstGeom prst="rect">
            <a:avLst/>
          </a:prstGeom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022009975"/>
              </p:ext>
            </p:extLst>
          </p:nvPr>
        </p:nvGraphicFramePr>
        <p:xfrm>
          <a:off x="969429" y="6835596"/>
          <a:ext cx="22062020" cy="3222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>
            <a:off x="12201525" y="10829925"/>
            <a:ext cx="914400" cy="914400"/>
          </a:xfrm>
          <a:prstGeom prst="straightConnector1">
            <a:avLst/>
          </a:prstGeom>
          <a:noFill/>
          <a:ln w="25400" cap="flat">
            <a:solidFill>
              <a:srgbClr val="FFFFFF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" name="Стрелка вниз 4"/>
          <p:cNvSpPr/>
          <p:nvPr/>
        </p:nvSpPr>
        <p:spPr>
          <a:xfrm>
            <a:off x="11458575" y="10180226"/>
            <a:ext cx="1200150" cy="57600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all" spc="512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Avenir Medium"/>
              <a:ea typeface="Avenir Medium"/>
              <a:cs typeface="Avenir Medium"/>
              <a:sym typeface="Avenir Medium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0684" y="10976563"/>
            <a:ext cx="22420765" cy="24070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r>
              <a:rPr kumimoji="0" lang="ru-RU" sz="4400" b="0" i="0" u="none" strike="noStrike" cap="all" spc="512" normalizeH="0" baseline="0" dirty="0" err="1" smtClean="0">
                <a:ln>
                  <a:noFill/>
                </a:ln>
                <a:solidFill>
                  <a:srgbClr val="004C84"/>
                </a:solidFill>
                <a:effectLst/>
                <a:uFillTx/>
                <a:latin typeface="Calibri" charset="0"/>
                <a:ea typeface="Calibri" charset="0"/>
                <a:cs typeface="Calibri" charset="0"/>
                <a:sym typeface="Avenir Medium"/>
              </a:rPr>
              <a:t>Пп</a:t>
            </a:r>
            <a:r>
              <a:rPr kumimoji="0" lang="ru-RU" sz="4400" b="0" i="0" u="none" strike="noStrike" cap="all" spc="512" normalizeH="0" dirty="0" err="1" smtClean="0">
                <a:ln>
                  <a:noFill/>
                </a:ln>
                <a:solidFill>
                  <a:srgbClr val="004C84"/>
                </a:solidFill>
                <a:effectLst/>
                <a:uFillTx/>
                <a:latin typeface="Calibri" charset="0"/>
                <a:ea typeface="Calibri" charset="0"/>
                <a:cs typeface="Calibri" charset="0"/>
                <a:sym typeface="Avenir Medium"/>
              </a:rPr>
              <a:t>ИО</a:t>
            </a:r>
            <a:r>
              <a:rPr kumimoji="0" lang="ru-RU" sz="4400" b="0" i="0" u="none" strike="noStrike" cap="all" spc="512" normalizeH="0" dirty="0" smtClean="0">
                <a:ln>
                  <a:noFill/>
                </a:ln>
                <a:solidFill>
                  <a:srgbClr val="004C84"/>
                </a:solidFill>
                <a:effectLst/>
                <a:uFillTx/>
                <a:latin typeface="Calibri" charset="0"/>
                <a:ea typeface="Calibri" charset="0"/>
                <a:cs typeface="Calibri" charset="0"/>
                <a:sym typeface="Avenir Medium"/>
              </a:rPr>
              <a:t> 168-П в состав СД входят представители акционеров (Департамент по имуществу)</a:t>
            </a:r>
            <a:r>
              <a:rPr lang="ru-RU" sz="4400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ru-RU" sz="4400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Состав комиссии установлен </a:t>
            </a:r>
            <a:r>
              <a:rPr lang="ru-RU" sz="4400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Регламентом, утвержденным </a:t>
            </a:r>
            <a:r>
              <a:rPr lang="ru-RU" sz="4400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ОВК</a:t>
            </a:r>
            <a:endParaRPr lang="ru-RU" sz="4400" dirty="0">
              <a:solidFill>
                <a:srgbClr val="004C84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9660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82B1A3AB-B01A-784E-B943-A377966B6C7D}"/>
              </a:ext>
            </a:extLst>
          </p:cNvPr>
          <p:cNvSpPr/>
          <p:nvPr/>
        </p:nvSpPr>
        <p:spPr>
          <a:xfrm>
            <a:off x="0" y="0"/>
            <a:ext cx="24384000" cy="13716000"/>
          </a:xfrm>
          <a:prstGeom prst="rect">
            <a:avLst/>
          </a:prstGeom>
          <a:gradFill>
            <a:gsLst>
              <a:gs pos="0">
                <a:srgbClr val="C1E3EC"/>
              </a:gs>
              <a:gs pos="100000">
                <a:schemeClr val="tx1">
                  <a:alpha val="75000"/>
                </a:schemeClr>
              </a:gs>
            </a:gsLst>
            <a:lin ang="2700000" scaled="0"/>
          </a:gra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all" spc="512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Avenir Medium"/>
              <a:ea typeface="Avenir Medium"/>
              <a:cs typeface="Avenir Medium"/>
              <a:sym typeface="Avenir Medium"/>
            </a:endParaRPr>
          </a:p>
        </p:txBody>
      </p:sp>
      <p:sp>
        <p:nvSpPr>
          <p:cNvPr id="7" name="ИС ЭНКИ  –  система  управления жизненного цикла ОБЪЕКТА КАПИТАЛЬНОГО СТРОИТЕЛЬСТВА"/>
          <p:cNvSpPr txBox="1">
            <a:spLocks/>
          </p:cNvSpPr>
          <p:nvPr/>
        </p:nvSpPr>
        <p:spPr>
          <a:xfrm>
            <a:off x="6479174" y="725789"/>
            <a:ext cx="13982125" cy="13938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noAutofit/>
          </a:bodyPr>
          <a:lstStyle>
            <a:lvl1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600" b="0" i="0" u="none" strike="noStrike" cap="all" spc="1375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1pPr>
            <a:lvl2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200" b="0" i="0" u="none" strike="noStrike" cap="all" spc="992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2pPr>
            <a:lvl3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200" b="0" i="0" u="none" strike="noStrike" cap="all" spc="992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3pPr>
            <a:lvl4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200" b="0" i="0" u="none" strike="noStrike" cap="all" spc="992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4pPr>
            <a:lvl5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200" b="0" i="0" u="none" strike="noStrike" cap="all" spc="992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5pPr>
            <a:lvl6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200" b="0" i="0" u="none" strike="noStrike" cap="all" spc="992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6pPr>
            <a:lvl7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200" b="0" i="0" u="none" strike="noStrike" cap="all" spc="992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7pPr>
            <a:lvl8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200" b="0" i="0" u="none" strike="noStrike" cap="all" spc="992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8pPr>
            <a:lvl9pPr marL="0" marR="0" indent="0" algn="l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200" b="0" i="0" u="none" strike="noStrike" cap="all" spc="992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venir Light"/>
              </a:defRPr>
            </a:lvl9pPr>
          </a:lstStyle>
          <a:p>
            <a:pPr hangingPunct="1"/>
            <a:r>
              <a:rPr lang="ru-RU" sz="6000" b="1" spc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6000" b="1" spc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Порядок согласования закупок</a:t>
            </a:r>
            <a:endParaRPr lang="ru-RU" sz="6000" b="1" spc="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6C717337-9276-6844-A1C6-3C26BA3BF24A}"/>
              </a:ext>
            </a:extLst>
          </p:cNvPr>
          <p:cNvSpPr txBox="1"/>
          <p:nvPr/>
        </p:nvSpPr>
        <p:spPr>
          <a:xfrm>
            <a:off x="1043719" y="2793304"/>
            <a:ext cx="22526799" cy="3098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t">
            <a:spAutoFit/>
          </a:bodyPr>
          <a:lstStyle/>
          <a:p>
            <a:r>
              <a:rPr lang="ru-RU" sz="4800" b="1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Утверждено типовое положение о закупке, в рамках которого введен механизм согласования закупок </a:t>
            </a:r>
            <a:r>
              <a:rPr lang="ru-RU" sz="4800" b="1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ru-RU" sz="4800" b="1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после размещения в ЕИС плана </a:t>
            </a:r>
            <a:r>
              <a:rPr lang="ru-RU" sz="4800" b="1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закупок), определен перечень документов для согласования (Решение совета директоров)</a:t>
            </a:r>
            <a:endParaRPr lang="ru-RU" sz="4800" b="1" dirty="0">
              <a:solidFill>
                <a:srgbClr val="004C84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ru-RU" sz="4800" b="1" dirty="0">
              <a:solidFill>
                <a:srgbClr val="004C84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1043719" y="6151154"/>
            <a:ext cx="12351754" cy="5461530"/>
          </a:xfrm>
          <a:prstGeom prst="roundRect">
            <a:avLst>
              <a:gd name="adj" fmla="val 2260"/>
            </a:avLst>
          </a:prstGeom>
          <a:noFill/>
          <a:ln w="19050" cap="sq">
            <a:noFill/>
            <a:prstDash val="solid"/>
            <a:miter lim="800000"/>
            <a:headEnd/>
            <a:tailEnd/>
          </a:ln>
          <a:effectLst/>
          <a:extLst/>
        </p:spPr>
        <p:txBody>
          <a:bodyPr wrap="square" lIns="90000" tIns="360000" rIns="90000" bIns="46800" anchor="t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>
              <a:spcAft>
                <a:spcPts val="0"/>
              </a:spcAft>
            </a:pPr>
            <a:endParaRPr lang="ru-RU" sz="4000" dirty="0">
              <a:solidFill>
                <a:srgbClr val="004C84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19" name="Изображение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84" y="245354"/>
            <a:ext cx="3470656" cy="243140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610684" y="6478033"/>
            <a:ext cx="2277427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 fontAlgn="base">
              <a:buFont typeface="Wingdings" charset="2"/>
              <a:buChar char="v"/>
            </a:pPr>
            <a:r>
              <a:rPr lang="ru-RU" sz="4400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минимально </a:t>
            </a:r>
            <a:r>
              <a:rPr lang="ru-RU" sz="4400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необходимые </a:t>
            </a:r>
            <a:r>
              <a:rPr lang="ru-RU" sz="4400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требования к ТРУ </a:t>
            </a:r>
          </a:p>
          <a:p>
            <a:pPr marL="571500" indent="-571500" algn="just" fontAlgn="base">
              <a:buFont typeface="Wingdings" charset="2"/>
              <a:buChar char="v"/>
            </a:pPr>
            <a:r>
              <a:rPr lang="ru-RU" sz="4400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сведения </a:t>
            </a:r>
            <a:r>
              <a:rPr lang="ru-RU" sz="4400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о количестве (объеме) закупаемых товаров, услуг и работ в натуральном выражении; </a:t>
            </a:r>
            <a:endParaRPr lang="ru-RU" sz="4400" dirty="0" smtClean="0">
              <a:solidFill>
                <a:srgbClr val="004C84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571500" indent="-571500" algn="just" fontAlgn="base">
              <a:buFont typeface="Wingdings" charset="2"/>
              <a:buChar char="v"/>
            </a:pPr>
            <a:r>
              <a:rPr lang="ru-RU" sz="4400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сведения </a:t>
            </a:r>
            <a:r>
              <a:rPr lang="ru-RU" sz="4400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о начальной (максимальной) цене договора (цене лота); </a:t>
            </a:r>
            <a:endParaRPr lang="ru-RU" sz="4400" dirty="0" smtClean="0">
              <a:solidFill>
                <a:srgbClr val="004C84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571500" indent="-571500" algn="just" fontAlgn="base">
              <a:buFont typeface="Wingdings" charset="2"/>
              <a:buChar char="v"/>
            </a:pPr>
            <a:r>
              <a:rPr lang="ru-RU" sz="4400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планируемая </a:t>
            </a:r>
            <a:r>
              <a:rPr lang="ru-RU" sz="4400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дата или период размещения извещения о закупке (год, месяц).; </a:t>
            </a:r>
            <a:endParaRPr lang="ru-RU" sz="4400" dirty="0" smtClean="0">
              <a:solidFill>
                <a:srgbClr val="004C84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571500" indent="-571500" algn="just" fontAlgn="base">
              <a:buFont typeface="Wingdings" charset="2"/>
              <a:buChar char="v"/>
            </a:pPr>
            <a:r>
              <a:rPr lang="ru-RU" sz="4400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срок </a:t>
            </a:r>
            <a:r>
              <a:rPr lang="ru-RU" sz="4400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исполнения договора (месяц, год); </a:t>
            </a:r>
            <a:endParaRPr lang="ru-RU" sz="4400" dirty="0" smtClean="0">
              <a:solidFill>
                <a:srgbClr val="004C84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571500" indent="-571500" algn="just" fontAlgn="base">
              <a:buFont typeface="Wingdings" charset="2"/>
              <a:buChar char="v"/>
            </a:pPr>
            <a:r>
              <a:rPr lang="ru-RU" sz="4400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способ </a:t>
            </a:r>
            <a:r>
              <a:rPr lang="ru-RU" sz="4400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закупки. </a:t>
            </a:r>
          </a:p>
          <a:p>
            <a:pPr marL="571500" indent="-571500" algn="just">
              <a:buFont typeface="Wingdings" charset="2"/>
              <a:buChar char="v"/>
            </a:pPr>
            <a:endParaRPr lang="ru-RU" sz="4400" dirty="0">
              <a:solidFill>
                <a:srgbClr val="004C84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571500" indent="-571500" algn="just">
              <a:buFont typeface="Wingdings" charset="2"/>
              <a:buChar char="v"/>
            </a:pPr>
            <a:endParaRPr lang="ru-RU" sz="4400" dirty="0">
              <a:solidFill>
                <a:srgbClr val="004C84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0684" y="5335136"/>
            <a:ext cx="62877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Свыше 5 </a:t>
            </a:r>
            <a:r>
              <a:rPr lang="ru-RU" sz="4400" b="1" dirty="0" err="1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млн.руб</a:t>
            </a:r>
            <a:r>
              <a:rPr lang="ru-RU" sz="4400" b="1" dirty="0" smtClean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rPr>
              <a:t>.</a:t>
            </a:r>
            <a:endParaRPr lang="ru-RU" sz="4400" b="1" dirty="0">
              <a:solidFill>
                <a:srgbClr val="004C84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5338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AB377ECB-E145-414B-BB2B-65B3776FA19A}"/>
              </a:ext>
            </a:extLst>
          </p:cNvPr>
          <p:cNvSpPr/>
          <p:nvPr/>
        </p:nvSpPr>
        <p:spPr>
          <a:xfrm>
            <a:off x="0" y="0"/>
            <a:ext cx="24384000" cy="13716000"/>
          </a:xfrm>
          <a:prstGeom prst="rect">
            <a:avLst/>
          </a:prstGeom>
          <a:gradFill>
            <a:gsLst>
              <a:gs pos="0">
                <a:srgbClr val="C1E3EC"/>
              </a:gs>
              <a:gs pos="100000">
                <a:schemeClr val="tx1">
                  <a:alpha val="75000"/>
                </a:schemeClr>
              </a:gs>
            </a:gsLst>
            <a:lin ang="2700000" scaled="0"/>
          </a:gra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all" spc="512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Avenir Medium"/>
              <a:ea typeface="Avenir Medium"/>
              <a:cs typeface="Avenir Medium"/>
              <a:sym typeface="Avenir Medium"/>
            </a:endParaRPr>
          </a:p>
        </p:txBody>
      </p:sp>
      <p:sp>
        <p:nvSpPr>
          <p:cNvPr id="140" name="ИС ЭНКИ  –  система  управления жизненного цикла ОБЪЕКТА КАПИТАЛЬНОГО СТРОИТЕЛЬСТВА"/>
          <p:cNvSpPr txBox="1">
            <a:spLocks noGrp="1"/>
          </p:cNvSpPr>
          <p:nvPr>
            <p:ph type="ctrTitle"/>
          </p:nvPr>
        </p:nvSpPr>
        <p:spPr>
          <a:xfrm>
            <a:off x="4763605" y="537120"/>
            <a:ext cx="17153420" cy="1745159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ru-RU" sz="6000" b="1" spc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Единый подход к организации предварительного контроля за закупочной деятельностью</a:t>
            </a:r>
            <a:endParaRPr lang="ru-RU" sz="6000" spc="0" dirty="0">
              <a:solidFill>
                <a:schemeClr val="accent1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C717337-9276-6844-A1C6-3C26BA3BF24A}"/>
              </a:ext>
            </a:extLst>
          </p:cNvPr>
          <p:cNvSpPr txBox="1"/>
          <p:nvPr/>
        </p:nvSpPr>
        <p:spPr>
          <a:xfrm>
            <a:off x="914400" y="6405272"/>
            <a:ext cx="7490992" cy="285270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571500" indent="-571500" algn="l">
              <a:buFont typeface="Arial" charset="0"/>
              <a:buChar char="•"/>
            </a:pPr>
            <a:r>
              <a:rPr kumimoji="0" lang="ru-RU" sz="4400" b="1" u="none" strike="noStrike" cap="none" spc="0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Calibri" charset="0"/>
                <a:ea typeface="Calibri" charset="0"/>
                <a:cs typeface="Calibri" charset="0"/>
                <a:sym typeface="Avenir Light"/>
              </a:rPr>
              <a:t>Учреждения</a:t>
            </a:r>
            <a:endParaRPr kumimoji="0" lang="ru-RU" sz="4400" b="1" u="none" strike="noStrike" cap="none" spc="0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FillTx/>
              <a:latin typeface="Calibri" charset="0"/>
              <a:ea typeface="Calibri" charset="0"/>
              <a:cs typeface="Calibri" charset="0"/>
              <a:sym typeface="Avenir Light"/>
            </a:endParaRPr>
          </a:p>
          <a:p>
            <a:pPr marL="571500" indent="-571500" algn="l">
              <a:buFont typeface="Arial" charset="0"/>
              <a:buChar char="•"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Предприятия</a:t>
            </a:r>
            <a:endParaRPr lang="ru-RU" sz="4400" b="1" dirty="0" smtClean="0">
              <a:solidFill>
                <a:schemeClr val="accent1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pPr marL="571500" indent="-571500" algn="l">
              <a:buFont typeface="Arial" charset="0"/>
              <a:buChar char="•"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Хозяйственные общества</a:t>
            </a:r>
            <a:endParaRPr lang="en-US" sz="4400" b="1" dirty="0" smtClean="0">
              <a:solidFill>
                <a:schemeClr val="accent1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pPr marL="571500" indent="-571500" algn="l">
              <a:buFont typeface="Arial" charset="0"/>
              <a:buChar char="•"/>
            </a:pPr>
            <a:endParaRPr kumimoji="0" lang="ru-RU" sz="4400" u="none" strike="noStrike" cap="none" spc="0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FillTx/>
              <a:latin typeface="Calibri" charset="0"/>
              <a:ea typeface="Calibri" charset="0"/>
              <a:cs typeface="Calibri" charset="0"/>
              <a:sym typeface="Avenir Ligh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38B5BDC8-61C8-9840-9F1D-69E8C7EE8E52}"/>
              </a:ext>
            </a:extLst>
          </p:cNvPr>
          <p:cNvSpPr txBox="1"/>
          <p:nvPr/>
        </p:nvSpPr>
        <p:spPr>
          <a:xfrm>
            <a:off x="1276464" y="4086128"/>
            <a:ext cx="6263105" cy="882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algn="l"/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223-ФЗ</a:t>
            </a:r>
            <a:endParaRPr kumimoji="0" lang="ru-RU" sz="4800" b="1" u="none" strike="noStrike" cap="none" spc="0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FillTx/>
              <a:latin typeface="Calibri" panose="020F0502020204030204" pitchFamily="34" charset="0"/>
              <a:cs typeface="Calibri" panose="020F0502020204030204" pitchFamily="34" charset="0"/>
              <a:sym typeface="Avenir Ligh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9357192C-F734-084A-A0B5-75AD4ADB415C}"/>
              </a:ext>
            </a:extLst>
          </p:cNvPr>
          <p:cNvCxnSpPr>
            <a:cxnSpLocks/>
          </p:cNvCxnSpPr>
          <p:nvPr/>
        </p:nvCxnSpPr>
        <p:spPr>
          <a:xfrm flipV="1">
            <a:off x="0" y="5333927"/>
            <a:ext cx="8405392" cy="31320"/>
          </a:xfrm>
          <a:prstGeom prst="line">
            <a:avLst/>
          </a:prstGeom>
          <a:noFill/>
          <a:ln w="25400" cap="flat">
            <a:solidFill>
              <a:schemeClr val="accent1">
                <a:lumMod val="75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" name="Плюс 2"/>
          <p:cNvSpPr/>
          <p:nvPr/>
        </p:nvSpPr>
        <p:spPr>
          <a:xfrm>
            <a:off x="14916150" y="4086128"/>
            <a:ext cx="1457325" cy="1583596"/>
          </a:xfrm>
          <a:prstGeom prst="mathPlus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all" spc="512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Calibri" charset="0"/>
              <a:ea typeface="Calibri" charset="0"/>
              <a:cs typeface="Calibri" charset="0"/>
              <a:sym typeface="Avenir Medium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6C717337-9276-6844-A1C6-3C26BA3BF24A}"/>
              </a:ext>
            </a:extLst>
          </p:cNvPr>
          <p:cNvSpPr txBox="1"/>
          <p:nvPr/>
        </p:nvSpPr>
        <p:spPr>
          <a:xfrm>
            <a:off x="10112738" y="6251647"/>
            <a:ext cx="13315950" cy="35298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571500" indent="-571500" algn="l">
              <a:buFont typeface="Arial" charset="0"/>
              <a:buChar char="•"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Централизация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закупок</a:t>
            </a:r>
            <a:endParaRPr kumimoji="0" lang="ru-RU" sz="4400" b="1" u="none" strike="noStrike" cap="none" spc="0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FillTx/>
              <a:latin typeface="Calibri" charset="0"/>
              <a:ea typeface="Calibri" charset="0"/>
              <a:cs typeface="Calibri" charset="0"/>
              <a:sym typeface="Avenir Light"/>
            </a:endParaRPr>
          </a:p>
          <a:p>
            <a:pPr marL="571500" indent="-571500" algn="l">
              <a:buFont typeface="Arial" charset="0"/>
              <a:buChar char="•"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Прозрачный контроль</a:t>
            </a:r>
          </a:p>
          <a:p>
            <a:pPr marL="571500" indent="-571500" algn="l">
              <a:buFont typeface="Arial" charset="0"/>
              <a:buChar char="•"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Единые НПА</a:t>
            </a:r>
            <a:endParaRPr lang="en-US" sz="4400" b="1" dirty="0" smtClean="0">
              <a:solidFill>
                <a:schemeClr val="accent1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pPr marL="571500" indent="-571500" algn="l">
              <a:buFont typeface="Arial" charset="0"/>
              <a:buChar char="•"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Удобство для заказчиков и участников</a:t>
            </a:r>
          </a:p>
          <a:p>
            <a:pPr marL="571500" indent="-571500" algn="l">
              <a:buFont typeface="Arial" charset="0"/>
              <a:buChar char="•"/>
            </a:pPr>
            <a:endParaRPr kumimoji="0" lang="ru-RU" sz="4400" u="none" strike="noStrike" cap="none" spc="0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FillTx/>
              <a:latin typeface="Calibri" charset="0"/>
              <a:ea typeface="Calibri" charset="0"/>
              <a:cs typeface="Calibri" charset="0"/>
              <a:sym typeface="Avenir Light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610684" y="10624145"/>
            <a:ext cx="6022811" cy="2404149"/>
            <a:chOff x="360362" y="5060702"/>
            <a:chExt cx="3043787" cy="1261369"/>
          </a:xfrm>
          <a:solidFill>
            <a:schemeClr val="accent1">
              <a:lumMod val="75000"/>
            </a:schemeClr>
          </a:solidFill>
        </p:grpSpPr>
        <p:sp>
          <p:nvSpPr>
            <p:cNvPr id="34" name="Стрелка: пятиугольник 27"/>
            <p:cNvSpPr/>
            <p:nvPr/>
          </p:nvSpPr>
          <p:spPr>
            <a:xfrm>
              <a:off x="360362" y="5060702"/>
              <a:ext cx="3043787" cy="1254373"/>
            </a:xfrm>
            <a:prstGeom prst="homePlate">
              <a:avLst>
                <a:gd name="adj" fmla="val 22349"/>
              </a:avLst>
            </a:prstGeom>
            <a:solidFill>
              <a:srgbClr val="0070C0"/>
            </a:solidFill>
            <a:ln>
              <a:solidFill>
                <a:srgbClr val="004C8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11902" y="5110978"/>
              <a:ext cx="2370846" cy="1211093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rtlCol="0">
              <a:spAutoFit/>
            </a:bodyPr>
            <a:lstStyle/>
            <a:p>
              <a:r>
                <a:rPr lang="ru-RU" sz="4800" b="1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Работа комиссии в онлайн</a:t>
              </a:r>
              <a:endParaRPr lang="ru-RU" sz="4800" b="1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6484011" y="9808533"/>
            <a:ext cx="17431156" cy="3325544"/>
            <a:chOff x="3371615" y="5060702"/>
            <a:chExt cx="8458435" cy="1566744"/>
          </a:xfrm>
          <a:noFill/>
        </p:grpSpPr>
        <p:grpSp>
          <p:nvGrpSpPr>
            <p:cNvPr id="38" name="Группа 37"/>
            <p:cNvGrpSpPr/>
            <p:nvPr/>
          </p:nvGrpSpPr>
          <p:grpSpPr>
            <a:xfrm>
              <a:off x="3371615" y="5060702"/>
              <a:ext cx="8458435" cy="1254373"/>
              <a:chOff x="2989261" y="5265898"/>
              <a:chExt cx="8458435" cy="1049177"/>
            </a:xfrm>
            <a:grpFill/>
          </p:grpSpPr>
          <p:sp>
            <p:nvSpPr>
              <p:cNvPr id="40" name="Стрелка: шеврон 28"/>
              <p:cNvSpPr/>
              <p:nvPr/>
            </p:nvSpPr>
            <p:spPr>
              <a:xfrm>
                <a:off x="2989261" y="5265898"/>
                <a:ext cx="600075" cy="1049177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4000">
                  <a:solidFill>
                    <a:srgbClr val="004C8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41" name="Стрелка: пятиугольник 30"/>
              <p:cNvSpPr/>
              <p:nvPr/>
            </p:nvSpPr>
            <p:spPr>
              <a:xfrm>
                <a:off x="3289298" y="5265898"/>
                <a:ext cx="8158398" cy="1049177"/>
              </a:xfrm>
              <a:prstGeom prst="homePlate">
                <a:avLst>
                  <a:gd name="adj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4000" dirty="0">
                  <a:solidFill>
                    <a:srgbClr val="004C84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39" name="AutoShape 16"/>
            <p:cNvSpPr>
              <a:spLocks noChangeArrowheads="1"/>
            </p:cNvSpPr>
            <p:nvPr/>
          </p:nvSpPr>
          <p:spPr bwMode="auto">
            <a:xfrm>
              <a:off x="3623820" y="5227163"/>
              <a:ext cx="7970167" cy="1400283"/>
            </a:xfrm>
            <a:prstGeom prst="roundRect">
              <a:avLst>
                <a:gd name="adj" fmla="val 2260"/>
              </a:avLst>
            </a:prstGeom>
            <a:grpFill/>
            <a:ln w="9525" cap="sq">
              <a:noFill/>
              <a:prstDash val="solid"/>
              <a:miter lim="800000"/>
              <a:headEnd/>
              <a:tailEnd/>
            </a:ln>
            <a:effectLst/>
            <a:extLst/>
          </p:spPr>
          <p:txBody>
            <a:bodyPr wrap="square" lIns="90000" tIns="46800" rIns="90000" bIns="46800" anchor="ctr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marL="180975" lvl="1" indent="-180975" algn="l">
                <a:buClr>
                  <a:schemeClr val="accent1"/>
                </a:buClr>
                <a:buFont typeface="Arial" panose="020B0604020202020204" pitchFamily="34" charset="0"/>
                <a:buChar char="•"/>
              </a:pPr>
              <a:r>
                <a:rPr lang="ru-RU" sz="4400" b="1" dirty="0" smtClean="0">
                  <a:solidFill>
                    <a:srgbClr val="004C84"/>
                  </a:solidFill>
                  <a:latin typeface="Calibri" charset="0"/>
                  <a:ea typeface="Calibri" charset="0"/>
                  <a:cs typeface="Calibri" charset="0"/>
                </a:rPr>
                <a:t>Рекомендовать внедрение РИС, создающий блок планирования закупок по 223-ФЗ, позволяющий осуществлять предварительный контроль с последующим размещением в ЕИС</a:t>
              </a:r>
              <a:endParaRPr lang="ru-RU" sz="4400" b="1" dirty="0">
                <a:solidFill>
                  <a:srgbClr val="004C84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pic>
        <p:nvPicPr>
          <p:cNvPr id="21" name="Изображение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84" y="245354"/>
            <a:ext cx="3470656" cy="243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400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ew_Template1">
  <a:themeElements>
    <a:clrScheme name="New_Template1">
      <a:dk1>
        <a:srgbClr val="000000"/>
      </a:dk1>
      <a:lt1>
        <a:srgbClr val="FFFFFF"/>
      </a:lt1>
      <a:dk2>
        <a:srgbClr val="4F4F4F"/>
      </a:dk2>
      <a:lt2>
        <a:srgbClr val="BFBFBF"/>
      </a:lt2>
      <a:accent1>
        <a:srgbClr val="1B6BBC"/>
      </a:accent1>
      <a:accent2>
        <a:srgbClr val="42AAC9"/>
      </a:accent2>
      <a:accent3>
        <a:srgbClr val="518C15"/>
      </a:accent3>
      <a:accent4>
        <a:srgbClr val="DE9000"/>
      </a:accent4>
      <a:accent5>
        <a:srgbClr val="DB2800"/>
      </a:accent5>
      <a:accent6>
        <a:srgbClr val="B130C2"/>
      </a:accent6>
      <a:hlink>
        <a:srgbClr val="0000FF"/>
      </a:hlink>
      <a:folHlink>
        <a:srgbClr val="FF00FF"/>
      </a:folHlink>
    </a:clrScheme>
    <a:fontScheme name="New_Template1">
      <a:majorFont>
        <a:latin typeface="Avenir Light"/>
        <a:ea typeface="Avenir Light"/>
        <a:cs typeface="Avenir Light"/>
      </a:majorFont>
      <a:minorFont>
        <a:latin typeface="Avenir Light"/>
        <a:ea typeface="Avenir Light"/>
        <a:cs typeface="Avenir Light"/>
      </a:minorFont>
    </a:fontScheme>
    <a:fmtScheme name="New_Templat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450000"/>
            <a:satOff val="-18071"/>
            <a:lumOff val="-1460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all" spc="512" normalizeH="0" baseline="0">
            <a:ln>
              <a:noFill/>
            </a:ln>
            <a:solidFill>
              <a:srgbClr val="FFFFFF"/>
            </a:solidFill>
            <a:effectLst/>
            <a:uFillTx/>
            <a:latin typeface="Avenir Medium"/>
            <a:ea typeface="Avenir Medium"/>
            <a:cs typeface="Avenir Medium"/>
            <a:sym typeface="Avenir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venir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1">
  <a:themeElements>
    <a:clrScheme name="New_Template1">
      <a:dk1>
        <a:srgbClr val="000000"/>
      </a:dk1>
      <a:lt1>
        <a:srgbClr val="FFFFFF"/>
      </a:lt1>
      <a:dk2>
        <a:srgbClr val="4F4F4F"/>
      </a:dk2>
      <a:lt2>
        <a:srgbClr val="BFBFBF"/>
      </a:lt2>
      <a:accent1>
        <a:srgbClr val="1B6BBC"/>
      </a:accent1>
      <a:accent2>
        <a:srgbClr val="42AAC9"/>
      </a:accent2>
      <a:accent3>
        <a:srgbClr val="518C15"/>
      </a:accent3>
      <a:accent4>
        <a:srgbClr val="DE9000"/>
      </a:accent4>
      <a:accent5>
        <a:srgbClr val="DB2800"/>
      </a:accent5>
      <a:accent6>
        <a:srgbClr val="B130C2"/>
      </a:accent6>
      <a:hlink>
        <a:srgbClr val="0000FF"/>
      </a:hlink>
      <a:folHlink>
        <a:srgbClr val="FF00FF"/>
      </a:folHlink>
    </a:clrScheme>
    <a:fontScheme name="New_Template1">
      <a:majorFont>
        <a:latin typeface="Avenir Light"/>
        <a:ea typeface="Avenir Light"/>
        <a:cs typeface="Avenir Light"/>
      </a:majorFont>
      <a:minorFont>
        <a:latin typeface="Avenir Light"/>
        <a:ea typeface="Avenir Light"/>
        <a:cs typeface="Avenir Light"/>
      </a:minorFont>
    </a:fontScheme>
    <a:fmtScheme name="New_Templat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450000"/>
            <a:satOff val="-18071"/>
            <a:lumOff val="-1460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all" spc="512" normalizeH="0" baseline="0">
            <a:ln>
              <a:noFill/>
            </a:ln>
            <a:solidFill>
              <a:srgbClr val="FFFFFF"/>
            </a:solidFill>
            <a:effectLst/>
            <a:uFillTx/>
            <a:latin typeface="Avenir Medium"/>
            <a:ea typeface="Avenir Medium"/>
            <a:cs typeface="Avenir Medium"/>
            <a:sym typeface="Avenir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venir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8005</TotalTime>
  <Words>579</Words>
  <Application>Microsoft Macintosh PowerPoint</Application>
  <PresentationFormat>Другой</PresentationFormat>
  <Paragraphs>88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2" baseType="lpstr">
      <vt:lpstr>Avenir Book</vt:lpstr>
      <vt:lpstr>Avenir Light</vt:lpstr>
      <vt:lpstr>Avenir Medium</vt:lpstr>
      <vt:lpstr>Avenir Next</vt:lpstr>
      <vt:lpstr>Avenir Next Medium</vt:lpstr>
      <vt:lpstr>Calibri</vt:lpstr>
      <vt:lpstr>Calibri Light</vt:lpstr>
      <vt:lpstr>Helvetica Neue</vt:lpstr>
      <vt:lpstr>Times New Roman</vt:lpstr>
      <vt:lpstr>Wingdings</vt:lpstr>
      <vt:lpstr>Arial</vt:lpstr>
      <vt:lpstr>New_Template1</vt:lpstr>
      <vt:lpstr>Организация ведомственного контроля за закупочной деятельностью учреждений, предприятий и хозяйственных обществ на территории Ивановской области </vt:lpstr>
      <vt:lpstr>Презентация PowerPoint</vt:lpstr>
      <vt:lpstr>Порядок и правила осуществления ведомственного контроля</vt:lpstr>
      <vt:lpstr>Презентация PowerPoint</vt:lpstr>
      <vt:lpstr>Презентация PowerPoint</vt:lpstr>
      <vt:lpstr>Презентация PowerPoint</vt:lpstr>
      <vt:lpstr>ПОЛОЖЕНИЕ О ЗАКУПКЕ АО с госучастием</vt:lpstr>
      <vt:lpstr>Презентация PowerPoint</vt:lpstr>
      <vt:lpstr>Единый подход к организации предварительного контроля за закупочной деятельностью</vt:lpstr>
      <vt:lpstr>Спасибо за внимание!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 ЭНКИ  –  система  управления жизненного цикла ОБЪЕКТА КАПИТАЛЬНОГО СТРОИТЕЛЬСТВА</dc:title>
  <dc:creator>SE</dc:creator>
  <cp:lastModifiedBy>пользователь Microsoft Office</cp:lastModifiedBy>
  <cp:revision>161</cp:revision>
  <dcterms:modified xsi:type="dcterms:W3CDTF">2018-12-06T12:18:39Z</dcterms:modified>
</cp:coreProperties>
</file>